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9"/>
  </p:notesMasterIdLst>
  <p:handoutMasterIdLst>
    <p:handoutMasterId r:id="rId90"/>
  </p:handoutMasterIdLst>
  <p:sldIdLst>
    <p:sldId id="257" r:id="rId2"/>
    <p:sldId id="408" r:id="rId3"/>
    <p:sldId id="342" r:id="rId4"/>
    <p:sldId id="315" r:id="rId5"/>
    <p:sldId id="316" r:id="rId6"/>
    <p:sldId id="317" r:id="rId7"/>
    <p:sldId id="341" r:id="rId8"/>
    <p:sldId id="319" r:id="rId9"/>
    <p:sldId id="297" r:id="rId10"/>
    <p:sldId id="320" r:id="rId11"/>
    <p:sldId id="261" r:id="rId12"/>
    <p:sldId id="343" r:id="rId13"/>
    <p:sldId id="344" r:id="rId14"/>
    <p:sldId id="345" r:id="rId15"/>
    <p:sldId id="346" r:id="rId16"/>
    <p:sldId id="347" r:id="rId17"/>
    <p:sldId id="348" r:id="rId18"/>
    <p:sldId id="349" r:id="rId19"/>
    <p:sldId id="352" r:id="rId20"/>
    <p:sldId id="353" r:id="rId21"/>
    <p:sldId id="354" r:id="rId22"/>
    <p:sldId id="355" r:id="rId23"/>
    <p:sldId id="356" r:id="rId24"/>
    <p:sldId id="357" r:id="rId25"/>
    <p:sldId id="358" r:id="rId26"/>
    <p:sldId id="359" r:id="rId27"/>
    <p:sldId id="360" r:id="rId28"/>
    <p:sldId id="361" r:id="rId29"/>
    <p:sldId id="362" r:id="rId30"/>
    <p:sldId id="363" r:id="rId31"/>
    <p:sldId id="405" r:id="rId32"/>
    <p:sldId id="364" r:id="rId33"/>
    <p:sldId id="365" r:id="rId34"/>
    <p:sldId id="366" r:id="rId35"/>
    <p:sldId id="367" r:id="rId36"/>
    <p:sldId id="368" r:id="rId37"/>
    <p:sldId id="369" r:id="rId38"/>
    <p:sldId id="370" r:id="rId39"/>
    <p:sldId id="371" r:id="rId40"/>
    <p:sldId id="372" r:id="rId41"/>
    <p:sldId id="406" r:id="rId42"/>
    <p:sldId id="373" r:id="rId43"/>
    <p:sldId id="374" r:id="rId44"/>
    <p:sldId id="375" r:id="rId45"/>
    <p:sldId id="376" r:id="rId46"/>
    <p:sldId id="377" r:id="rId47"/>
    <p:sldId id="378" r:id="rId48"/>
    <p:sldId id="379" r:id="rId49"/>
    <p:sldId id="380" r:id="rId50"/>
    <p:sldId id="381" r:id="rId51"/>
    <p:sldId id="400" r:id="rId52"/>
    <p:sldId id="382" r:id="rId53"/>
    <p:sldId id="384" r:id="rId54"/>
    <p:sldId id="385" r:id="rId55"/>
    <p:sldId id="386" r:id="rId56"/>
    <p:sldId id="407" r:id="rId57"/>
    <p:sldId id="387" r:id="rId58"/>
    <p:sldId id="388" r:id="rId59"/>
    <p:sldId id="389" r:id="rId60"/>
    <p:sldId id="390" r:id="rId61"/>
    <p:sldId id="295" r:id="rId62"/>
    <p:sldId id="305" r:id="rId63"/>
    <p:sldId id="296" r:id="rId64"/>
    <p:sldId id="321" r:id="rId65"/>
    <p:sldId id="314" r:id="rId66"/>
    <p:sldId id="323" r:id="rId67"/>
    <p:sldId id="322" r:id="rId68"/>
    <p:sldId id="351" r:id="rId69"/>
    <p:sldId id="324" r:id="rId70"/>
    <p:sldId id="325" r:id="rId71"/>
    <p:sldId id="326" r:id="rId72"/>
    <p:sldId id="339" r:id="rId73"/>
    <p:sldId id="331" r:id="rId74"/>
    <p:sldId id="327" r:id="rId75"/>
    <p:sldId id="399" r:id="rId76"/>
    <p:sldId id="340" r:id="rId77"/>
    <p:sldId id="328" r:id="rId78"/>
    <p:sldId id="330" r:id="rId79"/>
    <p:sldId id="332" r:id="rId80"/>
    <p:sldId id="333" r:id="rId81"/>
    <p:sldId id="409" r:id="rId82"/>
    <p:sldId id="334" r:id="rId83"/>
    <p:sldId id="335" r:id="rId84"/>
    <p:sldId id="336" r:id="rId85"/>
    <p:sldId id="337" r:id="rId86"/>
    <p:sldId id="318" r:id="rId87"/>
    <p:sldId id="338" r:id="rId8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FF9900"/>
    <a:srgbClr val="9A7500"/>
    <a:srgbClr val="00642D"/>
    <a:srgbClr val="009644"/>
    <a:srgbClr val="D09E00"/>
    <a:srgbClr val="E6AF00"/>
    <a:srgbClr val="A2A606"/>
    <a:srgbClr val="A66B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handoutMaster" Target="handoutMasters/handout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326FBE3-4772-2647-A067-5E8F375AE70E}" type="doc">
      <dgm:prSet loTypeId="urn:microsoft.com/office/officeart/2005/8/layout/cycle1" loCatId="cycle" qsTypeId="urn:microsoft.com/office/officeart/2005/8/quickstyle/simple4" qsCatId="simple" csTypeId="urn:microsoft.com/office/officeart/2005/8/colors/colorful1#1" csCatId="colorful" phldr="1"/>
      <dgm:spPr/>
      <dgm:t>
        <a:bodyPr/>
        <a:lstStyle/>
        <a:p>
          <a:endParaRPr lang="en-US"/>
        </a:p>
      </dgm:t>
    </dgm:pt>
    <dgm:pt modelId="{6A0CC1DC-EE94-D14D-8B18-83F3D118407C}">
      <dgm:prSet phldrT="[Text]"/>
      <dgm:spPr/>
      <dgm:t>
        <a:bodyPr/>
        <a:lstStyle/>
        <a:p>
          <a:r>
            <a:rPr lang="en-US" dirty="0" smtClean="0"/>
            <a:t>Learning</a:t>
          </a:r>
          <a:endParaRPr lang="en-US" dirty="0"/>
        </a:p>
      </dgm:t>
    </dgm:pt>
    <dgm:pt modelId="{88A4031E-ABDD-1945-A6B7-09C7D95033CC}" type="parTrans" cxnId="{DCDB99AA-8E72-3740-9173-C98106CFE787}">
      <dgm:prSet/>
      <dgm:spPr/>
      <dgm:t>
        <a:bodyPr/>
        <a:lstStyle/>
        <a:p>
          <a:endParaRPr lang="en-US"/>
        </a:p>
      </dgm:t>
    </dgm:pt>
    <dgm:pt modelId="{0EB9B058-C188-D944-83FB-43BEEDDA1B45}" type="sibTrans" cxnId="{DCDB99AA-8E72-3740-9173-C98106CFE787}">
      <dgm:prSet/>
      <dgm:spPr/>
      <dgm:t>
        <a:bodyPr/>
        <a:lstStyle/>
        <a:p>
          <a:endParaRPr lang="en-US" dirty="0"/>
        </a:p>
      </dgm:t>
    </dgm:pt>
    <dgm:pt modelId="{5005168A-A975-CD4B-8044-84231FA76CB4}">
      <dgm:prSet phldrT="[Text]"/>
      <dgm:spPr/>
      <dgm:t>
        <a:bodyPr/>
        <a:lstStyle/>
        <a:p>
          <a:r>
            <a:rPr lang="en-US" dirty="0" smtClean="0"/>
            <a:t>Teaching</a:t>
          </a:r>
          <a:endParaRPr lang="en-US" dirty="0"/>
        </a:p>
      </dgm:t>
    </dgm:pt>
    <dgm:pt modelId="{E066EFCE-D831-E147-8E99-24B5DED5E51C}" type="parTrans" cxnId="{DDD14039-9989-B64D-9329-5E74AA400632}">
      <dgm:prSet/>
      <dgm:spPr/>
      <dgm:t>
        <a:bodyPr/>
        <a:lstStyle/>
        <a:p>
          <a:endParaRPr lang="en-US"/>
        </a:p>
      </dgm:t>
    </dgm:pt>
    <dgm:pt modelId="{B7AA3705-C7FC-EA44-916B-2FAB45891C7C}" type="sibTrans" cxnId="{DDD14039-9989-B64D-9329-5E74AA400632}">
      <dgm:prSet/>
      <dgm:spPr/>
      <dgm:t>
        <a:bodyPr/>
        <a:lstStyle/>
        <a:p>
          <a:endParaRPr lang="en-US" dirty="0"/>
        </a:p>
      </dgm:t>
    </dgm:pt>
    <dgm:pt modelId="{AFBD3BDE-5D26-0B4A-A829-602E2BFB03D0}">
      <dgm:prSet phldrT="[Text]"/>
      <dgm:spPr/>
      <dgm:t>
        <a:bodyPr/>
        <a:lstStyle/>
        <a:p>
          <a:r>
            <a:rPr lang="en-US" dirty="0" smtClean="0"/>
            <a:t>Enhancing</a:t>
          </a:r>
          <a:endParaRPr lang="en-US" dirty="0"/>
        </a:p>
      </dgm:t>
    </dgm:pt>
    <dgm:pt modelId="{0A2905AB-1896-444A-A187-3EFA2FA0ACC1}" type="parTrans" cxnId="{CA23C991-310C-4D47-861B-284CA3905D7B}">
      <dgm:prSet/>
      <dgm:spPr/>
      <dgm:t>
        <a:bodyPr/>
        <a:lstStyle/>
        <a:p>
          <a:endParaRPr lang="en-US"/>
        </a:p>
      </dgm:t>
    </dgm:pt>
    <dgm:pt modelId="{6152F142-3CD0-E548-AA2C-B683DB4A3BCF}" type="sibTrans" cxnId="{CA23C991-310C-4D47-861B-284CA3905D7B}">
      <dgm:prSet/>
      <dgm:spPr/>
      <dgm:t>
        <a:bodyPr/>
        <a:lstStyle/>
        <a:p>
          <a:endParaRPr lang="en-US" dirty="0"/>
        </a:p>
      </dgm:t>
    </dgm:pt>
    <dgm:pt modelId="{95C8160D-F6A7-2946-9B74-523498C7E8A4}">
      <dgm:prSet phldrT="[Text]"/>
      <dgm:spPr/>
      <dgm:t>
        <a:bodyPr/>
        <a:lstStyle/>
        <a:p>
          <a:r>
            <a:rPr lang="en-US" dirty="0" smtClean="0"/>
            <a:t>Supporting</a:t>
          </a:r>
          <a:endParaRPr lang="en-US" dirty="0"/>
        </a:p>
      </dgm:t>
    </dgm:pt>
    <dgm:pt modelId="{974B1D68-364A-7D4D-AC66-028D152A5421}" type="parTrans" cxnId="{BB0E2CC6-8DB8-5040-A6D2-8B764139A1AB}">
      <dgm:prSet/>
      <dgm:spPr/>
      <dgm:t>
        <a:bodyPr/>
        <a:lstStyle/>
        <a:p>
          <a:endParaRPr lang="en-US"/>
        </a:p>
      </dgm:t>
    </dgm:pt>
    <dgm:pt modelId="{C586709B-6B6A-FE47-A507-0BC3CF2DC6E4}" type="sibTrans" cxnId="{BB0E2CC6-8DB8-5040-A6D2-8B764139A1AB}">
      <dgm:prSet/>
      <dgm:spPr/>
      <dgm:t>
        <a:bodyPr/>
        <a:lstStyle/>
        <a:p>
          <a:endParaRPr lang="en-US" dirty="0"/>
        </a:p>
      </dgm:t>
    </dgm:pt>
    <dgm:pt modelId="{5568C93A-6816-AD48-A76F-24B35C62E018}">
      <dgm:prSet phldrT="[Text]"/>
      <dgm:spPr/>
      <dgm:t>
        <a:bodyPr/>
        <a:lstStyle/>
        <a:p>
          <a:r>
            <a:rPr lang="en-US" dirty="0" smtClean="0"/>
            <a:t>Sharing</a:t>
          </a:r>
          <a:endParaRPr lang="en-US" dirty="0"/>
        </a:p>
      </dgm:t>
    </dgm:pt>
    <dgm:pt modelId="{F28C576A-F4B6-5E42-9451-10EB1E022A39}" type="parTrans" cxnId="{4E1FB308-469A-4547-8196-6649712D3502}">
      <dgm:prSet/>
      <dgm:spPr/>
      <dgm:t>
        <a:bodyPr/>
        <a:lstStyle/>
        <a:p>
          <a:endParaRPr lang="en-US"/>
        </a:p>
      </dgm:t>
    </dgm:pt>
    <dgm:pt modelId="{76E23BBB-DA7C-1144-981C-73AF143B8DA5}" type="sibTrans" cxnId="{4E1FB308-469A-4547-8196-6649712D3502}">
      <dgm:prSet/>
      <dgm:spPr/>
      <dgm:t>
        <a:bodyPr/>
        <a:lstStyle/>
        <a:p>
          <a:endParaRPr lang="en-US" dirty="0"/>
        </a:p>
      </dgm:t>
    </dgm:pt>
    <dgm:pt modelId="{68E7BAA3-CFE6-FC4F-9476-25C866166E9A}" type="pres">
      <dgm:prSet presAssocID="{9326FBE3-4772-2647-A067-5E8F375AE70E}" presName="cycle" presStyleCnt="0">
        <dgm:presLayoutVars>
          <dgm:dir/>
          <dgm:resizeHandles val="exact"/>
        </dgm:presLayoutVars>
      </dgm:prSet>
      <dgm:spPr/>
      <dgm:t>
        <a:bodyPr/>
        <a:lstStyle/>
        <a:p>
          <a:endParaRPr lang="en-US"/>
        </a:p>
      </dgm:t>
    </dgm:pt>
    <dgm:pt modelId="{D0E65504-9738-0144-AB11-3CA47AAD4627}" type="pres">
      <dgm:prSet presAssocID="{6A0CC1DC-EE94-D14D-8B18-83F3D118407C}" presName="dummy" presStyleCnt="0"/>
      <dgm:spPr/>
      <dgm:t>
        <a:bodyPr/>
        <a:lstStyle/>
        <a:p>
          <a:endParaRPr lang="en-US"/>
        </a:p>
      </dgm:t>
    </dgm:pt>
    <dgm:pt modelId="{48F132A2-4056-A84B-B762-BF6DE61FCCC7}" type="pres">
      <dgm:prSet presAssocID="{6A0CC1DC-EE94-D14D-8B18-83F3D118407C}" presName="node" presStyleLbl="revTx" presStyleIdx="0" presStyleCnt="5">
        <dgm:presLayoutVars>
          <dgm:bulletEnabled val="1"/>
        </dgm:presLayoutVars>
      </dgm:prSet>
      <dgm:spPr/>
      <dgm:t>
        <a:bodyPr/>
        <a:lstStyle/>
        <a:p>
          <a:endParaRPr lang="en-US"/>
        </a:p>
      </dgm:t>
    </dgm:pt>
    <dgm:pt modelId="{32948E22-CC97-8248-959B-48739E1330DA}" type="pres">
      <dgm:prSet presAssocID="{0EB9B058-C188-D944-83FB-43BEEDDA1B45}" presName="sibTrans" presStyleLbl="node1" presStyleIdx="0" presStyleCnt="5"/>
      <dgm:spPr/>
      <dgm:t>
        <a:bodyPr/>
        <a:lstStyle/>
        <a:p>
          <a:endParaRPr lang="en-US"/>
        </a:p>
      </dgm:t>
    </dgm:pt>
    <dgm:pt modelId="{516A35C8-50B9-8F47-842D-40CC4CE9E65B}" type="pres">
      <dgm:prSet presAssocID="{5005168A-A975-CD4B-8044-84231FA76CB4}" presName="dummy" presStyleCnt="0"/>
      <dgm:spPr/>
      <dgm:t>
        <a:bodyPr/>
        <a:lstStyle/>
        <a:p>
          <a:endParaRPr lang="en-US"/>
        </a:p>
      </dgm:t>
    </dgm:pt>
    <dgm:pt modelId="{9A854710-B62F-E047-B885-845C28E1EC2A}" type="pres">
      <dgm:prSet presAssocID="{5005168A-A975-CD4B-8044-84231FA76CB4}" presName="node" presStyleLbl="revTx" presStyleIdx="1" presStyleCnt="5">
        <dgm:presLayoutVars>
          <dgm:bulletEnabled val="1"/>
        </dgm:presLayoutVars>
      </dgm:prSet>
      <dgm:spPr/>
      <dgm:t>
        <a:bodyPr/>
        <a:lstStyle/>
        <a:p>
          <a:endParaRPr lang="en-US"/>
        </a:p>
      </dgm:t>
    </dgm:pt>
    <dgm:pt modelId="{0B5E9BF7-291A-284D-94FF-F32C6D82D213}" type="pres">
      <dgm:prSet presAssocID="{B7AA3705-C7FC-EA44-916B-2FAB45891C7C}" presName="sibTrans" presStyleLbl="node1" presStyleIdx="1" presStyleCnt="5"/>
      <dgm:spPr/>
      <dgm:t>
        <a:bodyPr/>
        <a:lstStyle/>
        <a:p>
          <a:endParaRPr lang="en-US"/>
        </a:p>
      </dgm:t>
    </dgm:pt>
    <dgm:pt modelId="{3A2F2327-10D5-024B-A77D-01C5623CA1EF}" type="pres">
      <dgm:prSet presAssocID="{AFBD3BDE-5D26-0B4A-A829-602E2BFB03D0}" presName="dummy" presStyleCnt="0"/>
      <dgm:spPr/>
      <dgm:t>
        <a:bodyPr/>
        <a:lstStyle/>
        <a:p>
          <a:endParaRPr lang="en-US"/>
        </a:p>
      </dgm:t>
    </dgm:pt>
    <dgm:pt modelId="{AC274CE4-FF13-944D-986E-2DDF464ABE37}" type="pres">
      <dgm:prSet presAssocID="{AFBD3BDE-5D26-0B4A-A829-602E2BFB03D0}" presName="node" presStyleLbl="revTx" presStyleIdx="2" presStyleCnt="5">
        <dgm:presLayoutVars>
          <dgm:bulletEnabled val="1"/>
        </dgm:presLayoutVars>
      </dgm:prSet>
      <dgm:spPr/>
      <dgm:t>
        <a:bodyPr/>
        <a:lstStyle/>
        <a:p>
          <a:endParaRPr lang="en-US"/>
        </a:p>
      </dgm:t>
    </dgm:pt>
    <dgm:pt modelId="{78F69DBD-A0AE-B141-9C4C-814CDCB725FD}" type="pres">
      <dgm:prSet presAssocID="{6152F142-3CD0-E548-AA2C-B683DB4A3BCF}" presName="sibTrans" presStyleLbl="node1" presStyleIdx="2" presStyleCnt="5"/>
      <dgm:spPr/>
      <dgm:t>
        <a:bodyPr/>
        <a:lstStyle/>
        <a:p>
          <a:endParaRPr lang="en-US"/>
        </a:p>
      </dgm:t>
    </dgm:pt>
    <dgm:pt modelId="{0E1CE340-14E3-DC4D-8DE8-BB7DB36FF22F}" type="pres">
      <dgm:prSet presAssocID="{95C8160D-F6A7-2946-9B74-523498C7E8A4}" presName="dummy" presStyleCnt="0"/>
      <dgm:spPr/>
      <dgm:t>
        <a:bodyPr/>
        <a:lstStyle/>
        <a:p>
          <a:endParaRPr lang="en-US"/>
        </a:p>
      </dgm:t>
    </dgm:pt>
    <dgm:pt modelId="{CDB00F95-11D7-1842-B554-2E945279B75F}" type="pres">
      <dgm:prSet presAssocID="{95C8160D-F6A7-2946-9B74-523498C7E8A4}" presName="node" presStyleLbl="revTx" presStyleIdx="3" presStyleCnt="5">
        <dgm:presLayoutVars>
          <dgm:bulletEnabled val="1"/>
        </dgm:presLayoutVars>
      </dgm:prSet>
      <dgm:spPr/>
      <dgm:t>
        <a:bodyPr/>
        <a:lstStyle/>
        <a:p>
          <a:endParaRPr lang="en-US"/>
        </a:p>
      </dgm:t>
    </dgm:pt>
    <dgm:pt modelId="{A78C3A54-C83D-914E-AE7F-E876335F4BCA}" type="pres">
      <dgm:prSet presAssocID="{C586709B-6B6A-FE47-A507-0BC3CF2DC6E4}" presName="sibTrans" presStyleLbl="node1" presStyleIdx="3" presStyleCnt="5" custLinFactNeighborX="-1395" custLinFactNeighborY="-1116"/>
      <dgm:spPr/>
      <dgm:t>
        <a:bodyPr/>
        <a:lstStyle/>
        <a:p>
          <a:endParaRPr lang="en-US"/>
        </a:p>
      </dgm:t>
    </dgm:pt>
    <dgm:pt modelId="{099D12DF-56B5-7D4B-B07B-223DD05D5C68}" type="pres">
      <dgm:prSet presAssocID="{5568C93A-6816-AD48-A76F-24B35C62E018}" presName="dummy" presStyleCnt="0"/>
      <dgm:spPr/>
      <dgm:t>
        <a:bodyPr/>
        <a:lstStyle/>
        <a:p>
          <a:endParaRPr lang="en-US"/>
        </a:p>
      </dgm:t>
    </dgm:pt>
    <dgm:pt modelId="{9E0CD89B-B70C-164F-81C6-31208B1DCFAE}" type="pres">
      <dgm:prSet presAssocID="{5568C93A-6816-AD48-A76F-24B35C62E018}" presName="node" presStyleLbl="revTx" presStyleIdx="4" presStyleCnt="5">
        <dgm:presLayoutVars>
          <dgm:bulletEnabled val="1"/>
        </dgm:presLayoutVars>
      </dgm:prSet>
      <dgm:spPr/>
      <dgm:t>
        <a:bodyPr/>
        <a:lstStyle/>
        <a:p>
          <a:endParaRPr lang="en-US"/>
        </a:p>
      </dgm:t>
    </dgm:pt>
    <dgm:pt modelId="{85C515FA-5A1B-ED41-863F-C8E69963F60A}" type="pres">
      <dgm:prSet presAssocID="{76E23BBB-DA7C-1144-981C-73AF143B8DA5}" presName="sibTrans" presStyleLbl="node1" presStyleIdx="4" presStyleCnt="5"/>
      <dgm:spPr/>
      <dgm:t>
        <a:bodyPr/>
        <a:lstStyle/>
        <a:p>
          <a:endParaRPr lang="en-US"/>
        </a:p>
      </dgm:t>
    </dgm:pt>
  </dgm:ptLst>
  <dgm:cxnLst>
    <dgm:cxn modelId="{B083A3B4-8F61-4455-B426-1180769EC6FA}" type="presOf" srcId="{6152F142-3CD0-E548-AA2C-B683DB4A3BCF}" destId="{78F69DBD-A0AE-B141-9C4C-814CDCB725FD}" srcOrd="0" destOrd="0" presId="urn:microsoft.com/office/officeart/2005/8/layout/cycle1"/>
    <dgm:cxn modelId="{BB0E2CC6-8DB8-5040-A6D2-8B764139A1AB}" srcId="{9326FBE3-4772-2647-A067-5E8F375AE70E}" destId="{95C8160D-F6A7-2946-9B74-523498C7E8A4}" srcOrd="3" destOrd="0" parTransId="{974B1D68-364A-7D4D-AC66-028D152A5421}" sibTransId="{C586709B-6B6A-FE47-A507-0BC3CF2DC6E4}"/>
    <dgm:cxn modelId="{9E0008D5-7733-4D13-A021-8EF989F123D5}" type="presOf" srcId="{5568C93A-6816-AD48-A76F-24B35C62E018}" destId="{9E0CD89B-B70C-164F-81C6-31208B1DCFAE}" srcOrd="0" destOrd="0" presId="urn:microsoft.com/office/officeart/2005/8/layout/cycle1"/>
    <dgm:cxn modelId="{E1A99A6D-FD83-40B3-A2D9-A64765F432BD}" type="presOf" srcId="{5005168A-A975-CD4B-8044-84231FA76CB4}" destId="{9A854710-B62F-E047-B885-845C28E1EC2A}" srcOrd="0" destOrd="0" presId="urn:microsoft.com/office/officeart/2005/8/layout/cycle1"/>
    <dgm:cxn modelId="{4E1FB308-469A-4547-8196-6649712D3502}" srcId="{9326FBE3-4772-2647-A067-5E8F375AE70E}" destId="{5568C93A-6816-AD48-A76F-24B35C62E018}" srcOrd="4" destOrd="0" parTransId="{F28C576A-F4B6-5E42-9451-10EB1E022A39}" sibTransId="{76E23BBB-DA7C-1144-981C-73AF143B8DA5}"/>
    <dgm:cxn modelId="{DCDB99AA-8E72-3740-9173-C98106CFE787}" srcId="{9326FBE3-4772-2647-A067-5E8F375AE70E}" destId="{6A0CC1DC-EE94-D14D-8B18-83F3D118407C}" srcOrd="0" destOrd="0" parTransId="{88A4031E-ABDD-1945-A6B7-09C7D95033CC}" sibTransId="{0EB9B058-C188-D944-83FB-43BEEDDA1B45}"/>
    <dgm:cxn modelId="{F100A7DB-8825-445D-BA5A-279290CF8E66}" type="presOf" srcId="{C586709B-6B6A-FE47-A507-0BC3CF2DC6E4}" destId="{A78C3A54-C83D-914E-AE7F-E876335F4BCA}" srcOrd="0" destOrd="0" presId="urn:microsoft.com/office/officeart/2005/8/layout/cycle1"/>
    <dgm:cxn modelId="{DDD14039-9989-B64D-9329-5E74AA400632}" srcId="{9326FBE3-4772-2647-A067-5E8F375AE70E}" destId="{5005168A-A975-CD4B-8044-84231FA76CB4}" srcOrd="1" destOrd="0" parTransId="{E066EFCE-D831-E147-8E99-24B5DED5E51C}" sibTransId="{B7AA3705-C7FC-EA44-916B-2FAB45891C7C}"/>
    <dgm:cxn modelId="{001BB8F7-4EFA-4FEA-96C3-BFABE2FB0F48}" type="presOf" srcId="{76E23BBB-DA7C-1144-981C-73AF143B8DA5}" destId="{85C515FA-5A1B-ED41-863F-C8E69963F60A}" srcOrd="0" destOrd="0" presId="urn:microsoft.com/office/officeart/2005/8/layout/cycle1"/>
    <dgm:cxn modelId="{2F616459-820D-4AEB-A207-00290AC95E22}" type="presOf" srcId="{9326FBE3-4772-2647-A067-5E8F375AE70E}" destId="{68E7BAA3-CFE6-FC4F-9476-25C866166E9A}" srcOrd="0" destOrd="0" presId="urn:microsoft.com/office/officeart/2005/8/layout/cycle1"/>
    <dgm:cxn modelId="{CA23C991-310C-4D47-861B-284CA3905D7B}" srcId="{9326FBE3-4772-2647-A067-5E8F375AE70E}" destId="{AFBD3BDE-5D26-0B4A-A829-602E2BFB03D0}" srcOrd="2" destOrd="0" parTransId="{0A2905AB-1896-444A-A187-3EFA2FA0ACC1}" sibTransId="{6152F142-3CD0-E548-AA2C-B683DB4A3BCF}"/>
    <dgm:cxn modelId="{7298DBD6-7CC2-4FB2-9C79-8E71EB4BC9A3}" type="presOf" srcId="{AFBD3BDE-5D26-0B4A-A829-602E2BFB03D0}" destId="{AC274CE4-FF13-944D-986E-2DDF464ABE37}" srcOrd="0" destOrd="0" presId="urn:microsoft.com/office/officeart/2005/8/layout/cycle1"/>
    <dgm:cxn modelId="{FE9EEE91-06BE-4EA9-A53B-7C893E3F842C}" type="presOf" srcId="{B7AA3705-C7FC-EA44-916B-2FAB45891C7C}" destId="{0B5E9BF7-291A-284D-94FF-F32C6D82D213}" srcOrd="0" destOrd="0" presId="urn:microsoft.com/office/officeart/2005/8/layout/cycle1"/>
    <dgm:cxn modelId="{FEC79E7A-479B-4A81-9D34-258CBDDD8695}" type="presOf" srcId="{95C8160D-F6A7-2946-9B74-523498C7E8A4}" destId="{CDB00F95-11D7-1842-B554-2E945279B75F}" srcOrd="0" destOrd="0" presId="urn:microsoft.com/office/officeart/2005/8/layout/cycle1"/>
    <dgm:cxn modelId="{93534AFF-2526-4802-A3FC-C0EFB6CD2120}" type="presOf" srcId="{0EB9B058-C188-D944-83FB-43BEEDDA1B45}" destId="{32948E22-CC97-8248-959B-48739E1330DA}" srcOrd="0" destOrd="0" presId="urn:microsoft.com/office/officeart/2005/8/layout/cycle1"/>
    <dgm:cxn modelId="{962955D8-453E-44C2-9DCA-CED9B0B919DC}" type="presOf" srcId="{6A0CC1DC-EE94-D14D-8B18-83F3D118407C}" destId="{48F132A2-4056-A84B-B762-BF6DE61FCCC7}" srcOrd="0" destOrd="0" presId="urn:microsoft.com/office/officeart/2005/8/layout/cycle1"/>
    <dgm:cxn modelId="{7DD94123-DF62-4F8E-8C4C-B6FBB209BF5A}" type="presParOf" srcId="{68E7BAA3-CFE6-FC4F-9476-25C866166E9A}" destId="{D0E65504-9738-0144-AB11-3CA47AAD4627}" srcOrd="0" destOrd="0" presId="urn:microsoft.com/office/officeart/2005/8/layout/cycle1"/>
    <dgm:cxn modelId="{E2927550-F953-403B-902B-838154654FA7}" type="presParOf" srcId="{68E7BAA3-CFE6-FC4F-9476-25C866166E9A}" destId="{48F132A2-4056-A84B-B762-BF6DE61FCCC7}" srcOrd="1" destOrd="0" presId="urn:microsoft.com/office/officeart/2005/8/layout/cycle1"/>
    <dgm:cxn modelId="{29E1FDD4-BC5C-4FD8-980A-185EA2D4F36C}" type="presParOf" srcId="{68E7BAA3-CFE6-FC4F-9476-25C866166E9A}" destId="{32948E22-CC97-8248-959B-48739E1330DA}" srcOrd="2" destOrd="0" presId="urn:microsoft.com/office/officeart/2005/8/layout/cycle1"/>
    <dgm:cxn modelId="{B4565936-2D6D-4E05-B321-A28137677E85}" type="presParOf" srcId="{68E7BAA3-CFE6-FC4F-9476-25C866166E9A}" destId="{516A35C8-50B9-8F47-842D-40CC4CE9E65B}" srcOrd="3" destOrd="0" presId="urn:microsoft.com/office/officeart/2005/8/layout/cycle1"/>
    <dgm:cxn modelId="{DA7AE182-74BE-4FF5-B461-23AABC5EFE2D}" type="presParOf" srcId="{68E7BAA3-CFE6-FC4F-9476-25C866166E9A}" destId="{9A854710-B62F-E047-B885-845C28E1EC2A}" srcOrd="4" destOrd="0" presId="urn:microsoft.com/office/officeart/2005/8/layout/cycle1"/>
    <dgm:cxn modelId="{EB56FE2B-6DA7-41D3-9B34-5D02D6937190}" type="presParOf" srcId="{68E7BAA3-CFE6-FC4F-9476-25C866166E9A}" destId="{0B5E9BF7-291A-284D-94FF-F32C6D82D213}" srcOrd="5" destOrd="0" presId="urn:microsoft.com/office/officeart/2005/8/layout/cycle1"/>
    <dgm:cxn modelId="{361B7CE9-5EC9-4E22-91D6-6A87BF1F14D7}" type="presParOf" srcId="{68E7BAA3-CFE6-FC4F-9476-25C866166E9A}" destId="{3A2F2327-10D5-024B-A77D-01C5623CA1EF}" srcOrd="6" destOrd="0" presId="urn:microsoft.com/office/officeart/2005/8/layout/cycle1"/>
    <dgm:cxn modelId="{1DB20D32-A8AB-4475-B85C-D3D5B336C9DF}" type="presParOf" srcId="{68E7BAA3-CFE6-FC4F-9476-25C866166E9A}" destId="{AC274CE4-FF13-944D-986E-2DDF464ABE37}" srcOrd="7" destOrd="0" presId="urn:microsoft.com/office/officeart/2005/8/layout/cycle1"/>
    <dgm:cxn modelId="{285E77E2-BF20-4A89-B810-177131A70CB0}" type="presParOf" srcId="{68E7BAA3-CFE6-FC4F-9476-25C866166E9A}" destId="{78F69DBD-A0AE-B141-9C4C-814CDCB725FD}" srcOrd="8" destOrd="0" presId="urn:microsoft.com/office/officeart/2005/8/layout/cycle1"/>
    <dgm:cxn modelId="{2D6D536E-F2A1-4CA8-A795-3CEE3C2D1376}" type="presParOf" srcId="{68E7BAA3-CFE6-FC4F-9476-25C866166E9A}" destId="{0E1CE340-14E3-DC4D-8DE8-BB7DB36FF22F}" srcOrd="9" destOrd="0" presId="urn:microsoft.com/office/officeart/2005/8/layout/cycle1"/>
    <dgm:cxn modelId="{B868F1CD-21F5-4D39-BE53-969DE54E6E0B}" type="presParOf" srcId="{68E7BAA3-CFE6-FC4F-9476-25C866166E9A}" destId="{CDB00F95-11D7-1842-B554-2E945279B75F}" srcOrd="10" destOrd="0" presId="urn:microsoft.com/office/officeart/2005/8/layout/cycle1"/>
    <dgm:cxn modelId="{3E7EF937-BC78-451F-9801-2CD1443CD03F}" type="presParOf" srcId="{68E7BAA3-CFE6-FC4F-9476-25C866166E9A}" destId="{A78C3A54-C83D-914E-AE7F-E876335F4BCA}" srcOrd="11" destOrd="0" presId="urn:microsoft.com/office/officeart/2005/8/layout/cycle1"/>
    <dgm:cxn modelId="{51373014-6ECE-4BA8-900B-86A651286DD8}" type="presParOf" srcId="{68E7BAA3-CFE6-FC4F-9476-25C866166E9A}" destId="{099D12DF-56B5-7D4B-B07B-223DD05D5C68}" srcOrd="12" destOrd="0" presId="urn:microsoft.com/office/officeart/2005/8/layout/cycle1"/>
    <dgm:cxn modelId="{8269F3E7-8AB6-40EF-BE86-18FD9E2A6242}" type="presParOf" srcId="{68E7BAA3-CFE6-FC4F-9476-25C866166E9A}" destId="{9E0CD89B-B70C-164F-81C6-31208B1DCFAE}" srcOrd="13" destOrd="0" presId="urn:microsoft.com/office/officeart/2005/8/layout/cycle1"/>
    <dgm:cxn modelId="{682D4D21-C03F-4252-8C85-2BC1D4552B90}" type="presParOf" srcId="{68E7BAA3-CFE6-FC4F-9476-25C866166E9A}" destId="{85C515FA-5A1B-ED41-863F-C8E69963F60A}" srcOrd="14" destOrd="0" presId="urn:microsoft.com/office/officeart/2005/8/layout/cycle1"/>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9A216FD-B07B-46FD-937C-4DDFFC1F7AE9}" type="doc">
      <dgm:prSet loTypeId="urn:microsoft.com/office/officeart/2005/8/layout/arrow2" loCatId="process" qsTypeId="urn:microsoft.com/office/officeart/2005/8/quickstyle/simple1" qsCatId="simple" csTypeId="urn:microsoft.com/office/officeart/2005/8/colors/colorful4" csCatId="colorful" phldr="1"/>
      <dgm:spPr/>
    </dgm:pt>
    <dgm:pt modelId="{B419D056-CCC2-4F1C-8848-2B301AB812BA}">
      <dgm:prSet phldrT="[Text]" custT="1"/>
      <dgm:spPr/>
      <dgm:t>
        <a:bodyPr/>
        <a:lstStyle/>
        <a:p>
          <a:r>
            <a:rPr lang="en-US" sz="2400" b="1" dirty="0" smtClean="0"/>
            <a:t>You as </a:t>
          </a:r>
        </a:p>
        <a:p>
          <a:r>
            <a:rPr lang="en-US" sz="2400" b="1" dirty="0" smtClean="0"/>
            <a:t>a Learner</a:t>
          </a:r>
          <a:endParaRPr lang="en-US" sz="2400" b="1" dirty="0"/>
        </a:p>
      </dgm:t>
    </dgm:pt>
    <dgm:pt modelId="{85B0A25A-2044-4CD6-A737-B1B0D4AA0C57}" type="parTrans" cxnId="{DF47EAAF-7458-48DA-B674-BABE422032B5}">
      <dgm:prSet/>
      <dgm:spPr/>
      <dgm:t>
        <a:bodyPr/>
        <a:lstStyle/>
        <a:p>
          <a:endParaRPr lang="en-US"/>
        </a:p>
      </dgm:t>
    </dgm:pt>
    <dgm:pt modelId="{1FCE8E04-531B-4D37-89DD-16E927A6AA40}" type="sibTrans" cxnId="{DF47EAAF-7458-48DA-B674-BABE422032B5}">
      <dgm:prSet/>
      <dgm:spPr/>
      <dgm:t>
        <a:bodyPr/>
        <a:lstStyle/>
        <a:p>
          <a:endParaRPr lang="en-US"/>
        </a:p>
      </dgm:t>
    </dgm:pt>
    <dgm:pt modelId="{A29FD03B-4283-4764-9039-31C7C3E55129}">
      <dgm:prSet phldrT="[Text]" custT="1"/>
      <dgm:spPr/>
      <dgm:t>
        <a:bodyPr/>
        <a:lstStyle/>
        <a:p>
          <a:r>
            <a:rPr lang="en-US" sz="2400" b="1" dirty="0" smtClean="0"/>
            <a:t>In Your </a:t>
          </a:r>
        </a:p>
        <a:p>
          <a:r>
            <a:rPr lang="en-US" sz="2400" b="1" dirty="0" smtClean="0"/>
            <a:t>Classroom</a:t>
          </a:r>
          <a:endParaRPr lang="en-US" sz="2400" b="1" dirty="0"/>
        </a:p>
      </dgm:t>
    </dgm:pt>
    <dgm:pt modelId="{1BA9EE13-B35E-42EF-A843-7768CF5CE9C1}" type="parTrans" cxnId="{3749362E-CC09-4716-BE2A-77308F246238}">
      <dgm:prSet/>
      <dgm:spPr/>
      <dgm:t>
        <a:bodyPr/>
        <a:lstStyle/>
        <a:p>
          <a:endParaRPr lang="en-US"/>
        </a:p>
      </dgm:t>
    </dgm:pt>
    <dgm:pt modelId="{FAF97C8B-E1D6-4BF8-9BA4-B9AA9A7C1744}" type="sibTrans" cxnId="{3749362E-CC09-4716-BE2A-77308F246238}">
      <dgm:prSet/>
      <dgm:spPr/>
      <dgm:t>
        <a:bodyPr/>
        <a:lstStyle/>
        <a:p>
          <a:endParaRPr lang="en-US"/>
        </a:p>
      </dgm:t>
    </dgm:pt>
    <dgm:pt modelId="{6F086565-4FE7-4D06-B4C8-FBA208E6573D}">
      <dgm:prSet phldrT="[Text]" custT="1"/>
      <dgm:spPr/>
      <dgm:t>
        <a:bodyPr/>
        <a:lstStyle/>
        <a:p>
          <a:r>
            <a:rPr lang="en-US" sz="2400" b="1" dirty="0" smtClean="0"/>
            <a:t>Leading in Your School, District, or Region</a:t>
          </a:r>
          <a:endParaRPr lang="en-US" sz="2400" b="1" dirty="0"/>
        </a:p>
      </dgm:t>
    </dgm:pt>
    <dgm:pt modelId="{9F4981D9-85B4-4FB7-AEC6-059EA3BB99ED}" type="parTrans" cxnId="{6D294AF1-01D1-4061-82D2-7B619C8B249B}">
      <dgm:prSet/>
      <dgm:spPr/>
      <dgm:t>
        <a:bodyPr/>
        <a:lstStyle/>
        <a:p>
          <a:endParaRPr lang="en-US"/>
        </a:p>
      </dgm:t>
    </dgm:pt>
    <dgm:pt modelId="{29FD1DEE-E56C-4695-ABA7-09A33BF71E5E}" type="sibTrans" cxnId="{6D294AF1-01D1-4061-82D2-7B619C8B249B}">
      <dgm:prSet/>
      <dgm:spPr/>
      <dgm:t>
        <a:bodyPr/>
        <a:lstStyle/>
        <a:p>
          <a:endParaRPr lang="en-US"/>
        </a:p>
      </dgm:t>
    </dgm:pt>
    <dgm:pt modelId="{D8AB1B7F-20F7-4A3E-A2F8-49F391FFF867}" type="pres">
      <dgm:prSet presAssocID="{F9A216FD-B07B-46FD-937C-4DDFFC1F7AE9}" presName="arrowDiagram" presStyleCnt="0">
        <dgm:presLayoutVars>
          <dgm:chMax val="5"/>
          <dgm:dir/>
          <dgm:resizeHandles val="exact"/>
        </dgm:presLayoutVars>
      </dgm:prSet>
      <dgm:spPr/>
    </dgm:pt>
    <dgm:pt modelId="{CB03031D-21FC-42D7-AD17-A9CE2F274831}" type="pres">
      <dgm:prSet presAssocID="{F9A216FD-B07B-46FD-937C-4DDFFC1F7AE9}" presName="arrow" presStyleLbl="bgShp" presStyleIdx="0" presStyleCnt="1" custScaleY="77562" custLinFactNeighborX="-2885" custLinFactNeighborY="1044"/>
      <dgm:spPr>
        <a:ln>
          <a:solidFill>
            <a:schemeClr val="accent3"/>
          </a:solidFill>
        </a:ln>
      </dgm:spPr>
    </dgm:pt>
    <dgm:pt modelId="{19F79CB4-A0BA-427F-9A87-53A429D01CA1}" type="pres">
      <dgm:prSet presAssocID="{F9A216FD-B07B-46FD-937C-4DDFFC1F7AE9}" presName="arrowDiagram3" presStyleCnt="0"/>
      <dgm:spPr/>
    </dgm:pt>
    <dgm:pt modelId="{0D3BB17C-EDA3-416B-87A2-8AFDF3608393}" type="pres">
      <dgm:prSet presAssocID="{B419D056-CCC2-4F1C-8848-2B301AB812BA}" presName="bullet3a" presStyleLbl="node1" presStyleIdx="0" presStyleCnt="3"/>
      <dgm:spPr/>
    </dgm:pt>
    <dgm:pt modelId="{8CA6FFCF-6795-4BA1-8392-84C237B78FFD}" type="pres">
      <dgm:prSet presAssocID="{B419D056-CCC2-4F1C-8848-2B301AB812BA}" presName="textBox3a" presStyleLbl="revTx" presStyleIdx="0" presStyleCnt="3" custScaleX="145102" custScaleY="36814" custLinFactNeighborX="35142" custLinFactNeighborY="-24914">
        <dgm:presLayoutVars>
          <dgm:bulletEnabled val="1"/>
        </dgm:presLayoutVars>
      </dgm:prSet>
      <dgm:spPr/>
      <dgm:t>
        <a:bodyPr/>
        <a:lstStyle/>
        <a:p>
          <a:endParaRPr lang="en-US"/>
        </a:p>
      </dgm:t>
    </dgm:pt>
    <dgm:pt modelId="{B0CA41B6-E7EF-41A3-ABB1-FEF0DB6DDAD9}" type="pres">
      <dgm:prSet presAssocID="{A29FD03B-4283-4764-9039-31C7C3E55129}" presName="bullet3b" presStyleLbl="node1" presStyleIdx="1" presStyleCnt="3"/>
      <dgm:spPr/>
    </dgm:pt>
    <dgm:pt modelId="{5D2B8AA7-E3B3-488D-9F77-FCFDF4181417}" type="pres">
      <dgm:prSet presAssocID="{A29FD03B-4283-4764-9039-31C7C3E55129}" presName="textBox3b" presStyleLbl="revTx" presStyleIdx="1" presStyleCnt="3" custScaleX="132777" custScaleY="18355" custLinFactNeighborX="15694" custLinFactNeighborY="-28860">
        <dgm:presLayoutVars>
          <dgm:bulletEnabled val="1"/>
        </dgm:presLayoutVars>
      </dgm:prSet>
      <dgm:spPr/>
      <dgm:t>
        <a:bodyPr/>
        <a:lstStyle/>
        <a:p>
          <a:endParaRPr lang="en-US"/>
        </a:p>
      </dgm:t>
    </dgm:pt>
    <dgm:pt modelId="{0CDE7CFF-FA93-4718-9FF0-D0CBC0BE84AF}" type="pres">
      <dgm:prSet presAssocID="{6F086565-4FE7-4D06-B4C8-FBA208E6573D}" presName="bullet3c" presStyleLbl="node1" presStyleIdx="2" presStyleCnt="3"/>
      <dgm:spPr/>
    </dgm:pt>
    <dgm:pt modelId="{46F3D88E-5A7A-48FF-9C52-24968C3F064C}" type="pres">
      <dgm:prSet presAssocID="{6F086565-4FE7-4D06-B4C8-FBA208E6573D}" presName="textBox3c" presStyleLbl="revTx" presStyleIdx="2" presStyleCnt="3" custScaleX="99881" custScaleY="20840" custLinFactNeighborX="-8574" custLinFactNeighborY="-24034">
        <dgm:presLayoutVars>
          <dgm:bulletEnabled val="1"/>
        </dgm:presLayoutVars>
      </dgm:prSet>
      <dgm:spPr/>
      <dgm:t>
        <a:bodyPr/>
        <a:lstStyle/>
        <a:p>
          <a:endParaRPr lang="en-US"/>
        </a:p>
      </dgm:t>
    </dgm:pt>
  </dgm:ptLst>
  <dgm:cxnLst>
    <dgm:cxn modelId="{6D294AF1-01D1-4061-82D2-7B619C8B249B}" srcId="{F9A216FD-B07B-46FD-937C-4DDFFC1F7AE9}" destId="{6F086565-4FE7-4D06-B4C8-FBA208E6573D}" srcOrd="2" destOrd="0" parTransId="{9F4981D9-85B4-4FB7-AEC6-059EA3BB99ED}" sibTransId="{29FD1DEE-E56C-4695-ABA7-09A33BF71E5E}"/>
    <dgm:cxn modelId="{3749362E-CC09-4716-BE2A-77308F246238}" srcId="{F9A216FD-B07B-46FD-937C-4DDFFC1F7AE9}" destId="{A29FD03B-4283-4764-9039-31C7C3E55129}" srcOrd="1" destOrd="0" parTransId="{1BA9EE13-B35E-42EF-A843-7768CF5CE9C1}" sibTransId="{FAF97C8B-E1D6-4BF8-9BA4-B9AA9A7C1744}"/>
    <dgm:cxn modelId="{D0F342C1-6A20-44ED-A670-3DDD9A1E566D}" type="presOf" srcId="{A29FD03B-4283-4764-9039-31C7C3E55129}" destId="{5D2B8AA7-E3B3-488D-9F77-FCFDF4181417}" srcOrd="0" destOrd="0" presId="urn:microsoft.com/office/officeart/2005/8/layout/arrow2"/>
    <dgm:cxn modelId="{801395A4-A389-44A5-8477-ABCBC3694790}" type="presOf" srcId="{B419D056-CCC2-4F1C-8848-2B301AB812BA}" destId="{8CA6FFCF-6795-4BA1-8392-84C237B78FFD}" srcOrd="0" destOrd="0" presId="urn:microsoft.com/office/officeart/2005/8/layout/arrow2"/>
    <dgm:cxn modelId="{DF47EAAF-7458-48DA-B674-BABE422032B5}" srcId="{F9A216FD-B07B-46FD-937C-4DDFFC1F7AE9}" destId="{B419D056-CCC2-4F1C-8848-2B301AB812BA}" srcOrd="0" destOrd="0" parTransId="{85B0A25A-2044-4CD6-A737-B1B0D4AA0C57}" sibTransId="{1FCE8E04-531B-4D37-89DD-16E927A6AA40}"/>
    <dgm:cxn modelId="{5C19D0FA-9940-4CAC-8AC4-7F281477CCF9}" type="presOf" srcId="{6F086565-4FE7-4D06-B4C8-FBA208E6573D}" destId="{46F3D88E-5A7A-48FF-9C52-24968C3F064C}" srcOrd="0" destOrd="0" presId="urn:microsoft.com/office/officeart/2005/8/layout/arrow2"/>
    <dgm:cxn modelId="{4A9E55D3-86CF-417D-9F73-BDDC15B2B61D}" type="presOf" srcId="{F9A216FD-B07B-46FD-937C-4DDFFC1F7AE9}" destId="{D8AB1B7F-20F7-4A3E-A2F8-49F391FFF867}" srcOrd="0" destOrd="0" presId="urn:microsoft.com/office/officeart/2005/8/layout/arrow2"/>
    <dgm:cxn modelId="{D02E8296-2E1A-4245-9352-FC4740B5CECA}" type="presParOf" srcId="{D8AB1B7F-20F7-4A3E-A2F8-49F391FFF867}" destId="{CB03031D-21FC-42D7-AD17-A9CE2F274831}" srcOrd="0" destOrd="0" presId="urn:microsoft.com/office/officeart/2005/8/layout/arrow2"/>
    <dgm:cxn modelId="{67BC1140-E066-4F01-91F2-29319664A179}" type="presParOf" srcId="{D8AB1B7F-20F7-4A3E-A2F8-49F391FFF867}" destId="{19F79CB4-A0BA-427F-9A87-53A429D01CA1}" srcOrd="1" destOrd="0" presId="urn:microsoft.com/office/officeart/2005/8/layout/arrow2"/>
    <dgm:cxn modelId="{E629969A-D04E-45DD-BBD0-C15E3F93BCD3}" type="presParOf" srcId="{19F79CB4-A0BA-427F-9A87-53A429D01CA1}" destId="{0D3BB17C-EDA3-416B-87A2-8AFDF3608393}" srcOrd="0" destOrd="0" presId="urn:microsoft.com/office/officeart/2005/8/layout/arrow2"/>
    <dgm:cxn modelId="{DD4EFA3C-B174-42CB-985C-D63F4013E734}" type="presParOf" srcId="{19F79CB4-A0BA-427F-9A87-53A429D01CA1}" destId="{8CA6FFCF-6795-4BA1-8392-84C237B78FFD}" srcOrd="1" destOrd="0" presId="urn:microsoft.com/office/officeart/2005/8/layout/arrow2"/>
    <dgm:cxn modelId="{D5BAC40B-2FEB-4D35-84B6-E30E8C4386ED}" type="presParOf" srcId="{19F79CB4-A0BA-427F-9A87-53A429D01CA1}" destId="{B0CA41B6-E7EF-41A3-ABB1-FEF0DB6DDAD9}" srcOrd="2" destOrd="0" presId="urn:microsoft.com/office/officeart/2005/8/layout/arrow2"/>
    <dgm:cxn modelId="{A96082E0-AF4D-4743-8B38-BF5C7350B9F4}" type="presParOf" srcId="{19F79CB4-A0BA-427F-9A87-53A429D01CA1}" destId="{5D2B8AA7-E3B3-488D-9F77-FCFDF4181417}" srcOrd="3" destOrd="0" presId="urn:microsoft.com/office/officeart/2005/8/layout/arrow2"/>
    <dgm:cxn modelId="{798FB451-466D-496E-825A-0BC0438C0DFE}" type="presParOf" srcId="{19F79CB4-A0BA-427F-9A87-53A429D01CA1}" destId="{0CDE7CFF-FA93-4718-9FF0-D0CBC0BE84AF}" srcOrd="4" destOrd="0" presId="urn:microsoft.com/office/officeart/2005/8/layout/arrow2"/>
    <dgm:cxn modelId="{E7313B2E-7BC8-45C1-B4F0-45D279A372A2}" type="presParOf" srcId="{19F79CB4-A0BA-427F-9A87-53A429D01CA1}" destId="{46F3D88E-5A7A-48FF-9C52-24968C3F064C}" srcOrd="5"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F132A2-4056-A84B-B762-BF6DE61FCCC7}">
      <dsp:nvSpPr>
        <dsp:cNvPr id="0" name=""/>
        <dsp:cNvSpPr/>
      </dsp:nvSpPr>
      <dsp:spPr>
        <a:xfrm>
          <a:off x="4203771" y="35713"/>
          <a:ext cx="1225455" cy="12254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Learning</a:t>
          </a:r>
          <a:endParaRPr lang="en-US" sz="2000" kern="1200" dirty="0"/>
        </a:p>
      </dsp:txBody>
      <dsp:txXfrm>
        <a:off x="4203771" y="35713"/>
        <a:ext cx="1225455" cy="1225455"/>
      </dsp:txXfrm>
    </dsp:sp>
    <dsp:sp modelId="{32948E22-CC97-8248-959B-48739E1330DA}">
      <dsp:nvSpPr>
        <dsp:cNvPr id="0" name=""/>
        <dsp:cNvSpPr/>
      </dsp:nvSpPr>
      <dsp:spPr>
        <a:xfrm>
          <a:off x="1315604" y="-394"/>
          <a:ext cx="4601452" cy="4601452"/>
        </a:xfrm>
        <a:prstGeom prst="circularArrow">
          <a:avLst>
            <a:gd name="adj1" fmla="val 5193"/>
            <a:gd name="adj2" fmla="val 335408"/>
            <a:gd name="adj3" fmla="val 21295298"/>
            <a:gd name="adj4" fmla="val 19764437"/>
            <a:gd name="adj5" fmla="val 6059"/>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9A854710-B62F-E047-B885-845C28E1EC2A}">
      <dsp:nvSpPr>
        <dsp:cNvPr id="0" name=""/>
        <dsp:cNvSpPr/>
      </dsp:nvSpPr>
      <dsp:spPr>
        <a:xfrm>
          <a:off x="4945516" y="2318569"/>
          <a:ext cx="1225455" cy="12254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Teaching</a:t>
          </a:r>
          <a:endParaRPr lang="en-US" sz="2000" kern="1200" dirty="0"/>
        </a:p>
      </dsp:txBody>
      <dsp:txXfrm>
        <a:off x="4945516" y="2318569"/>
        <a:ext cx="1225455" cy="1225455"/>
      </dsp:txXfrm>
    </dsp:sp>
    <dsp:sp modelId="{0B5E9BF7-291A-284D-94FF-F32C6D82D213}">
      <dsp:nvSpPr>
        <dsp:cNvPr id="0" name=""/>
        <dsp:cNvSpPr/>
      </dsp:nvSpPr>
      <dsp:spPr>
        <a:xfrm>
          <a:off x="1315604" y="-394"/>
          <a:ext cx="4601452" cy="4601452"/>
        </a:xfrm>
        <a:prstGeom prst="circularArrow">
          <a:avLst>
            <a:gd name="adj1" fmla="val 5193"/>
            <a:gd name="adj2" fmla="val 335408"/>
            <a:gd name="adj3" fmla="val 4016830"/>
            <a:gd name="adj4" fmla="val 2251476"/>
            <a:gd name="adj5" fmla="val 6059"/>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AC274CE4-FF13-944D-986E-2DDF464ABE37}">
      <dsp:nvSpPr>
        <dsp:cNvPr id="0" name=""/>
        <dsp:cNvSpPr/>
      </dsp:nvSpPr>
      <dsp:spPr>
        <a:xfrm>
          <a:off x="3003603" y="3729452"/>
          <a:ext cx="1225455" cy="12254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Enhancing</a:t>
          </a:r>
          <a:endParaRPr lang="en-US" sz="2000" kern="1200" dirty="0"/>
        </a:p>
      </dsp:txBody>
      <dsp:txXfrm>
        <a:off x="3003603" y="3729452"/>
        <a:ext cx="1225455" cy="1225455"/>
      </dsp:txXfrm>
    </dsp:sp>
    <dsp:sp modelId="{78F69DBD-A0AE-B141-9C4C-814CDCB725FD}">
      <dsp:nvSpPr>
        <dsp:cNvPr id="0" name=""/>
        <dsp:cNvSpPr/>
      </dsp:nvSpPr>
      <dsp:spPr>
        <a:xfrm>
          <a:off x="1315604" y="-394"/>
          <a:ext cx="4601452" cy="4601452"/>
        </a:xfrm>
        <a:prstGeom prst="circularArrow">
          <a:avLst>
            <a:gd name="adj1" fmla="val 5193"/>
            <a:gd name="adj2" fmla="val 335408"/>
            <a:gd name="adj3" fmla="val 8213116"/>
            <a:gd name="adj4" fmla="val 6447762"/>
            <a:gd name="adj5" fmla="val 6059"/>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CDB00F95-11D7-1842-B554-2E945279B75F}">
      <dsp:nvSpPr>
        <dsp:cNvPr id="0" name=""/>
        <dsp:cNvSpPr/>
      </dsp:nvSpPr>
      <dsp:spPr>
        <a:xfrm>
          <a:off x="1061689" y="2318569"/>
          <a:ext cx="1225455" cy="12254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Supporting</a:t>
          </a:r>
          <a:endParaRPr lang="en-US" sz="2000" kern="1200" dirty="0"/>
        </a:p>
      </dsp:txBody>
      <dsp:txXfrm>
        <a:off x="1061689" y="2318569"/>
        <a:ext cx="1225455" cy="1225455"/>
      </dsp:txXfrm>
    </dsp:sp>
    <dsp:sp modelId="{A78C3A54-C83D-914E-AE7F-E876335F4BCA}">
      <dsp:nvSpPr>
        <dsp:cNvPr id="0" name=""/>
        <dsp:cNvSpPr/>
      </dsp:nvSpPr>
      <dsp:spPr>
        <a:xfrm>
          <a:off x="1251414" y="-51746"/>
          <a:ext cx="4601452" cy="4601452"/>
        </a:xfrm>
        <a:prstGeom prst="circularArrow">
          <a:avLst>
            <a:gd name="adj1" fmla="val 5193"/>
            <a:gd name="adj2" fmla="val 335408"/>
            <a:gd name="adj3" fmla="val 12300155"/>
            <a:gd name="adj4" fmla="val 10769293"/>
            <a:gd name="adj5" fmla="val 6059"/>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9E0CD89B-B70C-164F-81C6-31208B1DCFAE}">
      <dsp:nvSpPr>
        <dsp:cNvPr id="0" name=""/>
        <dsp:cNvSpPr/>
      </dsp:nvSpPr>
      <dsp:spPr>
        <a:xfrm>
          <a:off x="1803434" y="35713"/>
          <a:ext cx="1225455" cy="12254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Sharing</a:t>
          </a:r>
          <a:endParaRPr lang="en-US" sz="2000" kern="1200" dirty="0"/>
        </a:p>
      </dsp:txBody>
      <dsp:txXfrm>
        <a:off x="1803434" y="35713"/>
        <a:ext cx="1225455" cy="1225455"/>
      </dsp:txXfrm>
    </dsp:sp>
    <dsp:sp modelId="{85C515FA-5A1B-ED41-863F-C8E69963F60A}">
      <dsp:nvSpPr>
        <dsp:cNvPr id="0" name=""/>
        <dsp:cNvSpPr/>
      </dsp:nvSpPr>
      <dsp:spPr>
        <a:xfrm>
          <a:off x="1315604" y="-394"/>
          <a:ext cx="4601452" cy="4601452"/>
        </a:xfrm>
        <a:prstGeom prst="circularArrow">
          <a:avLst>
            <a:gd name="adj1" fmla="val 5193"/>
            <a:gd name="adj2" fmla="val 335408"/>
            <a:gd name="adj3" fmla="val 16867812"/>
            <a:gd name="adj4" fmla="val 15196780"/>
            <a:gd name="adj5" fmla="val 6059"/>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BDF775B5-980F-42DD-B417-B984F6DD53C6}" type="datetimeFigureOut">
              <a:rPr lang="en-US" smtClean="0"/>
              <a:t>4/17/2014</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805FCB73-96F4-47CB-B674-B1C05280FA84}" type="slidenum">
              <a:rPr lang="en-US" smtClean="0"/>
              <a:t>‹#›</a:t>
            </a:fld>
            <a:endParaRPr lang="en-US"/>
          </a:p>
        </p:txBody>
      </p:sp>
    </p:spTree>
    <p:extLst>
      <p:ext uri="{BB962C8B-B14F-4D97-AF65-F5344CB8AC3E}">
        <p14:creationId xmlns:p14="http://schemas.microsoft.com/office/powerpoint/2010/main" val="32407877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1AE2FA18-F385-4F27-8B45-1897228FD5CF}" type="datetimeFigureOut">
              <a:rPr lang="en-US" smtClean="0"/>
              <a:t>4/17/2014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38649BF-39D3-46DB-8BAB-B744F539B632}" type="slidenum">
              <a:rPr lang="en-US" smtClean="0"/>
              <a:t>‹#›</a:t>
            </a:fld>
            <a:endParaRPr lang="en-US"/>
          </a:p>
        </p:txBody>
      </p:sp>
    </p:spTree>
    <p:extLst>
      <p:ext uri="{BB962C8B-B14F-4D97-AF65-F5344CB8AC3E}">
        <p14:creationId xmlns:p14="http://schemas.microsoft.com/office/powerpoint/2010/main" val="41928423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05663">
              <a:spcBef>
                <a:spcPct val="0"/>
              </a:spcBef>
              <a:defRPr/>
            </a:pPr>
            <a:r>
              <a:rPr lang="en-US" dirty="0" smtClean="0"/>
              <a:t>5 minutes for all announcements</a:t>
            </a:r>
          </a:p>
          <a:p>
            <a:pPr defTabSz="905663">
              <a:spcBef>
                <a:spcPct val="0"/>
              </a:spcBef>
              <a:defRPr/>
            </a:pPr>
            <a:r>
              <a:rPr lang="en-US" dirty="0" smtClean="0"/>
              <a:t>Facilitator:  Amy Treece</a:t>
            </a:r>
          </a:p>
          <a:p>
            <a:pPr defTabSz="905663">
              <a:spcBef>
                <a:spcPct val="0"/>
              </a:spcBef>
              <a:defRPr/>
            </a:pPr>
            <a:r>
              <a:rPr lang="en-US" dirty="0" smtClean="0"/>
              <a:t>Materials:</a:t>
            </a:r>
            <a:r>
              <a:rPr lang="en-US" baseline="0" dirty="0" smtClean="0"/>
              <a:t>  List of Facilitators </a:t>
            </a:r>
            <a:endParaRPr lang="en-US" dirty="0" smtClean="0"/>
          </a:p>
          <a:p>
            <a:pPr defTabSz="905663">
              <a:spcBef>
                <a:spcPct val="0"/>
              </a:spcBef>
              <a:defRPr/>
            </a:pPr>
            <a:r>
              <a:rPr lang="en-US" dirty="0" smtClean="0"/>
              <a:t>Welcome to SS Leadership Network.</a:t>
            </a:r>
          </a:p>
          <a:p>
            <a:pPr defTabSz="905663">
              <a:spcBef>
                <a:spcPct val="0"/>
              </a:spcBef>
              <a:defRPr/>
            </a:pPr>
            <a:r>
              <a:rPr lang="en-US" dirty="0" smtClean="0"/>
              <a:t>Social Studies</a:t>
            </a:r>
            <a:r>
              <a:rPr lang="en-US" baseline="0" dirty="0" smtClean="0"/>
              <a:t> Education </a:t>
            </a:r>
            <a:r>
              <a:rPr lang="en-US" dirty="0" smtClean="0"/>
              <a:t>is central to the lives of all Americans, preparing them to be informed citizens in a democracy and knowledgeable consumers.  </a:t>
            </a:r>
          </a:p>
          <a:p>
            <a:pPr defTabSz="905663">
              <a:spcBef>
                <a:spcPct val="0"/>
              </a:spcBef>
              <a:defRPr/>
            </a:pPr>
            <a:r>
              <a:rPr lang="en-US" altLang="en-US" dirty="0" smtClean="0">
                <a:ea typeface="ＭＳ Ｐゴシック" pitchFamily="34" charset="-128"/>
              </a:rPr>
              <a:t>Wanted to take this opportunity to welcome you to our SS Leadership Network.  </a:t>
            </a:r>
          </a:p>
          <a:p>
            <a:pPr defTabSz="905663">
              <a:spcBef>
                <a:spcPct val="0"/>
              </a:spcBef>
              <a:defRPr/>
            </a:pPr>
            <a:r>
              <a:rPr lang="en-US" altLang="en-US" dirty="0" smtClean="0">
                <a:ea typeface="ＭＳ Ｐゴシック" pitchFamily="34" charset="-128"/>
              </a:rPr>
              <a:t>Introduce Facilitators (Dr. </a:t>
            </a:r>
            <a:r>
              <a:rPr lang="en-US" altLang="en-US" dirty="0" err="1" smtClean="0">
                <a:ea typeface="ＭＳ Ｐゴシック" pitchFamily="34" charset="-128"/>
              </a:rPr>
              <a:t>Klotter</a:t>
            </a:r>
            <a:r>
              <a:rPr lang="en-US" altLang="en-US" dirty="0" smtClean="0">
                <a:ea typeface="ＭＳ Ｐゴシック" pitchFamily="34" charset="-128"/>
              </a:rPr>
              <a:t>, Mikkaka Overstreet, Angela Hamblen, Sean Elkins, myself).</a:t>
            </a:r>
            <a:r>
              <a:rPr lang="en-US" altLang="en-US" baseline="0" dirty="0" smtClean="0">
                <a:ea typeface="ＭＳ Ｐゴシック" pitchFamily="34" charset="-128"/>
              </a:rPr>
              <a:t>  Reference participants to the </a:t>
            </a:r>
            <a:r>
              <a:rPr lang="en-US" baseline="0" dirty="0" smtClean="0"/>
              <a:t>handout with brief description of strengths and contact information.</a:t>
            </a:r>
            <a:endParaRPr lang="en-US" dirty="0" smtClean="0"/>
          </a:p>
          <a:p>
            <a:pPr defTabSz="905663">
              <a:spcBef>
                <a:spcPct val="0"/>
              </a:spcBef>
              <a:defRPr/>
            </a:pPr>
            <a:endParaRPr lang="en-US" altLang="en-US" dirty="0" smtClean="0">
              <a:ea typeface="ＭＳ Ｐゴシック" pitchFamily="34" charset="-128"/>
            </a:endParaRPr>
          </a:p>
          <a:p>
            <a:pPr defTabSz="905663">
              <a:spcBef>
                <a:spcPct val="0"/>
              </a:spcBef>
              <a:defRPr/>
            </a:pPr>
            <a:r>
              <a:rPr lang="en-US" altLang="en-US" dirty="0" smtClean="0">
                <a:ea typeface="ＭＳ Ｐゴシック" pitchFamily="34" charset="-128"/>
              </a:rPr>
              <a:t>Recognition</a:t>
            </a:r>
            <a:r>
              <a:rPr lang="en-US" altLang="en-US" baseline="0" dirty="0" smtClean="0">
                <a:ea typeface="ＭＳ Ｐゴシック" pitchFamily="34" charset="-128"/>
              </a:rPr>
              <a:t> to Tina Tipton and Tracy Harris for creating this team</a:t>
            </a:r>
            <a:endParaRPr lang="en-US" altLang="en-US" dirty="0" smtClean="0">
              <a:ea typeface="ＭＳ Ｐゴシック" pitchFamily="34" charset="-128"/>
            </a:endParaRPr>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815" indent="-285698" eaLnBrk="0" hangingPunct="0">
              <a:spcBef>
                <a:spcPct val="30000"/>
              </a:spcBef>
              <a:defRPr sz="1200">
                <a:solidFill>
                  <a:schemeClr val="tx1"/>
                </a:solidFill>
                <a:latin typeface="Calibri" pitchFamily="34" charset="0"/>
                <a:ea typeface="ＭＳ Ｐゴシック" pitchFamily="34" charset="-128"/>
              </a:defRPr>
            </a:lvl2pPr>
            <a:lvl3pPr marL="1142793" indent="-228559" eaLnBrk="0" hangingPunct="0">
              <a:spcBef>
                <a:spcPct val="30000"/>
              </a:spcBef>
              <a:defRPr sz="1200">
                <a:solidFill>
                  <a:schemeClr val="tx1"/>
                </a:solidFill>
                <a:latin typeface="Calibri" pitchFamily="34" charset="0"/>
                <a:ea typeface="ＭＳ Ｐゴシック" pitchFamily="34" charset="-128"/>
              </a:defRPr>
            </a:lvl3pPr>
            <a:lvl4pPr marL="1599908" indent="-228559" eaLnBrk="0" hangingPunct="0">
              <a:spcBef>
                <a:spcPct val="30000"/>
              </a:spcBef>
              <a:defRPr sz="1200">
                <a:solidFill>
                  <a:schemeClr val="tx1"/>
                </a:solidFill>
                <a:latin typeface="Calibri" pitchFamily="34" charset="0"/>
                <a:ea typeface="ＭＳ Ｐゴシック" pitchFamily="34" charset="-128"/>
              </a:defRPr>
            </a:lvl4pPr>
            <a:lvl5pPr marL="2057026" indent="-228559" eaLnBrk="0" hangingPunct="0">
              <a:spcBef>
                <a:spcPct val="30000"/>
              </a:spcBef>
              <a:defRPr sz="1200">
                <a:solidFill>
                  <a:schemeClr val="tx1"/>
                </a:solidFill>
                <a:latin typeface="Calibri" pitchFamily="34" charset="0"/>
                <a:ea typeface="ＭＳ Ｐゴシック" pitchFamily="34" charset="-128"/>
              </a:defRPr>
            </a:lvl5pPr>
            <a:lvl6pPr marL="2514142" indent="-228559"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259" indent="-228559"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8377" indent="-228559"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5493" indent="-228559"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3787B360-2E5A-498B-9AC6-BC978D521F84}" type="slidenum">
              <a:rPr lang="en-US" altLang="en-US">
                <a:solidFill>
                  <a:prstClr val="black"/>
                </a:solidFill>
                <a:cs typeface="Arial" pitchFamily="34" charset="0"/>
              </a:rPr>
              <a:pPr eaLnBrk="1" hangingPunct="1">
                <a:spcBef>
                  <a:spcPct val="0"/>
                </a:spcBef>
              </a:pPr>
              <a:t>1</a:t>
            </a:fld>
            <a:endParaRPr lang="en-US" altLang="en-US" dirty="0">
              <a:solidFill>
                <a:prstClr val="black"/>
              </a:solidFill>
              <a:cs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10 minutes</a:t>
            </a:r>
          </a:p>
          <a:p>
            <a:r>
              <a:rPr lang="en-US" dirty="0" smtClean="0"/>
              <a:t>After</a:t>
            </a:r>
            <a:r>
              <a:rPr lang="en-US" baseline="0" dirty="0" smtClean="0"/>
              <a:t> two meetings, you have had the opportunity to work with different groups…we wanted to give you a routine that you could use when building community in your classroom for collaborative work.  </a:t>
            </a:r>
            <a:endParaRPr lang="en-US" dirty="0" smtClean="0"/>
          </a:p>
          <a:p>
            <a:endParaRPr lang="en-US" dirty="0"/>
          </a:p>
        </p:txBody>
      </p:sp>
      <p:sp>
        <p:nvSpPr>
          <p:cNvPr id="4" name="Slide Number Placeholder 3"/>
          <p:cNvSpPr>
            <a:spLocks noGrp="1"/>
          </p:cNvSpPr>
          <p:nvPr>
            <p:ph type="sldNum" sz="quarter" idx="10"/>
          </p:nvPr>
        </p:nvSpPr>
        <p:spPr/>
        <p:txBody>
          <a:bodyPr/>
          <a:lstStyle/>
          <a:p>
            <a:fld id="{F38649BF-39D3-46DB-8BAB-B744F539B632}" type="slidenum">
              <a:rPr lang="en-US" smtClean="0"/>
              <a:t>10</a:t>
            </a:fld>
            <a:endParaRPr lang="en-US"/>
          </a:p>
        </p:txBody>
      </p:sp>
    </p:spTree>
    <p:extLst>
      <p:ext uri="{BB962C8B-B14F-4D97-AF65-F5344CB8AC3E}">
        <p14:creationId xmlns:p14="http://schemas.microsoft.com/office/powerpoint/2010/main" val="15361647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1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185C8808-A385-4518-A2B9-06C04D43B731}" type="slidenum">
              <a:rPr lang="en-US" smtClean="0"/>
              <a:pPr>
                <a:defRPr/>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Dr. </a:t>
            </a:r>
            <a:r>
              <a:rPr lang="en-US" dirty="0" err="1" smtClean="0"/>
              <a:t>Klotter</a:t>
            </a:r>
            <a:r>
              <a:rPr lang="en-US" dirty="0" smtClean="0"/>
              <a:t>…leadership</a:t>
            </a:r>
            <a:endParaRPr lang="en-US" dirty="0"/>
          </a:p>
        </p:txBody>
      </p:sp>
      <p:sp>
        <p:nvSpPr>
          <p:cNvPr id="4" name="Slide Number Placeholder 3"/>
          <p:cNvSpPr>
            <a:spLocks noGrp="1"/>
          </p:cNvSpPr>
          <p:nvPr>
            <p:ph type="sldNum" sz="quarter" idx="10"/>
          </p:nvPr>
        </p:nvSpPr>
        <p:spPr/>
        <p:txBody>
          <a:bodyPr/>
          <a:lstStyle/>
          <a:p>
            <a:fld id="{1382DAAE-DE99-467E-9ABE-8B56DF89F767}"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389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9754DCD-FEDB-465D-BE5C-DAF00EB2DA3F}" type="slidenum">
              <a:rPr lang="en-US" smtClean="0"/>
              <a:pPr/>
              <a:t>13</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99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6DBF74B-D8F3-485A-A3D4-46FF9BA9EE74}" type="slidenum">
              <a:rPr lang="en-US" smtClean="0"/>
              <a:pPr/>
              <a:t>14</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09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044B053-7BF6-46CD-9198-F250CFB74AA5}" type="slidenum">
              <a:rPr lang="en-US" smtClean="0"/>
              <a:pPr/>
              <a:t>15</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p:spPr>
      </p:sp>
      <p:sp>
        <p:nvSpPr>
          <p:cNvPr id="7065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706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1052809-499F-4FB1-BA4D-3068E868C315}" type="slidenum">
              <a:rPr lang="en-US" smtClean="0"/>
              <a:pPr/>
              <a:t>16</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382DAAE-DE99-467E-9ABE-8B56DF89F767}"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382DAAE-DE99-467E-9ABE-8B56DF89F767}"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5 minutes</a:t>
            </a:r>
          </a:p>
          <a:p>
            <a:r>
              <a:rPr lang="en-US" dirty="0" smtClean="0"/>
              <a:t>If you had no standards,</a:t>
            </a:r>
            <a:r>
              <a:rPr lang="en-US" baseline="0" dirty="0" smtClean="0"/>
              <a:t> what would you say matters most? What would you want your students to leave your class being able to do? </a:t>
            </a:r>
            <a:endParaRPr lang="en-US" dirty="0"/>
          </a:p>
        </p:txBody>
      </p:sp>
      <p:sp>
        <p:nvSpPr>
          <p:cNvPr id="4" name="Slide Number Placeholder 3"/>
          <p:cNvSpPr>
            <a:spLocks noGrp="1"/>
          </p:cNvSpPr>
          <p:nvPr>
            <p:ph type="sldNum" sz="quarter" idx="10"/>
          </p:nvPr>
        </p:nvSpPr>
        <p:spPr/>
        <p:txBody>
          <a:bodyPr/>
          <a:lstStyle/>
          <a:p>
            <a:fld id="{36AB341E-251D-465E-83A0-0AAB9C5866B4}" type="slidenum">
              <a:rPr lang="en-US" smtClean="0"/>
              <a:t>19</a:t>
            </a:fld>
            <a:endParaRPr lang="en-US"/>
          </a:p>
        </p:txBody>
      </p:sp>
    </p:spTree>
    <p:extLst>
      <p:ext uri="{BB962C8B-B14F-4D97-AF65-F5344CB8AC3E}">
        <p14:creationId xmlns:p14="http://schemas.microsoft.com/office/powerpoint/2010/main" val="17882758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8649BF-39D3-46DB-8BAB-B744F539B632}" type="slidenum">
              <a:rPr lang="en-US" smtClean="0"/>
              <a:t>2</a:t>
            </a:fld>
            <a:endParaRPr lang="en-US"/>
          </a:p>
        </p:txBody>
      </p:sp>
    </p:spTree>
    <p:extLst>
      <p:ext uri="{BB962C8B-B14F-4D97-AF65-F5344CB8AC3E}">
        <p14:creationId xmlns:p14="http://schemas.microsoft.com/office/powerpoint/2010/main" val="5094277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Slides 19-28</a:t>
            </a:r>
          </a:p>
          <a:p>
            <a:r>
              <a:rPr lang="en-US" i="1" dirty="0" smtClean="0"/>
              <a:t>10 minutes</a:t>
            </a:r>
          </a:p>
          <a:p>
            <a:r>
              <a:rPr lang="en-US" i="1" dirty="0" smtClean="0"/>
              <a:t>Facilitation</a:t>
            </a:r>
            <a:r>
              <a:rPr lang="en-US" i="1" baseline="0" dirty="0" smtClean="0"/>
              <a:t> needs: chart paper, markers, projector, standards documents copied, ES initial lists, copies of  R/R Framework and Enduring definition on back.</a:t>
            </a:r>
            <a:endParaRPr lang="en-US" i="1" dirty="0" smtClean="0"/>
          </a:p>
          <a:p>
            <a:endParaRPr lang="en-US" dirty="0" smtClean="0"/>
          </a:p>
          <a:p>
            <a:r>
              <a:rPr lang="en-US" dirty="0" smtClean="0"/>
              <a:t>Welcome</a:t>
            </a:r>
            <a:r>
              <a:rPr lang="en-US" baseline="0" dirty="0" smtClean="0"/>
              <a:t> and thank you for participating is this session.  </a:t>
            </a:r>
            <a:r>
              <a:rPr lang="en-US" dirty="0" smtClean="0"/>
              <a:t>Teachers must help students</a:t>
            </a:r>
            <a:r>
              <a:rPr lang="en-US" baseline="0" dirty="0" smtClean="0"/>
              <a:t> gain more than content knowledge. They must ensure that students develop the skills to apply knowledge – sometimes to access the content, but in all cases so they can apply the content. </a:t>
            </a:r>
          </a:p>
          <a:p>
            <a:endParaRPr lang="en-US" baseline="0" dirty="0" smtClean="0"/>
          </a:p>
          <a:p>
            <a:r>
              <a:rPr lang="en-US" baseline="0" dirty="0" smtClean="0"/>
              <a:t>When students gain these skills and processes, they are more successful in many aspects of school and life beyond a single classroom.</a:t>
            </a:r>
          </a:p>
          <a:p>
            <a:endParaRPr lang="en-US" baseline="0" dirty="0" smtClean="0"/>
          </a:p>
          <a:p>
            <a:r>
              <a:rPr lang="en-US" baseline="0" dirty="0" smtClean="0"/>
              <a:t>As we think through the process of identifying enduring skills, processes and concepts, you will need your standards documents and scratch or chart paper. </a:t>
            </a:r>
            <a:endParaRPr lang="en-US" dirty="0" smtClean="0"/>
          </a:p>
        </p:txBody>
      </p:sp>
      <p:sp>
        <p:nvSpPr>
          <p:cNvPr id="4" name="Slide Number Placeholder 3"/>
          <p:cNvSpPr>
            <a:spLocks noGrp="1"/>
          </p:cNvSpPr>
          <p:nvPr>
            <p:ph type="sldNum" sz="quarter" idx="10"/>
          </p:nvPr>
        </p:nvSpPr>
        <p:spPr/>
        <p:txBody>
          <a:bodyPr/>
          <a:lstStyle/>
          <a:p>
            <a:fld id="{36AB341E-251D-465E-83A0-0AAB9C5866B4}" type="slidenum">
              <a:rPr lang="en-US" smtClean="0"/>
              <a:t>20</a:t>
            </a:fld>
            <a:endParaRPr lang="en-US"/>
          </a:p>
        </p:txBody>
      </p:sp>
    </p:spTree>
    <p:extLst>
      <p:ext uri="{BB962C8B-B14F-4D97-AF65-F5344CB8AC3E}">
        <p14:creationId xmlns:p14="http://schemas.microsoft.com/office/powerpoint/2010/main" val="5886493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process allows</a:t>
            </a:r>
            <a:r>
              <a:rPr lang="en-US" baseline="0" dirty="0" smtClean="0"/>
              <a:t> teachers to identify enduring skills that their students should master for their content. </a:t>
            </a:r>
          </a:p>
          <a:p>
            <a:endParaRPr lang="en-US" baseline="0" dirty="0" smtClean="0"/>
          </a:p>
          <a:p>
            <a:r>
              <a:rPr lang="en-US" baseline="0" dirty="0" smtClean="0"/>
              <a:t>It is part of the foundational work that supports a meaningful student growth goal-setting process and what is needed in order to develop a quality student growth goal. </a:t>
            </a:r>
            <a:endParaRPr lang="en-US" dirty="0"/>
          </a:p>
        </p:txBody>
      </p:sp>
      <p:sp>
        <p:nvSpPr>
          <p:cNvPr id="4" name="Slide Number Placeholder 3"/>
          <p:cNvSpPr>
            <a:spLocks noGrp="1"/>
          </p:cNvSpPr>
          <p:nvPr>
            <p:ph type="sldNum" sz="quarter" idx="10"/>
          </p:nvPr>
        </p:nvSpPr>
        <p:spPr/>
        <p:txBody>
          <a:bodyPr/>
          <a:lstStyle/>
          <a:p>
            <a:fld id="{36AB341E-251D-465E-83A0-0AAB9C5866B4}" type="slidenum">
              <a:rPr lang="en-US" smtClean="0"/>
              <a:t>21</a:t>
            </a:fld>
            <a:endParaRPr lang="en-US"/>
          </a:p>
        </p:txBody>
      </p:sp>
    </p:spTree>
    <p:extLst>
      <p:ext uri="{BB962C8B-B14F-4D97-AF65-F5344CB8AC3E}">
        <p14:creationId xmlns:p14="http://schemas.microsoft.com/office/powerpoint/2010/main" val="5886493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activity will model a process that you can use in your school or district.  </a:t>
            </a:r>
          </a:p>
          <a:p>
            <a:endParaRPr lang="en-US" baseline="0" dirty="0" smtClean="0"/>
          </a:p>
          <a:p>
            <a:r>
              <a:rPr lang="en-US" baseline="0" dirty="0" smtClean="0"/>
              <a:t>We will work through the activity in entirety then provide more work time. </a:t>
            </a:r>
            <a:endParaRPr lang="en-US" dirty="0"/>
          </a:p>
        </p:txBody>
      </p:sp>
      <p:sp>
        <p:nvSpPr>
          <p:cNvPr id="4" name="Slide Number Placeholder 3"/>
          <p:cNvSpPr>
            <a:spLocks noGrp="1"/>
          </p:cNvSpPr>
          <p:nvPr>
            <p:ph type="sldNum" sz="quarter" idx="10"/>
          </p:nvPr>
        </p:nvSpPr>
        <p:spPr/>
        <p:txBody>
          <a:bodyPr/>
          <a:lstStyle/>
          <a:p>
            <a:fld id="{36AB341E-251D-465E-83A0-0AAB9C5866B4}" type="slidenum">
              <a:rPr lang="en-US" smtClean="0"/>
              <a:t>22</a:t>
            </a:fld>
            <a:endParaRPr lang="en-US"/>
          </a:p>
        </p:txBody>
      </p:sp>
    </p:spTree>
    <p:extLst>
      <p:ext uri="{BB962C8B-B14F-4D97-AF65-F5344CB8AC3E}">
        <p14:creationId xmlns:p14="http://schemas.microsoft.com/office/powerpoint/2010/main" val="5886493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 let’s define</a:t>
            </a:r>
            <a:r>
              <a:rPr lang="en-US" baseline="0" dirty="0" smtClean="0"/>
              <a:t> skill. These are samples of dictionary definitions. The key words in these two definitions are </a:t>
            </a:r>
            <a:r>
              <a:rPr lang="en-US" b="0" baseline="0" dirty="0" smtClean="0"/>
              <a:t>competence and </a:t>
            </a:r>
            <a:r>
              <a:rPr lang="en-US" b="1" baseline="0" dirty="0" smtClean="0"/>
              <a:t>use/performance.</a:t>
            </a:r>
            <a:r>
              <a:rPr lang="en-US" b="0" baseline="0" dirty="0" smtClean="0"/>
              <a:t> In both cases, if we think about application of skills, the expectation goes beyond </a:t>
            </a:r>
            <a:r>
              <a:rPr lang="en-US" b="1" baseline="0" dirty="0" smtClean="0"/>
              <a:t>knowing</a:t>
            </a:r>
            <a:r>
              <a:rPr lang="en-US" b="0" baseline="0" dirty="0" smtClean="0"/>
              <a:t> to </a:t>
            </a:r>
            <a:r>
              <a:rPr lang="en-US" b="1" baseline="0" dirty="0" smtClean="0"/>
              <a:t>doing.</a:t>
            </a:r>
            <a:r>
              <a:rPr lang="en-US" b="0" baseline="0" dirty="0" smtClean="0"/>
              <a:t> </a:t>
            </a:r>
            <a:endParaRPr lang="en-US" b="0" dirty="0"/>
          </a:p>
        </p:txBody>
      </p:sp>
      <p:sp>
        <p:nvSpPr>
          <p:cNvPr id="4" name="Slide Number Placeholder 3"/>
          <p:cNvSpPr>
            <a:spLocks noGrp="1"/>
          </p:cNvSpPr>
          <p:nvPr>
            <p:ph type="sldNum" sz="quarter" idx="10"/>
          </p:nvPr>
        </p:nvSpPr>
        <p:spPr/>
        <p:txBody>
          <a:bodyPr/>
          <a:lstStyle/>
          <a:p>
            <a:fld id="{36AB341E-251D-465E-83A0-0AAB9C5866B4}" type="slidenum">
              <a:rPr lang="en-US" smtClean="0"/>
              <a:t>23</a:t>
            </a:fld>
            <a:endParaRPr lang="en-US"/>
          </a:p>
        </p:txBody>
      </p:sp>
    </p:spTree>
    <p:extLst>
      <p:ext uri="{BB962C8B-B14F-4D97-AF65-F5344CB8AC3E}">
        <p14:creationId xmlns:p14="http://schemas.microsoft.com/office/powerpoint/2010/main" val="19922080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 skill is a competency. It is something students can demonstrate their ability to perform. </a:t>
            </a:r>
            <a:r>
              <a:rPr lang="en-US" baseline="0" dirty="0" smtClean="0"/>
              <a:t>There are levels of competency in their ability to perform a skill.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u="none" strike="noStrike" kern="1200" baseline="0" dirty="0" smtClean="0">
                <a:solidFill>
                  <a:schemeClr val="tx1"/>
                </a:solidFill>
                <a:effectLst/>
                <a:latin typeface="+mn-lt"/>
                <a:ea typeface="+mn-ea"/>
                <a:cs typeface="+mn-cs"/>
              </a:rPr>
              <a:t>Here you see a literacy example that applies across content areas. Reading comprehension is a skill which involves various levels of competency in performing that skill.  We can assess students’ ability to read and comprehend complex text. </a:t>
            </a:r>
            <a:endParaRPr lang="en-US" dirty="0" smtClean="0"/>
          </a:p>
        </p:txBody>
      </p:sp>
      <p:sp>
        <p:nvSpPr>
          <p:cNvPr id="4" name="Slide Number Placeholder 3"/>
          <p:cNvSpPr>
            <a:spLocks noGrp="1"/>
          </p:cNvSpPr>
          <p:nvPr>
            <p:ph type="sldNum" sz="quarter" idx="10"/>
          </p:nvPr>
        </p:nvSpPr>
        <p:spPr/>
        <p:txBody>
          <a:bodyPr/>
          <a:lstStyle/>
          <a:p>
            <a:fld id="{36AB341E-251D-465E-83A0-0AAB9C5866B4}" type="slidenum">
              <a:rPr lang="en-US" smtClean="0"/>
              <a:t>24</a:t>
            </a:fld>
            <a:endParaRPr lang="en-US"/>
          </a:p>
        </p:txBody>
      </p:sp>
    </p:spTree>
    <p:extLst>
      <p:ext uri="{BB962C8B-B14F-4D97-AF65-F5344CB8AC3E}">
        <p14:creationId xmlns:p14="http://schemas.microsoft.com/office/powerpoint/2010/main" val="41289613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t>
            </a:r>
            <a:r>
              <a:rPr lang="en-US" baseline="0" dirty="0" smtClean="0"/>
              <a:t> skill is different from a strategy.  A definition from </a:t>
            </a:r>
            <a:r>
              <a:rPr lang="en-US" sz="1200" u="none" strike="noStrike" kern="1200" dirty="0" smtClean="0">
                <a:solidFill>
                  <a:schemeClr val="tx1"/>
                </a:solidFill>
                <a:effectLst/>
                <a:latin typeface="+mn-lt"/>
                <a:ea typeface="+mn-ea"/>
                <a:cs typeface="+mn-cs"/>
              </a:rPr>
              <a:t>BusinessDictionary.com</a:t>
            </a:r>
            <a:r>
              <a:rPr lang="en-US" sz="1200" u="none" strike="noStrike" kern="1200" baseline="0" dirty="0" smtClean="0">
                <a:solidFill>
                  <a:schemeClr val="tx1"/>
                </a:solidFill>
                <a:effectLst/>
                <a:latin typeface="+mn-lt"/>
                <a:ea typeface="+mn-ea"/>
                <a:cs typeface="+mn-cs"/>
              </a:rPr>
              <a:t> can help us understand how a strategy is different from a skill. </a:t>
            </a:r>
          </a:p>
          <a:p>
            <a:r>
              <a:rPr lang="en-US" sz="1200" u="none" strike="noStrike" kern="1200" baseline="0" dirty="0" smtClean="0">
                <a:solidFill>
                  <a:schemeClr val="tx1"/>
                </a:solidFill>
                <a:effectLst/>
                <a:latin typeface="+mn-lt"/>
                <a:ea typeface="+mn-ea"/>
                <a:cs typeface="+mn-cs"/>
              </a:rPr>
              <a:t>It defines </a:t>
            </a:r>
            <a:r>
              <a:rPr lang="en-US" sz="1200" b="1" u="none" strike="noStrike" kern="1200" baseline="0" dirty="0" smtClean="0">
                <a:solidFill>
                  <a:schemeClr val="tx1"/>
                </a:solidFill>
                <a:effectLst/>
                <a:latin typeface="+mn-lt"/>
                <a:ea typeface="+mn-ea"/>
                <a:cs typeface="+mn-cs"/>
              </a:rPr>
              <a:t>strategy </a:t>
            </a:r>
            <a:r>
              <a:rPr lang="en-US" sz="1200" u="none" strike="noStrike" kern="1200" baseline="0" dirty="0" smtClean="0">
                <a:solidFill>
                  <a:schemeClr val="tx1"/>
                </a:solidFill>
                <a:effectLst/>
                <a:latin typeface="+mn-lt"/>
                <a:ea typeface="+mn-ea"/>
                <a:cs typeface="+mn-cs"/>
              </a:rPr>
              <a:t>as “</a:t>
            </a:r>
            <a:r>
              <a:rPr lang="en-US" sz="1200" u="none" strike="noStrike" kern="1200" dirty="0" smtClean="0">
                <a:solidFill>
                  <a:schemeClr val="tx1"/>
                </a:solidFill>
                <a:effectLst/>
                <a:latin typeface="+mn-lt"/>
                <a:ea typeface="+mn-ea"/>
                <a:cs typeface="+mn-cs"/>
              </a:rPr>
              <a:t>A method or plan chosen to bring about a desired future, such as achievement of a goal or solution to a problem.” </a:t>
            </a:r>
            <a:r>
              <a:rPr lang="en-US" sz="1200" u="none" strike="noStrike" kern="1200" baseline="0" dirty="0" smtClean="0">
                <a:solidFill>
                  <a:schemeClr val="tx1"/>
                </a:solidFill>
                <a:effectLst/>
                <a:latin typeface="+mn-lt"/>
                <a:ea typeface="+mn-ea"/>
                <a:cs typeface="+mn-cs"/>
              </a:rPr>
              <a:t> </a:t>
            </a:r>
          </a:p>
          <a:p>
            <a:endParaRPr lang="en-US" sz="1200" u="none" strike="noStrike"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u="none" strike="noStrike" kern="1200" baseline="0" dirty="0" smtClean="0">
                <a:solidFill>
                  <a:schemeClr val="tx1"/>
                </a:solidFill>
                <a:effectLst/>
                <a:latin typeface="+mn-lt"/>
                <a:ea typeface="+mn-ea"/>
                <a:cs typeface="+mn-cs"/>
              </a:rPr>
              <a:t>Reading comprehension is a skill which involves various levels of competency in performing that skill.  However, marking text, re-reading, and questioning the text are all </a:t>
            </a:r>
            <a:r>
              <a:rPr lang="en-US" sz="1200" b="1" u="none" strike="noStrike" kern="1200" baseline="0" dirty="0" smtClean="0">
                <a:solidFill>
                  <a:schemeClr val="tx1"/>
                </a:solidFill>
                <a:effectLst/>
                <a:latin typeface="+mn-lt"/>
                <a:ea typeface="+mn-ea"/>
                <a:cs typeface="+mn-cs"/>
              </a:rPr>
              <a:t>strategies</a:t>
            </a:r>
            <a:r>
              <a:rPr lang="en-US" sz="1200" u="none" strike="noStrike" kern="1200" baseline="0" dirty="0" smtClean="0">
                <a:solidFill>
                  <a:schemeClr val="tx1"/>
                </a:solidFill>
                <a:effectLst/>
                <a:latin typeface="+mn-lt"/>
                <a:ea typeface="+mn-ea"/>
                <a:cs typeface="+mn-cs"/>
              </a:rPr>
              <a:t> readers use to support their comprehension. </a:t>
            </a:r>
          </a:p>
          <a:p>
            <a:endParaRPr lang="en-US" sz="1200" b="1" u="none" strike="noStrike"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u="none" strike="noStrike" kern="1200" baseline="0" dirty="0" smtClean="0">
                <a:solidFill>
                  <a:schemeClr val="tx1"/>
                </a:solidFill>
                <a:effectLst/>
                <a:latin typeface="+mn-lt"/>
                <a:ea typeface="+mn-ea"/>
                <a:cs typeface="+mn-cs"/>
              </a:rPr>
              <a:t>While a strategy can be used to learn a skill or how to perform a skill better, it is not the skill itself.  Again, the skills is the competency, the ability to perform. </a:t>
            </a:r>
          </a:p>
          <a:p>
            <a:endParaRPr lang="en-US" sz="1200" u="none" strike="noStrike" kern="1200" baseline="0" dirty="0" smtClean="0">
              <a:solidFill>
                <a:schemeClr val="tx1"/>
              </a:solidFill>
              <a:effectLst/>
              <a:latin typeface="+mn-lt"/>
              <a:ea typeface="+mn-ea"/>
              <a:cs typeface="+mn-cs"/>
            </a:endParaRPr>
          </a:p>
          <a:p>
            <a:endParaRPr lang="en-US" baseline="0" dirty="0" smtClean="0"/>
          </a:p>
          <a:p>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36AB341E-251D-465E-83A0-0AAB9C5866B4}" type="slidenum">
              <a:rPr lang="en-US" smtClean="0"/>
              <a:t>25</a:t>
            </a:fld>
            <a:endParaRPr lang="en-US"/>
          </a:p>
        </p:txBody>
      </p:sp>
    </p:spTree>
    <p:extLst>
      <p:ext uri="{BB962C8B-B14F-4D97-AF65-F5344CB8AC3E}">
        <p14:creationId xmlns:p14="http://schemas.microsoft.com/office/powerpoint/2010/main" val="41289613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 skill is not finite content.  </a:t>
            </a:r>
            <a:r>
              <a:rPr lang="en-US" sz="1200" u="none" strike="noStrike" kern="1200" baseline="0" dirty="0" smtClean="0">
                <a:solidFill>
                  <a:schemeClr val="tx1"/>
                </a:solidFill>
                <a:effectLst/>
                <a:latin typeface="+mn-lt"/>
                <a:ea typeface="+mn-ea"/>
                <a:cs typeface="+mn-cs"/>
              </a:rPr>
              <a:t>In this example, teaching students how to notice and use text features (grade 3 reading standard 7) may be one way to help them gain a basic understanding about some broad details in an informational text, but it just one element of finite content knowledge students need in order for them to comprehend challenging informational texts.</a:t>
            </a:r>
          </a:p>
          <a:p>
            <a:endParaRPr lang="en-US" sz="1200" u="none" strike="noStrike" kern="1200" baseline="0" dirty="0" smtClean="0">
              <a:solidFill>
                <a:schemeClr val="tx1"/>
              </a:solidFill>
              <a:effectLst/>
              <a:latin typeface="+mn-lt"/>
              <a:ea typeface="+mn-ea"/>
              <a:cs typeface="+mn-cs"/>
            </a:endParaRPr>
          </a:p>
          <a:p>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36AB341E-251D-465E-83A0-0AAB9C5866B4}" type="slidenum">
              <a:rPr lang="en-US" smtClean="0"/>
              <a:t>26</a:t>
            </a:fld>
            <a:endParaRPr lang="en-US"/>
          </a:p>
        </p:txBody>
      </p:sp>
    </p:spTree>
    <p:extLst>
      <p:ext uri="{BB962C8B-B14F-4D97-AF65-F5344CB8AC3E}">
        <p14:creationId xmlns:p14="http://schemas.microsoft.com/office/powerpoint/2010/main" val="41289613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we’d like for you to identify</a:t>
            </a:r>
            <a:r>
              <a:rPr lang="en-US" baseline="0" dirty="0" smtClean="0"/>
              <a:t> some skills based on your content.</a:t>
            </a:r>
            <a:endParaRPr lang="en-US" dirty="0"/>
          </a:p>
        </p:txBody>
      </p:sp>
      <p:sp>
        <p:nvSpPr>
          <p:cNvPr id="4" name="Slide Number Placeholder 3"/>
          <p:cNvSpPr>
            <a:spLocks noGrp="1"/>
          </p:cNvSpPr>
          <p:nvPr>
            <p:ph type="sldNum" sz="quarter" idx="10"/>
          </p:nvPr>
        </p:nvSpPr>
        <p:spPr/>
        <p:txBody>
          <a:bodyPr/>
          <a:lstStyle/>
          <a:p>
            <a:fld id="{36AB341E-251D-465E-83A0-0AAB9C5866B4}" type="slidenum">
              <a:rPr lang="en-US" smtClean="0"/>
              <a:t>27</a:t>
            </a:fld>
            <a:endParaRPr lang="en-US"/>
          </a:p>
        </p:txBody>
      </p:sp>
    </p:spTree>
    <p:extLst>
      <p:ext uri="{BB962C8B-B14F-4D97-AF65-F5344CB8AC3E}">
        <p14:creationId xmlns:p14="http://schemas.microsoft.com/office/powerpoint/2010/main" val="40159306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Standards</a:t>
            </a:r>
            <a:r>
              <a:rPr lang="en-US" baseline="0" dirty="0" smtClean="0"/>
              <a:t> documents include this larger guidance that supports the cohesiveness of all the grade level standards. Grade level standards are not where we would start this process. The “big rocks” of your standards, then will have clear connections to your grade-level standards. When you determine mastery, then you will be working in your explicit grade level standards. </a:t>
            </a:r>
          </a:p>
          <a:p>
            <a:endParaRPr lang="en-US" baseline="0" dirty="0" smtClean="0"/>
          </a:p>
          <a:p>
            <a:r>
              <a:rPr lang="en-US" baseline="0" dirty="0" smtClean="0"/>
              <a:t>Ask – for your content area, where might you start?</a:t>
            </a:r>
            <a:endParaRPr lang="en-US" dirty="0" smtClean="0"/>
          </a:p>
          <a:p>
            <a:endParaRPr lang="en-US" dirty="0" smtClean="0"/>
          </a:p>
          <a:p>
            <a:r>
              <a:rPr lang="en-US" baseline="0" dirty="0" smtClean="0"/>
              <a:t>You can look for clues in cluster headings, section titles, big ideas, etc. </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36AB341E-251D-465E-83A0-0AAB9C5866B4}" type="slidenum">
              <a:rPr lang="en-US" smtClean="0"/>
              <a:t>28</a:t>
            </a:fld>
            <a:endParaRPr lang="en-US"/>
          </a:p>
        </p:txBody>
      </p:sp>
    </p:spTree>
    <p:extLst>
      <p:ext uri="{BB962C8B-B14F-4D97-AF65-F5344CB8AC3E}">
        <p14:creationId xmlns:p14="http://schemas.microsoft.com/office/powerpoint/2010/main" val="31786260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Idea:  put</a:t>
            </a:r>
            <a:r>
              <a:rPr lang="en-US" baseline="0" dirty="0" smtClean="0"/>
              <a:t> assignments in an envelope with a picture of the detective on it.</a:t>
            </a:r>
            <a:endParaRPr lang="en-US" dirty="0" smtClean="0"/>
          </a:p>
          <a:p>
            <a:endParaRPr lang="en-US" dirty="0" smtClean="0"/>
          </a:p>
          <a:p>
            <a:r>
              <a:rPr lang="en-US" dirty="0" smtClean="0"/>
              <a:t>Dimension 1 &amp; Reading</a:t>
            </a:r>
          </a:p>
          <a:p>
            <a:r>
              <a:rPr lang="en-US" dirty="0" smtClean="0"/>
              <a:t>Dimension 1 &amp; Writing</a:t>
            </a:r>
          </a:p>
          <a:p>
            <a:r>
              <a:rPr lang="en-US" dirty="0" smtClean="0"/>
              <a:t>Dimension 1 &amp; speaking &amp; listening</a:t>
            </a:r>
          </a:p>
          <a:p>
            <a:r>
              <a:rPr lang="en-US" dirty="0" smtClean="0"/>
              <a:t>Dimension</a:t>
            </a:r>
            <a:r>
              <a:rPr lang="en-US" baseline="0" dirty="0" smtClean="0"/>
              <a:t> 2 &amp; reading </a:t>
            </a:r>
          </a:p>
          <a:p>
            <a:r>
              <a:rPr lang="en-US" baseline="0" dirty="0" smtClean="0"/>
              <a:t>Dimension 2 &amp; writing</a:t>
            </a:r>
          </a:p>
          <a:p>
            <a:r>
              <a:rPr lang="en-US" baseline="0" dirty="0" smtClean="0"/>
              <a:t>Dimension 2 &amp; speaking &amp; listening</a:t>
            </a:r>
          </a:p>
          <a:p>
            <a:r>
              <a:rPr lang="en-US" baseline="0" dirty="0" smtClean="0"/>
              <a:t>Dimension 3 &amp; reading</a:t>
            </a:r>
          </a:p>
          <a:p>
            <a:r>
              <a:rPr lang="en-US" baseline="0" dirty="0" smtClean="0"/>
              <a:t>Dimension 3 &amp; writing</a:t>
            </a:r>
          </a:p>
          <a:p>
            <a:r>
              <a:rPr lang="en-US" baseline="0" dirty="0" smtClean="0"/>
              <a:t>Dimension 3 &amp; speaking &amp; listening</a:t>
            </a:r>
            <a:endParaRPr lang="en-US" dirty="0"/>
          </a:p>
        </p:txBody>
      </p:sp>
      <p:sp>
        <p:nvSpPr>
          <p:cNvPr id="4" name="Slide Number Placeholder 3"/>
          <p:cNvSpPr>
            <a:spLocks noGrp="1"/>
          </p:cNvSpPr>
          <p:nvPr>
            <p:ph type="sldNum" sz="quarter" idx="10"/>
          </p:nvPr>
        </p:nvSpPr>
        <p:spPr/>
        <p:txBody>
          <a:bodyPr/>
          <a:lstStyle/>
          <a:p>
            <a:fld id="{36AB341E-251D-465E-83A0-0AAB9C5866B4}" type="slidenum">
              <a:rPr lang="en-US" smtClean="0"/>
              <a:t>29</a:t>
            </a:fld>
            <a:endParaRPr lang="en-US"/>
          </a:p>
        </p:txBody>
      </p:sp>
    </p:spTree>
    <p:extLst>
      <p:ext uri="{BB962C8B-B14F-4D97-AF65-F5344CB8AC3E}">
        <p14:creationId xmlns:p14="http://schemas.microsoft.com/office/powerpoint/2010/main" val="8753590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Give participants time to find </a:t>
            </a:r>
            <a:r>
              <a:rPr lang="en-US" dirty="0" err="1" smtClean="0"/>
              <a:t>Padlet</a:t>
            </a:r>
            <a:r>
              <a:rPr lang="en-US" baseline="0" dirty="0" smtClean="0"/>
              <a:t> Address </a:t>
            </a:r>
            <a:endParaRPr lang="en-US" dirty="0"/>
          </a:p>
        </p:txBody>
      </p:sp>
      <p:sp>
        <p:nvSpPr>
          <p:cNvPr id="4" name="Slide Number Placeholder 3"/>
          <p:cNvSpPr>
            <a:spLocks noGrp="1"/>
          </p:cNvSpPr>
          <p:nvPr>
            <p:ph type="sldNum" sz="quarter" idx="10"/>
          </p:nvPr>
        </p:nvSpPr>
        <p:spPr/>
        <p:txBody>
          <a:bodyPr/>
          <a:lstStyle/>
          <a:p>
            <a:fld id="{F38649BF-39D3-46DB-8BAB-B744F539B632}" type="slidenum">
              <a:rPr lang="en-US" smtClean="0"/>
              <a:t>3</a:t>
            </a:fld>
            <a:endParaRPr lang="en-US"/>
          </a:p>
        </p:txBody>
      </p:sp>
    </p:spTree>
    <p:extLst>
      <p:ext uri="{BB962C8B-B14F-4D97-AF65-F5344CB8AC3E}">
        <p14:creationId xmlns:p14="http://schemas.microsoft.com/office/powerpoint/2010/main" val="41976852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Slide 29</a:t>
            </a:r>
          </a:p>
          <a:p>
            <a:r>
              <a:rPr lang="en-US" baseline="0" dirty="0" smtClean="0"/>
              <a:t>Time: 10 minutes</a:t>
            </a:r>
          </a:p>
          <a:p>
            <a:r>
              <a:rPr lang="en-US" baseline="0" dirty="0" smtClean="0"/>
              <a:t>Materials:  Each person needs a copy of anchor standard and dimension for their group</a:t>
            </a:r>
          </a:p>
          <a:p>
            <a:r>
              <a:rPr lang="en-US" baseline="0" dirty="0" smtClean="0"/>
              <a:t>Working individually, take time to read and </a:t>
            </a:r>
            <a:r>
              <a:rPr lang="en-US" u="sng" baseline="0" dirty="0" smtClean="0"/>
              <a:t>underline or highlight</a:t>
            </a:r>
            <a:r>
              <a:rPr lang="en-US" u="none" baseline="0" dirty="0" smtClean="0"/>
              <a:t> </a:t>
            </a:r>
            <a:r>
              <a:rPr lang="en-US" baseline="0" dirty="0" smtClean="0"/>
              <a:t>any skills you can identify as you examine the document. Choose a section to begin if applicable.</a:t>
            </a:r>
          </a:p>
          <a:p>
            <a:r>
              <a:rPr lang="en-US" baseline="0" dirty="0" smtClean="0"/>
              <a:t>Start with C3 Framework then look at Literacy Anchor Standards (KCAS) LOOK for those anchors that have obvious connections to your dimension. </a:t>
            </a:r>
          </a:p>
          <a:p>
            <a:r>
              <a:rPr lang="en-US" baseline="0" dirty="0" smtClean="0"/>
              <a:t>Allow 10 minutes to get started. The goal is to begin working in the documents while developing an understanding (of skills presently, then enduring skills later in the activity). </a:t>
            </a:r>
          </a:p>
          <a:p>
            <a:endParaRPr lang="en-US" baseline="0" dirty="0" smtClean="0"/>
          </a:p>
          <a:p>
            <a:r>
              <a:rPr lang="en-US" baseline="0" dirty="0" smtClean="0"/>
              <a:t>Note that we are not yet trying to identify enduring skills; we’ll begin with identifying any skills included in your standards documents at the place in the document where you decided to start and help you discriminate which are enduring skills in the next steps of this process. </a:t>
            </a:r>
          </a:p>
          <a:p>
            <a:endParaRPr lang="en-US" baseline="0" dirty="0" smtClean="0"/>
          </a:p>
        </p:txBody>
      </p:sp>
      <p:sp>
        <p:nvSpPr>
          <p:cNvPr id="4" name="Slide Number Placeholder 3"/>
          <p:cNvSpPr>
            <a:spLocks noGrp="1"/>
          </p:cNvSpPr>
          <p:nvPr>
            <p:ph type="sldNum" sz="quarter" idx="10"/>
          </p:nvPr>
        </p:nvSpPr>
        <p:spPr/>
        <p:txBody>
          <a:bodyPr/>
          <a:lstStyle/>
          <a:p>
            <a:fld id="{36AB341E-251D-465E-83A0-0AAB9C5866B4}" type="slidenum">
              <a:rPr lang="en-US" smtClean="0"/>
              <a:t>30</a:t>
            </a:fld>
            <a:endParaRPr lang="en-US"/>
          </a:p>
        </p:txBody>
      </p:sp>
    </p:spTree>
    <p:extLst>
      <p:ext uri="{BB962C8B-B14F-4D97-AF65-F5344CB8AC3E}">
        <p14:creationId xmlns:p14="http://schemas.microsoft.com/office/powerpoint/2010/main" val="33046462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 let’s define</a:t>
            </a:r>
            <a:r>
              <a:rPr lang="en-US" baseline="0" dirty="0" smtClean="0"/>
              <a:t> skill. These are samples of dictionary definitions. The key words in these two definitions are </a:t>
            </a:r>
            <a:r>
              <a:rPr lang="en-US" b="0" baseline="0" dirty="0" smtClean="0"/>
              <a:t>competence and </a:t>
            </a:r>
            <a:r>
              <a:rPr lang="en-US" b="1" baseline="0" dirty="0" smtClean="0"/>
              <a:t>use/performance.</a:t>
            </a:r>
            <a:r>
              <a:rPr lang="en-US" b="0" baseline="0" dirty="0" smtClean="0"/>
              <a:t> In both cases, if we think about application of skills, the expectation goes beyond </a:t>
            </a:r>
            <a:r>
              <a:rPr lang="en-US" b="1" baseline="0" dirty="0" smtClean="0"/>
              <a:t>knowing</a:t>
            </a:r>
            <a:r>
              <a:rPr lang="en-US" b="0" baseline="0" dirty="0" smtClean="0"/>
              <a:t> to </a:t>
            </a:r>
            <a:r>
              <a:rPr lang="en-US" b="1" baseline="0" dirty="0" smtClean="0"/>
              <a:t>doing.</a:t>
            </a:r>
            <a:r>
              <a:rPr lang="en-US" b="0" baseline="0" dirty="0" smtClean="0"/>
              <a:t> </a:t>
            </a:r>
            <a:endParaRPr lang="en-US" b="0" dirty="0"/>
          </a:p>
        </p:txBody>
      </p:sp>
      <p:sp>
        <p:nvSpPr>
          <p:cNvPr id="4" name="Slide Number Placeholder 3"/>
          <p:cNvSpPr>
            <a:spLocks noGrp="1"/>
          </p:cNvSpPr>
          <p:nvPr>
            <p:ph type="sldNum" sz="quarter" idx="10"/>
          </p:nvPr>
        </p:nvSpPr>
        <p:spPr/>
        <p:txBody>
          <a:bodyPr/>
          <a:lstStyle/>
          <a:p>
            <a:fld id="{36AB341E-251D-465E-83A0-0AAB9C5866B4}" type="slidenum">
              <a:rPr lang="en-US" smtClean="0"/>
              <a:t>31</a:t>
            </a:fld>
            <a:endParaRPr lang="en-US"/>
          </a:p>
        </p:txBody>
      </p:sp>
    </p:spTree>
    <p:extLst>
      <p:ext uri="{BB962C8B-B14F-4D97-AF65-F5344CB8AC3E}">
        <p14:creationId xmlns:p14="http://schemas.microsoft.com/office/powerpoint/2010/main" val="199220809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Slide 31</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Time: 15 minutes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Materials:</a:t>
            </a:r>
            <a:r>
              <a:rPr lang="en-US" baseline="0" dirty="0" smtClean="0"/>
              <a:t>  Chart Paper</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Next,</a:t>
            </a:r>
            <a:r>
              <a:rPr lang="en-US" baseline="0" dirty="0" smtClean="0"/>
              <a:t> we’d like to take a few minutes for you to w</a:t>
            </a:r>
            <a:r>
              <a:rPr lang="en-US" dirty="0" smtClean="0"/>
              <a:t>ork together to chart the skills you’ve underlined</a:t>
            </a:r>
            <a:r>
              <a:rPr lang="en-US" baseline="0" dirty="0" smtClean="0"/>
              <a:t> or highlighted.</a:t>
            </a:r>
            <a:endParaRPr lang="en-US" dirty="0" smtClean="0"/>
          </a:p>
        </p:txBody>
      </p:sp>
      <p:sp>
        <p:nvSpPr>
          <p:cNvPr id="4" name="Slide Number Placeholder 3"/>
          <p:cNvSpPr>
            <a:spLocks noGrp="1"/>
          </p:cNvSpPr>
          <p:nvPr>
            <p:ph type="sldNum" sz="quarter" idx="10"/>
          </p:nvPr>
        </p:nvSpPr>
        <p:spPr/>
        <p:txBody>
          <a:bodyPr/>
          <a:lstStyle/>
          <a:p>
            <a:fld id="{36AB341E-251D-465E-83A0-0AAB9C5866B4}" type="slidenum">
              <a:rPr lang="en-US" smtClean="0"/>
              <a:t>32</a:t>
            </a:fld>
            <a:endParaRPr lang="en-US"/>
          </a:p>
        </p:txBody>
      </p:sp>
    </p:spTree>
    <p:extLst>
      <p:ext uri="{BB962C8B-B14F-4D97-AF65-F5344CB8AC3E}">
        <p14:creationId xmlns:p14="http://schemas.microsoft.com/office/powerpoint/2010/main" val="330464621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Slides 32-37</a:t>
            </a:r>
          </a:p>
          <a:p>
            <a:r>
              <a:rPr lang="en-US" dirty="0" smtClean="0"/>
              <a:t>10 minutes</a:t>
            </a:r>
          </a:p>
          <a:p>
            <a:r>
              <a:rPr lang="en-US" dirty="0" smtClean="0"/>
              <a:t>Now</a:t>
            </a:r>
            <a:r>
              <a:rPr lang="en-US" baseline="0" dirty="0" smtClean="0"/>
              <a:t> we are ready to differentiate and identify those skills which we would consider “enduring.” </a:t>
            </a:r>
          </a:p>
          <a:p>
            <a:r>
              <a:rPr lang="en-US" baseline="0" dirty="0" smtClean="0"/>
              <a:t>It is important to note that this is a necessary step in order to develop a quality student growth goal that impacts student learning in a meaningful way. </a:t>
            </a:r>
          </a:p>
          <a:p>
            <a:r>
              <a:rPr lang="en-US" baseline="0" dirty="0" smtClean="0"/>
              <a:t>We need to move beyond “skills” to identifying the enduring learning in your content because the student growth goal you set will involve instruction that reaches across the course or the year. </a:t>
            </a:r>
            <a:endParaRPr lang="en-US" dirty="0"/>
          </a:p>
        </p:txBody>
      </p:sp>
      <p:sp>
        <p:nvSpPr>
          <p:cNvPr id="4" name="Slide Number Placeholder 3"/>
          <p:cNvSpPr>
            <a:spLocks noGrp="1"/>
          </p:cNvSpPr>
          <p:nvPr>
            <p:ph type="sldNum" sz="quarter" idx="10"/>
          </p:nvPr>
        </p:nvSpPr>
        <p:spPr/>
        <p:txBody>
          <a:bodyPr/>
          <a:lstStyle/>
          <a:p>
            <a:fld id="{36AB341E-251D-465E-83A0-0AAB9C5866B4}" type="slidenum">
              <a:rPr lang="en-US" smtClean="0"/>
              <a:t>33</a:t>
            </a:fld>
            <a:endParaRPr lang="en-US"/>
          </a:p>
        </p:txBody>
      </p:sp>
    </p:spTree>
    <p:extLst>
      <p:ext uri="{BB962C8B-B14F-4D97-AF65-F5344CB8AC3E}">
        <p14:creationId xmlns:p14="http://schemas.microsoft.com/office/powerpoint/2010/main" val="114696428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 lets’ look at how</a:t>
            </a:r>
            <a:r>
              <a:rPr lang="en-US" baseline="0" dirty="0" smtClean="0"/>
              <a:t> we can define enduring. </a:t>
            </a:r>
          </a:p>
          <a:p>
            <a:endParaRPr lang="en-US" baseline="0" dirty="0" smtClean="0"/>
          </a:p>
          <a:p>
            <a:r>
              <a:rPr lang="en-US" baseline="0" dirty="0" smtClean="0"/>
              <a:t>Enduring learning  . . . (see slide)</a:t>
            </a:r>
          </a:p>
          <a:p>
            <a:endParaRPr lang="en-US" baseline="0" dirty="0" smtClean="0"/>
          </a:p>
          <a:p>
            <a:r>
              <a:rPr lang="en-US" baseline="0" dirty="0" smtClean="0"/>
              <a:t>An example of enduring learning that is necessary for the next level of instruction is:  Social Studies 6-8</a:t>
            </a:r>
            <a:r>
              <a:rPr lang="en-US" baseline="30000" dirty="0" smtClean="0"/>
              <a:t>th</a:t>
            </a:r>
            <a:r>
              <a:rPr lang="en-US" baseline="0" dirty="0" smtClean="0"/>
              <a:t> grade band literacy skills need to be developed in order for the student to be prepared to perform at the 11/12 grade band for using primary and secondary sources.</a:t>
            </a:r>
          </a:p>
          <a:p>
            <a:endParaRPr lang="en-US" baseline="0" dirty="0" smtClean="0"/>
          </a:p>
        </p:txBody>
      </p:sp>
      <p:sp>
        <p:nvSpPr>
          <p:cNvPr id="4" name="Slide Number Placeholder 3"/>
          <p:cNvSpPr>
            <a:spLocks noGrp="1"/>
          </p:cNvSpPr>
          <p:nvPr>
            <p:ph type="sldNum" sz="quarter" idx="10"/>
          </p:nvPr>
        </p:nvSpPr>
        <p:spPr/>
        <p:txBody>
          <a:bodyPr/>
          <a:lstStyle/>
          <a:p>
            <a:fld id="{36AB341E-251D-465E-83A0-0AAB9C5866B4}" type="slidenum">
              <a:rPr lang="en-US" smtClean="0"/>
              <a:t>34</a:t>
            </a:fld>
            <a:endParaRPr lang="en-US"/>
          </a:p>
        </p:txBody>
      </p:sp>
    </p:spTree>
    <p:extLst>
      <p:ext uri="{BB962C8B-B14F-4D97-AF65-F5344CB8AC3E}">
        <p14:creationId xmlns:p14="http://schemas.microsoft.com/office/powerpoint/2010/main" val="41135574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Let’s look at a few examples and non-examples. For writing, an enduring skill would be to write arguments to support claims with clear reasons and relevant evidence. This is an enduring skill since it is relevant across disciplines and beyond school. It applies to real life in real situations as students make claims and support them with clear reasons and evidence. In every classroom, we would want students to be able to make arguments and support claims with relevant information. Our literacy standards for Science, Social studies and technical subjects apply these skills.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non-examples (using language from grade 8 writing) are skills,  but they are foundational skills necessary to achieve the enduring skill of developing arguments; they are sub-skills and not in themselves and alone worthy of year-long focus. </a:t>
            </a:r>
          </a:p>
        </p:txBody>
      </p:sp>
      <p:sp>
        <p:nvSpPr>
          <p:cNvPr id="4" name="Slide Number Placeholder 3"/>
          <p:cNvSpPr>
            <a:spLocks noGrp="1"/>
          </p:cNvSpPr>
          <p:nvPr>
            <p:ph type="sldNum" sz="quarter" idx="10"/>
          </p:nvPr>
        </p:nvSpPr>
        <p:spPr/>
        <p:txBody>
          <a:bodyPr/>
          <a:lstStyle/>
          <a:p>
            <a:fld id="{36AB341E-251D-465E-83A0-0AAB9C5866B4}" type="slidenum">
              <a:rPr lang="en-US">
                <a:solidFill>
                  <a:prstClr val="black"/>
                </a:solidFill>
              </a:rPr>
              <a:pPr/>
              <a:t>35</a:t>
            </a:fld>
            <a:endParaRPr lang="en-US">
              <a:solidFill>
                <a:prstClr val="black"/>
              </a:solidFill>
            </a:endParaRPr>
          </a:p>
        </p:txBody>
      </p:sp>
    </p:spTree>
    <p:extLst>
      <p:ext uri="{BB962C8B-B14F-4D97-AF65-F5344CB8AC3E}">
        <p14:creationId xmlns:p14="http://schemas.microsoft.com/office/powerpoint/2010/main" val="412896138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 similar example for reading is summarizing key supporting details and ideas. This is certainly a skill we embed in instruction and assess all year. It ‘s valuable across disciplines and in real world situations. The non-examples again include sub-skills that support summarization, but in themselves, alone, not worthy of year long focus. The last non-example is a strategy. Skimming and scanning might be used to access information to summarize, these are not the skill itself. </a:t>
            </a:r>
          </a:p>
        </p:txBody>
      </p:sp>
      <p:sp>
        <p:nvSpPr>
          <p:cNvPr id="4" name="Slide Number Placeholder 3"/>
          <p:cNvSpPr>
            <a:spLocks noGrp="1"/>
          </p:cNvSpPr>
          <p:nvPr>
            <p:ph type="sldNum" sz="quarter" idx="10"/>
          </p:nvPr>
        </p:nvSpPr>
        <p:spPr/>
        <p:txBody>
          <a:bodyPr/>
          <a:lstStyle/>
          <a:p>
            <a:fld id="{36AB341E-251D-465E-83A0-0AAB9C5866B4}" type="slidenum">
              <a:rPr lang="en-US">
                <a:solidFill>
                  <a:prstClr val="black"/>
                </a:solidFill>
              </a:rPr>
              <a:pPr/>
              <a:t>36</a:t>
            </a:fld>
            <a:endParaRPr lang="en-US">
              <a:solidFill>
                <a:prstClr val="black"/>
              </a:solidFill>
            </a:endParaRPr>
          </a:p>
        </p:txBody>
      </p:sp>
    </p:spTree>
    <p:extLst>
      <p:ext uri="{BB962C8B-B14F-4D97-AF65-F5344CB8AC3E}">
        <p14:creationId xmlns:p14="http://schemas.microsoft.com/office/powerpoint/2010/main" val="412896138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In this science example, students must think critically and synthesize information in order to demonstrate this enduring skill - develop models using an analogy, example, or abstract representation to describe a scientific principal or design solution.  Although the ES mentions “scientific principles,” the practice of developing models applies across content areas and certainly to real life situations. The non-example is not a skills at all, but rather an activity. Remember, activities may support a standard or building a strategy, but are not standards or even learning targets. </a:t>
            </a:r>
          </a:p>
        </p:txBody>
      </p:sp>
      <p:sp>
        <p:nvSpPr>
          <p:cNvPr id="4" name="Slide Number Placeholder 3"/>
          <p:cNvSpPr>
            <a:spLocks noGrp="1"/>
          </p:cNvSpPr>
          <p:nvPr>
            <p:ph type="sldNum" sz="quarter" idx="10"/>
          </p:nvPr>
        </p:nvSpPr>
        <p:spPr/>
        <p:txBody>
          <a:bodyPr/>
          <a:lstStyle/>
          <a:p>
            <a:fld id="{36AB341E-251D-465E-83A0-0AAB9C5866B4}" type="slidenum">
              <a:rPr lang="en-US">
                <a:solidFill>
                  <a:prstClr val="black"/>
                </a:solidFill>
              </a:rPr>
              <a:pPr/>
              <a:t>37</a:t>
            </a:fld>
            <a:endParaRPr lang="en-US">
              <a:solidFill>
                <a:prstClr val="black"/>
              </a:solidFill>
            </a:endParaRPr>
          </a:p>
        </p:txBody>
      </p:sp>
    </p:spTree>
    <p:extLst>
      <p:ext uri="{BB962C8B-B14F-4D97-AF65-F5344CB8AC3E}">
        <p14:creationId xmlns:p14="http://schemas.microsoft.com/office/powerpoint/2010/main" val="412896138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Here is a example of from Dimension 3 of the C3 Framework for social studies, Developing Claims and Using Evidence. The non-examples include a sub-skill, a strategy (being able to use Chicago Style), and a perception. An enduring skill for the purpose of instruction and for goal setting for student growth must be standards-based. Although we want a students to have a positive perception of history, this is not standards-based. You may notice that the C3 Framework has close alignment with the literacy standards. </a:t>
            </a:r>
          </a:p>
        </p:txBody>
      </p:sp>
      <p:sp>
        <p:nvSpPr>
          <p:cNvPr id="4" name="Slide Number Placeholder 3"/>
          <p:cNvSpPr>
            <a:spLocks noGrp="1"/>
          </p:cNvSpPr>
          <p:nvPr>
            <p:ph type="sldNum" sz="quarter" idx="10"/>
          </p:nvPr>
        </p:nvSpPr>
        <p:spPr/>
        <p:txBody>
          <a:bodyPr/>
          <a:lstStyle/>
          <a:p>
            <a:fld id="{36AB341E-251D-465E-83A0-0AAB9C5866B4}" type="slidenum">
              <a:rPr lang="en-US">
                <a:solidFill>
                  <a:prstClr val="black"/>
                </a:solidFill>
              </a:rPr>
              <a:pPr/>
              <a:t>38</a:t>
            </a:fld>
            <a:endParaRPr lang="en-US">
              <a:solidFill>
                <a:prstClr val="black"/>
              </a:solidFill>
            </a:endParaRPr>
          </a:p>
        </p:txBody>
      </p:sp>
    </p:spTree>
    <p:extLst>
      <p:ext uri="{BB962C8B-B14F-4D97-AF65-F5344CB8AC3E}">
        <p14:creationId xmlns:p14="http://schemas.microsoft.com/office/powerpoint/2010/main" val="412896138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Slide 38</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5 minutes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Referring to the definition, highlight the skills that you consider “enduring” on your chart. (Go to next slide to display definition. You can also provide the definition on a handout) </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36AB341E-251D-465E-83A0-0AAB9C5866B4}" type="slidenum">
              <a:rPr lang="en-US" smtClean="0"/>
              <a:t>39</a:t>
            </a:fld>
            <a:endParaRPr lang="en-US"/>
          </a:p>
        </p:txBody>
      </p:sp>
    </p:spTree>
    <p:extLst>
      <p:ext uri="{BB962C8B-B14F-4D97-AF65-F5344CB8AC3E}">
        <p14:creationId xmlns:p14="http://schemas.microsoft.com/office/powerpoint/2010/main" val="33046462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Glenn Manns (if present) discuss KCSS</a:t>
            </a:r>
          </a:p>
          <a:p>
            <a:r>
              <a:rPr lang="en-US" dirty="0" smtClean="0"/>
              <a:t>Angela talk</a:t>
            </a:r>
            <a:r>
              <a:rPr lang="en-US" baseline="0" dirty="0" smtClean="0"/>
              <a:t> about Bullitt County Tech Conference</a:t>
            </a:r>
            <a:endParaRPr lang="en-US" dirty="0"/>
          </a:p>
        </p:txBody>
      </p:sp>
      <p:sp>
        <p:nvSpPr>
          <p:cNvPr id="4" name="Slide Number Placeholder 3"/>
          <p:cNvSpPr>
            <a:spLocks noGrp="1"/>
          </p:cNvSpPr>
          <p:nvPr>
            <p:ph type="sldNum" sz="quarter" idx="10"/>
          </p:nvPr>
        </p:nvSpPr>
        <p:spPr/>
        <p:txBody>
          <a:bodyPr/>
          <a:lstStyle/>
          <a:p>
            <a:fld id="{F38649BF-39D3-46DB-8BAB-B744F539B632}" type="slidenum">
              <a:rPr lang="en-US" smtClean="0"/>
              <a:t>4</a:t>
            </a:fld>
            <a:endParaRPr lang="en-US"/>
          </a:p>
        </p:txBody>
      </p:sp>
    </p:spTree>
    <p:extLst>
      <p:ext uri="{BB962C8B-B14F-4D97-AF65-F5344CB8AC3E}">
        <p14:creationId xmlns:p14="http://schemas.microsoft.com/office/powerpoint/2010/main" val="214096557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Direction</a:t>
            </a:r>
            <a:r>
              <a:rPr lang="en-US" baseline="0" dirty="0" smtClean="0"/>
              <a:t> Slide</a:t>
            </a:r>
            <a:endParaRPr lang="en-US" dirty="0" smtClean="0"/>
          </a:p>
          <a:p>
            <a:r>
              <a:rPr lang="en-US" dirty="0" smtClean="0"/>
              <a:t>First, lets’ look at how</a:t>
            </a:r>
            <a:r>
              <a:rPr lang="en-US" baseline="0" dirty="0" smtClean="0"/>
              <a:t> we can define enduring. </a:t>
            </a:r>
          </a:p>
          <a:p>
            <a:endParaRPr lang="en-US" baseline="0" dirty="0" smtClean="0"/>
          </a:p>
          <a:p>
            <a:r>
              <a:rPr lang="en-US" baseline="0" dirty="0" smtClean="0"/>
              <a:t>Enduring learning  (see slide)</a:t>
            </a:r>
          </a:p>
          <a:p>
            <a:endParaRPr lang="en-US" baseline="0" dirty="0" smtClean="0"/>
          </a:p>
          <a:p>
            <a:r>
              <a:rPr lang="en-US" baseline="0" dirty="0" smtClean="0"/>
              <a:t>An example of enduring learning that is necessary for the next level of instruction is:  Social Studies 6-8</a:t>
            </a:r>
            <a:r>
              <a:rPr lang="en-US" baseline="30000" dirty="0" smtClean="0"/>
              <a:t>th</a:t>
            </a:r>
            <a:r>
              <a:rPr lang="en-US" baseline="0" dirty="0" smtClean="0"/>
              <a:t> grade band literacy skills need to be developed in order for the student to be prepared to perform at the 11/12 grade band for using primary and secondary sources.</a:t>
            </a:r>
          </a:p>
          <a:p>
            <a:endParaRPr lang="en-US" baseline="0" dirty="0" smtClean="0"/>
          </a:p>
        </p:txBody>
      </p:sp>
      <p:sp>
        <p:nvSpPr>
          <p:cNvPr id="4" name="Slide Number Placeholder 3"/>
          <p:cNvSpPr>
            <a:spLocks noGrp="1"/>
          </p:cNvSpPr>
          <p:nvPr>
            <p:ph type="sldNum" sz="quarter" idx="10"/>
          </p:nvPr>
        </p:nvSpPr>
        <p:spPr/>
        <p:txBody>
          <a:bodyPr/>
          <a:lstStyle/>
          <a:p>
            <a:fld id="{36AB341E-251D-465E-83A0-0AAB9C5866B4}" type="slidenum">
              <a:rPr lang="en-US" smtClean="0"/>
              <a:t>40</a:t>
            </a:fld>
            <a:endParaRPr lang="en-US"/>
          </a:p>
        </p:txBody>
      </p:sp>
    </p:spTree>
    <p:extLst>
      <p:ext uri="{BB962C8B-B14F-4D97-AF65-F5344CB8AC3E}">
        <p14:creationId xmlns:p14="http://schemas.microsoft.com/office/powerpoint/2010/main" val="411355744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5 minutes</a:t>
            </a:r>
            <a:endParaRPr lang="en-US" dirty="0"/>
          </a:p>
        </p:txBody>
      </p:sp>
      <p:sp>
        <p:nvSpPr>
          <p:cNvPr id="4" name="Slide Number Placeholder 3"/>
          <p:cNvSpPr>
            <a:spLocks noGrp="1"/>
          </p:cNvSpPr>
          <p:nvPr>
            <p:ph type="sldNum" sz="quarter" idx="10"/>
          </p:nvPr>
        </p:nvSpPr>
        <p:spPr/>
        <p:txBody>
          <a:bodyPr/>
          <a:lstStyle/>
          <a:p>
            <a:fld id="{F38649BF-39D3-46DB-8BAB-B744F539B632}" type="slidenum">
              <a:rPr lang="en-US" smtClean="0"/>
              <a:t>41</a:t>
            </a:fld>
            <a:endParaRPr lang="en-US"/>
          </a:p>
        </p:txBody>
      </p:sp>
    </p:spTree>
    <p:extLst>
      <p:ext uri="{BB962C8B-B14F-4D97-AF65-F5344CB8AC3E}">
        <p14:creationId xmlns:p14="http://schemas.microsoft.com/office/powerpoint/2010/main" val="2170331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Slides 41-44</a:t>
            </a:r>
          </a:p>
          <a:p>
            <a:r>
              <a:rPr lang="en-US" dirty="0" smtClean="0"/>
              <a:t>5 minutes</a:t>
            </a:r>
          </a:p>
          <a:p>
            <a:r>
              <a:rPr lang="en-US" dirty="0" smtClean="0"/>
              <a:t>Let’s use</a:t>
            </a:r>
            <a:r>
              <a:rPr lang="en-US" baseline="0" dirty="0" smtClean="0"/>
              <a:t> another framework to further support what you have identified as enduring skills. </a:t>
            </a:r>
          </a:p>
          <a:p>
            <a:endParaRPr lang="en-US" baseline="0" dirty="0" smtClean="0"/>
          </a:p>
          <a:p>
            <a:r>
              <a:rPr lang="en-US" baseline="0" dirty="0" smtClean="0"/>
              <a:t>We can use the R/R Framework to more explicitly define what is more critical for enduring skills. Some of you may be familiar with this work by Willard (Bill) Daggett.  </a:t>
            </a:r>
          </a:p>
          <a:p>
            <a:endParaRPr lang="en-US" baseline="0" dirty="0" smtClean="0"/>
          </a:p>
          <a:p>
            <a:r>
              <a:rPr lang="en-US" baseline="0" dirty="0" smtClean="0"/>
              <a:t>Take a moment to look at this chart. Notice there is a thinking continuum up the left side and an action continuum across the bottom. </a:t>
            </a:r>
          </a:p>
        </p:txBody>
      </p:sp>
      <p:sp>
        <p:nvSpPr>
          <p:cNvPr id="4" name="Slide Number Placeholder 3"/>
          <p:cNvSpPr>
            <a:spLocks noGrp="1"/>
          </p:cNvSpPr>
          <p:nvPr>
            <p:ph type="sldNum" sz="quarter" idx="10"/>
          </p:nvPr>
        </p:nvSpPr>
        <p:spPr/>
        <p:txBody>
          <a:bodyPr/>
          <a:lstStyle/>
          <a:p>
            <a:fld id="{36AB341E-251D-465E-83A0-0AAB9C5866B4}" type="slidenum">
              <a:rPr lang="en-US" smtClean="0"/>
              <a:t>42</a:t>
            </a:fld>
            <a:endParaRPr lang="en-US"/>
          </a:p>
        </p:txBody>
      </p:sp>
    </p:spTree>
    <p:extLst>
      <p:ext uri="{BB962C8B-B14F-4D97-AF65-F5344CB8AC3E}">
        <p14:creationId xmlns:p14="http://schemas.microsoft.com/office/powerpoint/2010/main" val="197832137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a:t>
            </a:r>
            <a:r>
              <a:rPr lang="en-US" baseline="0" dirty="0" smtClean="0"/>
              <a:t> first look at the left side of the Rigor/Relevance Framework and which is a </a:t>
            </a:r>
            <a:r>
              <a:rPr lang="en-US" i="1" baseline="0" dirty="0" smtClean="0"/>
              <a:t>thinking</a:t>
            </a:r>
            <a:r>
              <a:rPr lang="en-US" baseline="0" dirty="0" smtClean="0"/>
              <a:t> continuum.  </a:t>
            </a:r>
          </a:p>
          <a:p>
            <a:endParaRPr lang="en-US" baseline="0" dirty="0" smtClean="0"/>
          </a:p>
          <a:p>
            <a:r>
              <a:rPr lang="en-US" dirty="0" smtClean="0"/>
              <a:t>The Rigor/Relevance Framework is based on two dimensions of higher standards and student achievement. First, there is a </a:t>
            </a:r>
            <a:r>
              <a:rPr lang="en-US" b="1" dirty="0" smtClean="0"/>
              <a:t>continuum of knowledge that describes levels of knowledge increasing</a:t>
            </a:r>
            <a:r>
              <a:rPr lang="en-US" b="1" baseline="0" dirty="0" smtClean="0"/>
              <a:t> in complexity from acquisition to assimilation</a:t>
            </a:r>
            <a:r>
              <a:rPr lang="en-US" b="1" dirty="0" smtClean="0"/>
              <a:t>.</a:t>
            </a:r>
            <a:r>
              <a:rPr lang="en-US" dirty="0" smtClean="0"/>
              <a:t> The Knowledge Taxonomy is based on the six levels of Bloom’s Taxonomy</a:t>
            </a:r>
            <a:r>
              <a:rPr lang="en-US" baseline="0" dirty="0" smtClean="0"/>
              <a:t> and describes various levels of thinking from awareness to evaluation. </a:t>
            </a:r>
          </a:p>
          <a:p>
            <a:endParaRPr lang="en-US" baseline="0" dirty="0" smtClean="0"/>
          </a:p>
          <a:p>
            <a:r>
              <a:rPr lang="en-US" b="1" dirty="0" smtClean="0"/>
              <a:t>The high end of the Knowledge Taxonomy labels more complex ways in which individuals use knowledge</a:t>
            </a:r>
            <a:r>
              <a:rPr lang="en-US" dirty="0" smtClean="0"/>
              <a:t>.  At this level, knowledge is fully integrated into students’ minds, </a:t>
            </a:r>
            <a:r>
              <a:rPr lang="en-US" u="sng" dirty="0" smtClean="0"/>
              <a:t>and individuals can do much more than simply</a:t>
            </a:r>
            <a:r>
              <a:rPr lang="en-US" u="sng" baseline="0" dirty="0" smtClean="0"/>
              <a:t> l</a:t>
            </a:r>
            <a:r>
              <a:rPr lang="en-US" u="sng" dirty="0" smtClean="0"/>
              <a:t>ocate information</a:t>
            </a:r>
            <a:r>
              <a:rPr lang="en-US" dirty="0" smtClean="0"/>
              <a:t>. They can take several pieces of knowledge and combine them in both logical and creative ways. Assimilation of knowledge describes this high level of the thinking continuum.</a:t>
            </a:r>
          </a:p>
          <a:p>
            <a:endParaRPr lang="en-US" dirty="0" smtClean="0"/>
          </a:p>
          <a:p>
            <a:r>
              <a:rPr lang="en-US" b="1" dirty="0" smtClean="0"/>
              <a:t>Assimilation</a:t>
            </a:r>
            <a:r>
              <a:rPr lang="en-US" b="1" baseline="0" dirty="0" smtClean="0"/>
              <a:t> is often referred to as a higher-order thinking skill: at this level, the student can solve multistep problems and create unique work and solutions. </a:t>
            </a:r>
            <a:endParaRPr lang="en-US" b="1" dirty="0" smtClean="0"/>
          </a:p>
          <a:p>
            <a:endParaRPr lang="en-US" baseline="0" dirty="0" smtClean="0"/>
          </a:p>
        </p:txBody>
      </p:sp>
      <p:sp>
        <p:nvSpPr>
          <p:cNvPr id="4" name="Slide Number Placeholder 3"/>
          <p:cNvSpPr>
            <a:spLocks noGrp="1"/>
          </p:cNvSpPr>
          <p:nvPr>
            <p:ph type="sldNum" sz="quarter" idx="10"/>
          </p:nvPr>
        </p:nvSpPr>
        <p:spPr/>
        <p:txBody>
          <a:bodyPr/>
          <a:lstStyle/>
          <a:p>
            <a:fld id="{36AB341E-251D-465E-83A0-0AAB9C5866B4}" type="slidenum">
              <a:rPr lang="en-US" smtClean="0"/>
              <a:t>43</a:t>
            </a:fld>
            <a:endParaRPr lang="en-US"/>
          </a:p>
        </p:txBody>
      </p:sp>
    </p:spTree>
    <p:extLst>
      <p:ext uri="{BB962C8B-B14F-4D97-AF65-F5344CB8AC3E}">
        <p14:creationId xmlns:p14="http://schemas.microsoft.com/office/powerpoint/2010/main" val="197832137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a:t>
            </a:r>
            <a:r>
              <a:rPr lang="en-US" baseline="0" dirty="0" smtClean="0"/>
              <a:t> let’s look across the bottom of the R/R Framework.  </a:t>
            </a:r>
            <a:r>
              <a:rPr lang="en-US" dirty="0" smtClean="0"/>
              <a:t>The second continuum, created by Dr. Willard R. Daggett, is known as the Application Model. The five levels of this action continuum are:</a:t>
            </a:r>
          </a:p>
          <a:p>
            <a:pPr lvl="1"/>
            <a:r>
              <a:rPr lang="en-US" dirty="0" smtClean="0"/>
              <a:t>(1) knowledge in one discipline</a:t>
            </a:r>
          </a:p>
          <a:p>
            <a:pPr lvl="1"/>
            <a:r>
              <a:rPr lang="en-US" dirty="0" smtClean="0"/>
              <a:t>(2) apply in discipline</a:t>
            </a:r>
          </a:p>
          <a:p>
            <a:pPr lvl="1"/>
            <a:r>
              <a:rPr lang="en-US" dirty="0" smtClean="0"/>
              <a:t>(3) apply across disciplines</a:t>
            </a:r>
          </a:p>
          <a:p>
            <a:pPr lvl="1"/>
            <a:r>
              <a:rPr lang="en-US" dirty="0" smtClean="0"/>
              <a:t>(4) apply to real-world predictable situations</a:t>
            </a:r>
          </a:p>
          <a:p>
            <a:pPr lvl="1"/>
            <a:r>
              <a:rPr lang="en-US" dirty="0" smtClean="0"/>
              <a:t>(5) apply to real-world unpredictable situations</a:t>
            </a:r>
          </a:p>
          <a:p>
            <a:endParaRPr lang="en-US" dirty="0" smtClean="0"/>
          </a:p>
          <a:p>
            <a:r>
              <a:rPr lang="en-US" dirty="0" smtClean="0"/>
              <a:t>The </a:t>
            </a:r>
            <a:r>
              <a:rPr lang="en-US" b="1" dirty="0" smtClean="0"/>
              <a:t>Application Model describes using knowledge</a:t>
            </a:r>
            <a:r>
              <a:rPr lang="en-US" dirty="0" smtClean="0"/>
              <a:t>. While the </a:t>
            </a:r>
            <a:r>
              <a:rPr lang="en-US" u="sng" dirty="0" smtClean="0"/>
              <a:t>low end is knowledge acquired for its own sak</a:t>
            </a:r>
            <a:r>
              <a:rPr lang="en-US" dirty="0" smtClean="0"/>
              <a:t>e, the </a:t>
            </a:r>
            <a:r>
              <a:rPr lang="en-US" b="1" dirty="0" smtClean="0"/>
              <a:t>high end signifies action </a:t>
            </a:r>
            <a:r>
              <a:rPr lang="en-US" dirty="0" smtClean="0"/>
              <a:t>— </a:t>
            </a:r>
            <a:r>
              <a:rPr lang="en-US" b="1" dirty="0" smtClean="0"/>
              <a:t>use of that knowledge to solve complex real-world problems and to create projects, designs, and other works for use in real-world situations.</a:t>
            </a:r>
          </a:p>
        </p:txBody>
      </p:sp>
      <p:sp>
        <p:nvSpPr>
          <p:cNvPr id="4" name="Slide Number Placeholder 3"/>
          <p:cNvSpPr>
            <a:spLocks noGrp="1"/>
          </p:cNvSpPr>
          <p:nvPr>
            <p:ph type="sldNum" sz="quarter" idx="10"/>
          </p:nvPr>
        </p:nvSpPr>
        <p:spPr/>
        <p:txBody>
          <a:bodyPr/>
          <a:lstStyle/>
          <a:p>
            <a:fld id="{36AB341E-251D-465E-83A0-0AAB9C5866B4}" type="slidenum">
              <a:rPr lang="en-US" smtClean="0"/>
              <a:t>44</a:t>
            </a:fld>
            <a:endParaRPr lang="en-US"/>
          </a:p>
        </p:txBody>
      </p:sp>
    </p:spTree>
    <p:extLst>
      <p:ext uri="{BB962C8B-B14F-4D97-AF65-F5344CB8AC3E}">
        <p14:creationId xmlns:p14="http://schemas.microsoft.com/office/powerpoint/2010/main" val="197832137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So, how can the R/R Framework be useful to us in identifying and differentiating enduring skills in our content areas?  </a:t>
            </a:r>
          </a:p>
          <a:p>
            <a:r>
              <a:rPr lang="en-US" baseline="0" dirty="0" smtClean="0"/>
              <a:t>We could ask ourselves these questions to test what we’ve identified as enduring: </a:t>
            </a:r>
          </a:p>
          <a:p>
            <a:pPr marL="628650" lvl="1" indent="-171450">
              <a:buFont typeface="Wingdings" panose="05000000000000000000" pitchFamily="2" charset="2"/>
              <a:buChar char="ü"/>
            </a:pPr>
            <a:r>
              <a:rPr lang="en-US" baseline="0" dirty="0" smtClean="0"/>
              <a:t>Does using the skill require a student to apply it in quadrant D of the R/R Framework? </a:t>
            </a:r>
          </a:p>
          <a:p>
            <a:pPr marL="628650" lvl="1" indent="-171450">
              <a:buFont typeface="Wingdings" panose="05000000000000000000" pitchFamily="2" charset="2"/>
              <a:buChar char="ü"/>
            </a:pPr>
            <a:r>
              <a:rPr lang="en-US" baseline="0" dirty="0" smtClean="0"/>
              <a:t>In other words, what level of thinking is required to apply the skill? </a:t>
            </a:r>
          </a:p>
          <a:p>
            <a:pPr marL="628650" lvl="1" indent="-171450">
              <a:buFont typeface="Wingdings" panose="05000000000000000000" pitchFamily="2" charset="2"/>
              <a:buChar char="ü"/>
            </a:pPr>
            <a:r>
              <a:rPr lang="en-US" baseline="0" dirty="0" smtClean="0"/>
              <a:t>Can the skill be applied at levels 3, 4 or 5 of the action continuum? </a:t>
            </a:r>
          </a:p>
          <a:p>
            <a:endParaRPr lang="en-US" baseline="0" dirty="0" smtClean="0"/>
          </a:p>
          <a:p>
            <a:r>
              <a:rPr lang="en-US" baseline="0" dirty="0" smtClean="0"/>
              <a:t>An enduring skill should lead you to quadrant D. Let’s talk about grammar for example. At it’s best, it may fit into quadrant B. I do not need to think at analysis, synthesis or evaluation levels to use grammar. Although I would apply grammar across disciplines, applying grammar to real-world predicable or unpredictable situations doesn’t fit in this case. </a:t>
            </a:r>
          </a:p>
          <a:p>
            <a:endParaRPr lang="en-US" baseline="0" dirty="0" smtClean="0"/>
          </a:p>
          <a:p>
            <a:r>
              <a:rPr lang="en-US" baseline="0" dirty="0" smtClean="0"/>
              <a:t>The R/R Framework provides you a check point for making sure the skills you’ve identified as enduring match the criteria. </a:t>
            </a:r>
          </a:p>
          <a:p>
            <a:endParaRPr lang="en-US" baseline="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36AB341E-251D-465E-83A0-0AAB9C5866B4}" type="slidenum">
              <a:rPr lang="en-US" smtClean="0"/>
              <a:t>45</a:t>
            </a:fld>
            <a:endParaRPr lang="en-US"/>
          </a:p>
        </p:txBody>
      </p:sp>
    </p:spTree>
    <p:extLst>
      <p:ext uri="{BB962C8B-B14F-4D97-AF65-F5344CB8AC3E}">
        <p14:creationId xmlns:p14="http://schemas.microsoft.com/office/powerpoint/2010/main" val="197832137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dirty="0" smtClean="0"/>
              <a:t>Slide 44</a:t>
            </a:r>
          </a:p>
          <a:p>
            <a:r>
              <a:rPr lang="en-US" b="0" baseline="0" dirty="0" smtClean="0"/>
              <a:t>7 minutes</a:t>
            </a:r>
          </a:p>
          <a:p>
            <a:r>
              <a:rPr lang="en-US" b="0" baseline="0" dirty="0" smtClean="0"/>
              <a:t>Look back at what you’ve highlighted on your chart. Have a conversation with your team referring back to the definition and this framework: Do you still consider what you’ve identified enduring?</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36AB341E-251D-465E-83A0-0AAB9C5866B4}" type="slidenum">
              <a:rPr lang="en-US" smtClean="0"/>
              <a:t>46</a:t>
            </a:fld>
            <a:endParaRPr lang="en-US"/>
          </a:p>
        </p:txBody>
      </p:sp>
    </p:spTree>
    <p:extLst>
      <p:ext uri="{BB962C8B-B14F-4D97-AF65-F5344CB8AC3E}">
        <p14:creationId xmlns:p14="http://schemas.microsoft.com/office/powerpoint/2010/main" val="330464621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Slide</a:t>
            </a:r>
            <a:r>
              <a:rPr lang="en-US" baseline="0" dirty="0" smtClean="0"/>
              <a:t> 45</a:t>
            </a:r>
          </a:p>
          <a:p>
            <a:r>
              <a:rPr lang="en-US" baseline="0" dirty="0" smtClean="0"/>
              <a:t>10 minutes</a:t>
            </a:r>
            <a:endParaRPr lang="en-US" dirty="0" smtClean="0"/>
          </a:p>
          <a:p>
            <a:r>
              <a:rPr lang="en-US" dirty="0" smtClean="0"/>
              <a:t>Tell</a:t>
            </a:r>
            <a:r>
              <a:rPr lang="en-US" baseline="0" dirty="0" smtClean="0"/>
              <a:t> participants that they will talk through this what it is and what it isn’t chart with their clock partners – find your 3:00 partner and talk about what it is, then when you hear the signal, find your 6:00 partner and talk about what it isn’t. </a:t>
            </a:r>
            <a:endParaRPr lang="en-US" dirty="0"/>
          </a:p>
        </p:txBody>
      </p:sp>
      <p:sp>
        <p:nvSpPr>
          <p:cNvPr id="4" name="Slide Number Placeholder 3"/>
          <p:cNvSpPr>
            <a:spLocks noGrp="1"/>
          </p:cNvSpPr>
          <p:nvPr>
            <p:ph type="sldNum" sz="quarter" idx="10"/>
          </p:nvPr>
        </p:nvSpPr>
        <p:spPr/>
        <p:txBody>
          <a:bodyPr/>
          <a:lstStyle/>
          <a:p>
            <a:fld id="{36AB341E-251D-465E-83A0-0AAB9C5866B4}" type="slidenum">
              <a:rPr lang="en-US" smtClean="0"/>
              <a:t>47</a:t>
            </a:fld>
            <a:endParaRPr lang="en-US"/>
          </a:p>
        </p:txBody>
      </p:sp>
    </p:spTree>
    <p:extLst>
      <p:ext uri="{BB962C8B-B14F-4D97-AF65-F5344CB8AC3E}">
        <p14:creationId xmlns:p14="http://schemas.microsoft.com/office/powerpoint/2010/main" val="427835455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Here you see what we collected from various sessions. We’ll just look at the “what it is” side first.</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36AB341E-251D-465E-83A0-0AAB9C5866B4}" type="slidenum">
              <a:rPr lang="en-US">
                <a:solidFill>
                  <a:prstClr val="black"/>
                </a:solidFill>
              </a:rPr>
              <a:pPr/>
              <a:t>48</a:t>
            </a:fld>
            <a:endParaRPr lang="en-US">
              <a:solidFill>
                <a:prstClr val="black"/>
              </a:solidFill>
            </a:endParaRPr>
          </a:p>
        </p:txBody>
      </p:sp>
    </p:spTree>
    <p:extLst>
      <p:ext uri="{BB962C8B-B14F-4D97-AF65-F5344CB8AC3E}">
        <p14:creationId xmlns:p14="http://schemas.microsoft.com/office/powerpoint/2010/main" val="412896138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Let’s look at “what it isn’t.”</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This charting is a key step as teachers begin this process. It is important to keep at the forefront the difference between skills that are necessary for students to develop in the classroom for learning content, and those that endure beyond the content and single classrooms.</a:t>
            </a:r>
          </a:p>
        </p:txBody>
      </p:sp>
      <p:sp>
        <p:nvSpPr>
          <p:cNvPr id="4" name="Slide Number Placeholder 3"/>
          <p:cNvSpPr>
            <a:spLocks noGrp="1"/>
          </p:cNvSpPr>
          <p:nvPr>
            <p:ph type="sldNum" sz="quarter" idx="10"/>
          </p:nvPr>
        </p:nvSpPr>
        <p:spPr/>
        <p:txBody>
          <a:bodyPr/>
          <a:lstStyle/>
          <a:p>
            <a:fld id="{36AB341E-251D-465E-83A0-0AAB9C5866B4}" type="slidenum">
              <a:rPr lang="en-US">
                <a:solidFill>
                  <a:prstClr val="black"/>
                </a:solidFill>
              </a:rPr>
              <a:pPr/>
              <a:t>49</a:t>
            </a:fld>
            <a:endParaRPr lang="en-US">
              <a:solidFill>
                <a:prstClr val="black"/>
              </a:solidFill>
            </a:endParaRPr>
          </a:p>
        </p:txBody>
      </p:sp>
    </p:spTree>
    <p:extLst>
      <p:ext uri="{BB962C8B-B14F-4D97-AF65-F5344CB8AC3E}">
        <p14:creationId xmlns:p14="http://schemas.microsoft.com/office/powerpoint/2010/main" val="41289613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8649BF-39D3-46DB-8BAB-B744F539B632}" type="slidenum">
              <a:rPr lang="en-US" smtClean="0"/>
              <a:t>5</a:t>
            </a:fld>
            <a:endParaRPr lang="en-US"/>
          </a:p>
        </p:txBody>
      </p:sp>
    </p:spTree>
    <p:extLst>
      <p:ext uri="{BB962C8B-B14F-4D97-AF65-F5344CB8AC3E}">
        <p14:creationId xmlns:p14="http://schemas.microsoft.com/office/powerpoint/2010/main" val="398293651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dirty="0" smtClean="0"/>
              <a:t>Slide 48</a:t>
            </a:r>
          </a:p>
          <a:p>
            <a:r>
              <a:rPr lang="en-US" b="0" baseline="0" dirty="0" smtClean="0"/>
              <a:t>5 minutes</a:t>
            </a:r>
          </a:p>
          <a:p>
            <a:r>
              <a:rPr lang="en-US" b="0" baseline="0" dirty="0" smtClean="0"/>
              <a:t>Go back to your table, </a:t>
            </a:r>
          </a:p>
          <a:p>
            <a:r>
              <a:rPr lang="en-US" b="0" baseline="0" dirty="0" smtClean="0"/>
              <a:t>Ask each group to share one example they feel confident about and describe how it both meets the definition of enduring and aligns with quadrant D of the R/R framework.</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36AB341E-251D-465E-83A0-0AAB9C5866B4}" type="slidenum">
              <a:rPr lang="en-US" smtClean="0">
                <a:solidFill>
                  <a:prstClr val="black"/>
                </a:solidFill>
              </a:rPr>
              <a:pPr/>
              <a:t>50</a:t>
            </a:fld>
            <a:endParaRPr lang="en-US">
              <a:solidFill>
                <a:prstClr val="black"/>
              </a:solidFill>
            </a:endParaRPr>
          </a:p>
        </p:txBody>
      </p:sp>
    </p:spTree>
    <p:extLst>
      <p:ext uri="{BB962C8B-B14F-4D97-AF65-F5344CB8AC3E}">
        <p14:creationId xmlns:p14="http://schemas.microsoft.com/office/powerpoint/2010/main" val="330464621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Give participants time to find </a:t>
            </a:r>
            <a:r>
              <a:rPr lang="en-US" dirty="0" err="1" smtClean="0"/>
              <a:t>Padlet</a:t>
            </a:r>
            <a:r>
              <a:rPr lang="en-US" baseline="0" dirty="0" smtClean="0"/>
              <a:t> Address </a:t>
            </a:r>
            <a:endParaRPr lang="en-US" dirty="0"/>
          </a:p>
        </p:txBody>
      </p:sp>
      <p:sp>
        <p:nvSpPr>
          <p:cNvPr id="4" name="Slide Number Placeholder 3"/>
          <p:cNvSpPr>
            <a:spLocks noGrp="1"/>
          </p:cNvSpPr>
          <p:nvPr>
            <p:ph type="sldNum" sz="quarter" idx="10"/>
          </p:nvPr>
        </p:nvSpPr>
        <p:spPr/>
        <p:txBody>
          <a:bodyPr/>
          <a:lstStyle/>
          <a:p>
            <a:fld id="{F38649BF-39D3-46DB-8BAB-B744F539B632}" type="slidenum">
              <a:rPr lang="en-US" smtClean="0"/>
              <a:t>51</a:t>
            </a:fld>
            <a:endParaRPr lang="en-US"/>
          </a:p>
        </p:txBody>
      </p:sp>
    </p:spTree>
    <p:extLst>
      <p:ext uri="{BB962C8B-B14F-4D97-AF65-F5344CB8AC3E}">
        <p14:creationId xmlns:p14="http://schemas.microsoft.com/office/powerpoint/2010/main" val="419768522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dirty="0" smtClean="0"/>
              <a:t>Slide 50</a:t>
            </a:r>
          </a:p>
          <a:p>
            <a:r>
              <a:rPr lang="en-US" b="0" baseline="0" dirty="0" smtClean="0"/>
              <a:t>5 minutes</a:t>
            </a:r>
          </a:p>
          <a:p>
            <a:r>
              <a:rPr lang="en-US" b="0" baseline="0" dirty="0" smtClean="0"/>
              <a:t>Ask each group (at their table) to share one example they feel confident about and describe how it both meets the definition of enduring and aligns with quadrant D of the R/R framework.</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36AB341E-251D-465E-83A0-0AAB9C5866B4}" type="slidenum">
              <a:rPr lang="en-US" smtClean="0">
                <a:solidFill>
                  <a:prstClr val="black"/>
                </a:solidFill>
              </a:rPr>
              <a:pPr/>
              <a:t>52</a:t>
            </a:fld>
            <a:endParaRPr lang="en-US">
              <a:solidFill>
                <a:prstClr val="black"/>
              </a:solidFill>
            </a:endParaRPr>
          </a:p>
        </p:txBody>
      </p:sp>
    </p:spTree>
    <p:extLst>
      <p:ext uri="{BB962C8B-B14F-4D97-AF65-F5344CB8AC3E}">
        <p14:creationId xmlns:p14="http://schemas.microsoft.com/office/powerpoint/2010/main" val="330464621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Slide 52-53</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Time 30</a:t>
            </a:r>
            <a:r>
              <a:rPr lang="en-US" baseline="0" dirty="0" smtClean="0"/>
              <a:t> minutes</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What do</a:t>
            </a:r>
            <a:r>
              <a:rPr lang="en-US" baseline="0" dirty="0" smtClean="0"/>
              <a:t> you need to do next? Next steps would include: continue to dig into other sections of your standards if necessary; work collaboratively, return to these definitions &amp; charts to recalibrate as you work.</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Next steps may also include guiding others in your district to work through this process.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36AB341E-251D-465E-83A0-0AAB9C5866B4}" type="slidenum">
              <a:rPr lang="en-US" smtClean="0"/>
              <a:t>53</a:t>
            </a:fld>
            <a:endParaRPr lang="en-US"/>
          </a:p>
        </p:txBody>
      </p:sp>
    </p:spTree>
    <p:extLst>
      <p:ext uri="{BB962C8B-B14F-4D97-AF65-F5344CB8AC3E}">
        <p14:creationId xmlns:p14="http://schemas.microsoft.com/office/powerpoint/2010/main" val="389769552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Should we provide the 4</a:t>
            </a:r>
            <a:r>
              <a:rPr lang="en-US" baseline="0" dirty="0" smtClean="0"/>
              <a:t> column chart here for teachers to record also on paper? (since we’ll use it later)</a:t>
            </a:r>
            <a:endParaRPr lang="en-US" dirty="0"/>
          </a:p>
        </p:txBody>
      </p:sp>
      <p:sp>
        <p:nvSpPr>
          <p:cNvPr id="4" name="Slide Number Placeholder 3"/>
          <p:cNvSpPr>
            <a:spLocks noGrp="1"/>
          </p:cNvSpPr>
          <p:nvPr>
            <p:ph type="sldNum" sz="quarter" idx="10"/>
          </p:nvPr>
        </p:nvSpPr>
        <p:spPr/>
        <p:txBody>
          <a:bodyPr/>
          <a:lstStyle/>
          <a:p>
            <a:fld id="{36AB341E-251D-465E-83A0-0AAB9C5866B4}" type="slidenum">
              <a:rPr lang="en-US" smtClean="0"/>
              <a:t>54</a:t>
            </a:fld>
            <a:endParaRPr lang="en-US"/>
          </a:p>
        </p:txBody>
      </p:sp>
    </p:spTree>
    <p:extLst>
      <p:ext uri="{BB962C8B-B14F-4D97-AF65-F5344CB8AC3E}">
        <p14:creationId xmlns:p14="http://schemas.microsoft.com/office/powerpoint/2010/main" val="132809537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15 minutes</a:t>
            </a:r>
            <a:endParaRPr lang="en-US" dirty="0"/>
          </a:p>
        </p:txBody>
      </p:sp>
      <p:sp>
        <p:nvSpPr>
          <p:cNvPr id="4" name="Slide Number Placeholder 3"/>
          <p:cNvSpPr>
            <a:spLocks noGrp="1"/>
          </p:cNvSpPr>
          <p:nvPr>
            <p:ph type="sldNum" sz="quarter" idx="10"/>
          </p:nvPr>
        </p:nvSpPr>
        <p:spPr/>
        <p:txBody>
          <a:bodyPr/>
          <a:lstStyle/>
          <a:p>
            <a:fld id="{F38649BF-39D3-46DB-8BAB-B744F539B632}" type="slidenum">
              <a:rPr lang="en-US" smtClean="0"/>
              <a:t>55</a:t>
            </a:fld>
            <a:endParaRPr lang="en-US"/>
          </a:p>
        </p:txBody>
      </p:sp>
    </p:spTree>
    <p:extLst>
      <p:ext uri="{BB962C8B-B14F-4D97-AF65-F5344CB8AC3E}">
        <p14:creationId xmlns:p14="http://schemas.microsoft.com/office/powerpoint/2010/main" val="110021340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Sticker on District templates </a:t>
            </a:r>
          </a:p>
          <a:p>
            <a:r>
              <a:rPr lang="en-US" dirty="0" smtClean="0"/>
              <a:t>Assign Table Groups a specific color</a:t>
            </a:r>
            <a:endParaRPr lang="en-US" dirty="0"/>
          </a:p>
        </p:txBody>
      </p:sp>
      <p:sp>
        <p:nvSpPr>
          <p:cNvPr id="4" name="Slide Number Placeholder 3"/>
          <p:cNvSpPr>
            <a:spLocks noGrp="1"/>
          </p:cNvSpPr>
          <p:nvPr>
            <p:ph type="sldNum" sz="quarter" idx="10"/>
          </p:nvPr>
        </p:nvSpPr>
        <p:spPr/>
        <p:txBody>
          <a:bodyPr/>
          <a:lstStyle/>
          <a:p>
            <a:fld id="{F38649BF-39D3-46DB-8BAB-B744F539B632}" type="slidenum">
              <a:rPr lang="en-US" smtClean="0"/>
              <a:t>56</a:t>
            </a:fld>
            <a:endParaRPr lang="en-US"/>
          </a:p>
        </p:txBody>
      </p:sp>
    </p:spTree>
    <p:extLst>
      <p:ext uri="{BB962C8B-B14F-4D97-AF65-F5344CB8AC3E}">
        <p14:creationId xmlns:p14="http://schemas.microsoft.com/office/powerpoint/2010/main" val="75856189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5 minutes</a:t>
            </a:r>
          </a:p>
          <a:p>
            <a:r>
              <a:rPr lang="en-US" dirty="0" smtClean="0"/>
              <a:t>Slides 55-59</a:t>
            </a:r>
          </a:p>
          <a:p>
            <a:r>
              <a:rPr lang="en-US" dirty="0" smtClean="0"/>
              <a:t>Let’s look back at the intention of this activity. </a:t>
            </a:r>
          </a:p>
        </p:txBody>
      </p:sp>
      <p:sp>
        <p:nvSpPr>
          <p:cNvPr id="4" name="Slide Number Placeholder 3"/>
          <p:cNvSpPr>
            <a:spLocks noGrp="1"/>
          </p:cNvSpPr>
          <p:nvPr>
            <p:ph type="sldNum" sz="quarter" idx="10"/>
          </p:nvPr>
        </p:nvSpPr>
        <p:spPr/>
        <p:txBody>
          <a:bodyPr/>
          <a:lstStyle/>
          <a:p>
            <a:fld id="{36AB341E-251D-465E-83A0-0AAB9C5866B4}" type="slidenum">
              <a:rPr lang="en-US" smtClean="0"/>
              <a:t>57</a:t>
            </a:fld>
            <a:endParaRPr lang="en-US"/>
          </a:p>
        </p:txBody>
      </p:sp>
    </p:spTree>
    <p:extLst>
      <p:ext uri="{BB962C8B-B14F-4D97-AF65-F5344CB8AC3E}">
        <p14:creationId xmlns:p14="http://schemas.microsoft.com/office/powerpoint/2010/main" val="58864934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Overall</a:t>
            </a:r>
            <a:r>
              <a:rPr lang="en-US" baseline="0" dirty="0" smtClean="0"/>
              <a:t> the goals of the process (see slide).  When goal-setting, you want to ask yourself, is the outcome worth the focus of year-long/course-long study? Focusing on enduring skills helps you answer this question. </a:t>
            </a:r>
          </a:p>
          <a:p>
            <a:endParaRPr lang="en-US" baseline="0" dirty="0" smtClean="0"/>
          </a:p>
        </p:txBody>
      </p:sp>
      <p:sp>
        <p:nvSpPr>
          <p:cNvPr id="4" name="Slide Number Placeholder 3"/>
          <p:cNvSpPr>
            <a:spLocks noGrp="1"/>
          </p:cNvSpPr>
          <p:nvPr>
            <p:ph type="sldNum" sz="quarter" idx="10"/>
          </p:nvPr>
        </p:nvSpPr>
        <p:spPr/>
        <p:txBody>
          <a:bodyPr/>
          <a:lstStyle/>
          <a:p>
            <a:fld id="{36AB341E-251D-465E-83A0-0AAB9C5866B4}" type="slidenum">
              <a:rPr lang="en-US" smtClean="0"/>
              <a:t>58</a:t>
            </a:fld>
            <a:endParaRPr lang="en-US" dirty="0"/>
          </a:p>
        </p:txBody>
      </p:sp>
    </p:spTree>
    <p:extLst>
      <p:ext uri="{BB962C8B-B14F-4D97-AF65-F5344CB8AC3E}">
        <p14:creationId xmlns:p14="http://schemas.microsoft.com/office/powerpoint/2010/main" val="58864934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a:t>
            </a:r>
            <a:r>
              <a:rPr lang="en-US" baseline="0" dirty="0" smtClean="0"/>
              <a:t> you’ve identified enduring skills for your content, the next step is develop assessments that will help you know where students are in mastering those skills. This is intended as a collaborative process. </a:t>
            </a:r>
          </a:p>
          <a:p>
            <a:endParaRPr lang="en-US" baseline="0" dirty="0" smtClean="0"/>
          </a:p>
          <a:p>
            <a:r>
              <a:rPr lang="en-US" baseline="0" dirty="0" smtClean="0"/>
              <a:t>You need the Enduring Skills Initial List and your grade level standards. </a:t>
            </a:r>
          </a:p>
        </p:txBody>
      </p:sp>
      <p:sp>
        <p:nvSpPr>
          <p:cNvPr id="4" name="Slide Number Placeholder 3"/>
          <p:cNvSpPr>
            <a:spLocks noGrp="1"/>
          </p:cNvSpPr>
          <p:nvPr>
            <p:ph type="sldNum" sz="quarter" idx="10"/>
          </p:nvPr>
        </p:nvSpPr>
        <p:spPr/>
        <p:txBody>
          <a:bodyPr/>
          <a:lstStyle/>
          <a:p>
            <a:fld id="{36AB341E-251D-465E-83A0-0AAB9C5866B4}" type="slidenum">
              <a:rPr lang="en-US" smtClean="0">
                <a:solidFill>
                  <a:prstClr val="black"/>
                </a:solidFill>
              </a:rPr>
              <a:pPr/>
              <a:t>59</a:t>
            </a:fld>
            <a:endParaRPr lang="en-US" dirty="0">
              <a:solidFill>
                <a:prstClr val="black"/>
              </a:solidFill>
            </a:endParaRPr>
          </a:p>
        </p:txBody>
      </p:sp>
    </p:spTree>
    <p:extLst>
      <p:ext uri="{BB962C8B-B14F-4D97-AF65-F5344CB8AC3E}">
        <p14:creationId xmlns:p14="http://schemas.microsoft.com/office/powerpoint/2010/main" val="5886493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8649BF-39D3-46DB-8BAB-B744F539B632}" type="slidenum">
              <a:rPr lang="en-US" smtClean="0"/>
              <a:t>6</a:t>
            </a:fld>
            <a:endParaRPr lang="en-US"/>
          </a:p>
        </p:txBody>
      </p:sp>
    </p:spTree>
    <p:extLst>
      <p:ext uri="{BB962C8B-B14F-4D97-AF65-F5344CB8AC3E}">
        <p14:creationId xmlns:p14="http://schemas.microsoft.com/office/powerpoint/2010/main" val="305619683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With this next step, we continue the foundational work that supports a meaningful student growth goal-setting process and what is needed in order to develop a quality student growth goal. </a:t>
            </a:r>
          </a:p>
          <a:p>
            <a:endParaRPr lang="en-US" baseline="0" dirty="0" smtClean="0"/>
          </a:p>
          <a:p>
            <a:r>
              <a:rPr lang="en-US" baseline="0" dirty="0" smtClean="0"/>
              <a:t>Once teachers know the enduring skills for their content area, they must then identify what proficiency looks like for their students – at their grade level. </a:t>
            </a:r>
            <a:endParaRPr lang="en-US" dirty="0"/>
          </a:p>
        </p:txBody>
      </p:sp>
      <p:sp>
        <p:nvSpPr>
          <p:cNvPr id="4" name="Slide Number Placeholder 3"/>
          <p:cNvSpPr>
            <a:spLocks noGrp="1"/>
          </p:cNvSpPr>
          <p:nvPr>
            <p:ph type="sldNum" sz="quarter" idx="10"/>
          </p:nvPr>
        </p:nvSpPr>
        <p:spPr/>
        <p:txBody>
          <a:bodyPr/>
          <a:lstStyle/>
          <a:p>
            <a:fld id="{36AB341E-251D-465E-83A0-0AAB9C5866B4}" type="slidenum">
              <a:rPr lang="en-US" smtClean="0">
                <a:solidFill>
                  <a:prstClr val="black"/>
                </a:solidFill>
              </a:rPr>
              <a:pPr/>
              <a:t>60</a:t>
            </a:fld>
            <a:endParaRPr lang="en-US" dirty="0">
              <a:solidFill>
                <a:prstClr val="black"/>
              </a:solidFill>
            </a:endParaRPr>
          </a:p>
        </p:txBody>
      </p:sp>
    </p:spTree>
    <p:extLst>
      <p:ext uri="{BB962C8B-B14F-4D97-AF65-F5344CB8AC3E}">
        <p14:creationId xmlns:p14="http://schemas.microsoft.com/office/powerpoint/2010/main" val="58864934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Amy—close</a:t>
            </a:r>
            <a:r>
              <a:rPr lang="en-US" baseline="0" dirty="0" smtClean="0"/>
              <a:t> and lead to lunch</a:t>
            </a:r>
            <a:endParaRPr lang="en-US" dirty="0" smtClean="0"/>
          </a:p>
          <a:p>
            <a:r>
              <a:rPr lang="en-US" dirty="0" smtClean="0"/>
              <a:t>How can we get this out to districts</a:t>
            </a:r>
            <a:r>
              <a:rPr lang="en-US" baseline="0" dirty="0" smtClean="0"/>
              <a:t> in a way that supports understanding of ESs and supports a meaningful student growth process?</a:t>
            </a:r>
          </a:p>
          <a:p>
            <a:endParaRPr lang="en-US" baseline="0" dirty="0" smtClean="0"/>
          </a:p>
          <a:p>
            <a:r>
              <a:rPr lang="en-US" baseline="0" dirty="0" smtClean="0"/>
              <a:t>Who are our high-capacity individuals that we need to leverage to build understanding?</a:t>
            </a:r>
          </a:p>
          <a:p>
            <a:endParaRPr lang="en-US" baseline="0" dirty="0" smtClean="0"/>
          </a:p>
          <a:p>
            <a:r>
              <a:rPr lang="en-US" baseline="0" dirty="0" smtClean="0"/>
              <a:t>Facilitators chart to record</a:t>
            </a:r>
          </a:p>
        </p:txBody>
      </p:sp>
      <p:sp>
        <p:nvSpPr>
          <p:cNvPr id="4" name="Slide Number Placeholder 3"/>
          <p:cNvSpPr>
            <a:spLocks noGrp="1"/>
          </p:cNvSpPr>
          <p:nvPr>
            <p:ph type="sldNum" sz="quarter" idx="10"/>
          </p:nvPr>
        </p:nvSpPr>
        <p:spPr/>
        <p:txBody>
          <a:bodyPr/>
          <a:lstStyle/>
          <a:p>
            <a:fld id="{36AB341E-251D-465E-83A0-0AAB9C5866B4}" type="slidenum">
              <a:rPr lang="en-US" smtClean="0"/>
              <a:t>61</a:t>
            </a:fld>
            <a:endParaRPr lang="en-US" dirty="0"/>
          </a:p>
        </p:txBody>
      </p:sp>
    </p:spTree>
    <p:extLst>
      <p:ext uri="{BB962C8B-B14F-4D97-AF65-F5344CB8AC3E}">
        <p14:creationId xmlns:p14="http://schemas.microsoft.com/office/powerpoint/2010/main" val="58864934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8649BF-39D3-46DB-8BAB-B744F539B632}" type="slidenum">
              <a:rPr lang="en-US" smtClean="0"/>
              <a:t>62</a:t>
            </a:fld>
            <a:endParaRPr lang="en-US"/>
          </a:p>
        </p:txBody>
      </p:sp>
    </p:spTree>
    <p:extLst>
      <p:ext uri="{BB962C8B-B14F-4D97-AF65-F5344CB8AC3E}">
        <p14:creationId xmlns:p14="http://schemas.microsoft.com/office/powerpoint/2010/main" val="136024896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12:00-12:30</a:t>
            </a:r>
            <a:endParaRPr lang="en-US" dirty="0"/>
          </a:p>
        </p:txBody>
      </p:sp>
      <p:sp>
        <p:nvSpPr>
          <p:cNvPr id="4" name="Slide Number Placeholder 3"/>
          <p:cNvSpPr>
            <a:spLocks noGrp="1"/>
          </p:cNvSpPr>
          <p:nvPr>
            <p:ph type="sldNum" sz="quarter" idx="10"/>
          </p:nvPr>
        </p:nvSpPr>
        <p:spPr/>
        <p:txBody>
          <a:bodyPr/>
          <a:lstStyle/>
          <a:p>
            <a:fld id="{65453157-F67B-6940-A138-39A2F553AE19}" type="slidenum">
              <a:rPr lang="en-US" smtClean="0"/>
              <a:t>63</a:t>
            </a:fld>
            <a:endParaRPr lang="en-US" dirty="0"/>
          </a:p>
        </p:txBody>
      </p:sp>
    </p:spTree>
    <p:extLst>
      <p:ext uri="{BB962C8B-B14F-4D97-AF65-F5344CB8AC3E}">
        <p14:creationId xmlns:p14="http://schemas.microsoft.com/office/powerpoint/2010/main" val="268208586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 participants how to navigate</a:t>
            </a:r>
            <a:r>
              <a:rPr lang="en-US" baseline="0" dirty="0" smtClean="0"/>
              <a:t> the website…click on PGES icon for resources / most recent updates</a:t>
            </a:r>
            <a:endParaRPr lang="en-US" dirty="0"/>
          </a:p>
        </p:txBody>
      </p:sp>
      <p:sp>
        <p:nvSpPr>
          <p:cNvPr id="4" name="Slide Number Placeholder 3"/>
          <p:cNvSpPr>
            <a:spLocks noGrp="1"/>
          </p:cNvSpPr>
          <p:nvPr>
            <p:ph type="sldNum" sz="quarter" idx="10"/>
          </p:nvPr>
        </p:nvSpPr>
        <p:spPr/>
        <p:txBody>
          <a:bodyPr/>
          <a:lstStyle/>
          <a:p>
            <a:fld id="{F38649BF-39D3-46DB-8BAB-B744F539B632}" type="slidenum">
              <a:rPr lang="en-US" smtClean="0"/>
              <a:t>64</a:t>
            </a:fld>
            <a:endParaRPr lang="en-US" dirty="0"/>
          </a:p>
        </p:txBody>
      </p:sp>
    </p:spTree>
    <p:extLst>
      <p:ext uri="{BB962C8B-B14F-4D97-AF65-F5344CB8AC3E}">
        <p14:creationId xmlns:p14="http://schemas.microsoft.com/office/powerpoint/2010/main" val="63940928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Take some time to discuss as a district … Plan/Do</a:t>
            </a:r>
            <a:endParaRPr lang="en-US" dirty="0"/>
          </a:p>
        </p:txBody>
      </p:sp>
      <p:sp>
        <p:nvSpPr>
          <p:cNvPr id="4" name="Slide Number Placeholder 3"/>
          <p:cNvSpPr>
            <a:spLocks noGrp="1"/>
          </p:cNvSpPr>
          <p:nvPr>
            <p:ph type="sldNum" sz="quarter" idx="10"/>
          </p:nvPr>
        </p:nvSpPr>
        <p:spPr/>
        <p:txBody>
          <a:bodyPr/>
          <a:lstStyle/>
          <a:p>
            <a:fld id="{60913557-7C53-471A-BB74-08C5526B88AA}" type="slidenum">
              <a:rPr lang="en-US" smtClean="0"/>
              <a:t>65</a:t>
            </a:fld>
            <a:endParaRPr lang="en-US" dirty="0"/>
          </a:p>
        </p:txBody>
      </p:sp>
    </p:spTree>
    <p:extLst>
      <p:ext uri="{BB962C8B-B14F-4D97-AF65-F5344CB8AC3E}">
        <p14:creationId xmlns:p14="http://schemas.microsoft.com/office/powerpoint/2010/main" val="407980775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12:30-2:45</a:t>
            </a:r>
          </a:p>
          <a:p>
            <a:r>
              <a:rPr lang="en-US" dirty="0" smtClean="0"/>
              <a:t>5 minutes to make change to same grade level groups</a:t>
            </a:r>
            <a:endParaRPr lang="en-US" dirty="0"/>
          </a:p>
        </p:txBody>
      </p:sp>
      <p:sp>
        <p:nvSpPr>
          <p:cNvPr id="4" name="Slide Number Placeholder 3"/>
          <p:cNvSpPr>
            <a:spLocks noGrp="1"/>
          </p:cNvSpPr>
          <p:nvPr>
            <p:ph type="sldNum" sz="quarter" idx="10"/>
          </p:nvPr>
        </p:nvSpPr>
        <p:spPr/>
        <p:txBody>
          <a:bodyPr/>
          <a:lstStyle/>
          <a:p>
            <a:fld id="{F38649BF-39D3-46DB-8BAB-B744F539B632}" type="slidenum">
              <a:rPr lang="en-US" smtClean="0"/>
              <a:t>66</a:t>
            </a:fld>
            <a:endParaRPr lang="en-US" dirty="0"/>
          </a:p>
        </p:txBody>
      </p:sp>
    </p:spTree>
    <p:extLst>
      <p:ext uri="{BB962C8B-B14F-4D97-AF65-F5344CB8AC3E}">
        <p14:creationId xmlns:p14="http://schemas.microsoft.com/office/powerpoint/2010/main" val="227799849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 minutes </a:t>
            </a:r>
          </a:p>
          <a:p>
            <a:endParaRPr lang="en-US" dirty="0"/>
          </a:p>
        </p:txBody>
      </p:sp>
      <p:sp>
        <p:nvSpPr>
          <p:cNvPr id="4" name="Slide Number Placeholder 3"/>
          <p:cNvSpPr>
            <a:spLocks noGrp="1"/>
          </p:cNvSpPr>
          <p:nvPr>
            <p:ph type="sldNum" sz="quarter" idx="10"/>
          </p:nvPr>
        </p:nvSpPr>
        <p:spPr/>
        <p:txBody>
          <a:bodyPr/>
          <a:lstStyle/>
          <a:p>
            <a:fld id="{F38649BF-39D3-46DB-8BAB-B744F539B632}" type="slidenum">
              <a:rPr lang="en-US" smtClean="0"/>
              <a:t>67</a:t>
            </a:fld>
            <a:endParaRPr lang="en-US"/>
          </a:p>
        </p:txBody>
      </p:sp>
    </p:spTree>
    <p:extLst>
      <p:ext uri="{BB962C8B-B14F-4D97-AF65-F5344CB8AC3E}">
        <p14:creationId xmlns:p14="http://schemas.microsoft.com/office/powerpoint/2010/main" val="370799676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8649BF-39D3-46DB-8BAB-B744F539B632}" type="slidenum">
              <a:rPr lang="en-US" smtClean="0"/>
              <a:t>68</a:t>
            </a:fld>
            <a:endParaRPr lang="en-US"/>
          </a:p>
        </p:txBody>
      </p:sp>
    </p:spTree>
    <p:extLst>
      <p:ext uri="{BB962C8B-B14F-4D97-AF65-F5344CB8AC3E}">
        <p14:creationId xmlns:p14="http://schemas.microsoft.com/office/powerpoint/2010/main" val="144153875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8 minutes</a:t>
            </a:r>
          </a:p>
          <a:p>
            <a:r>
              <a:rPr lang="en-US" dirty="0" smtClean="0"/>
              <a:t>Begin with Table Talk </a:t>
            </a:r>
          </a:p>
          <a:p>
            <a:r>
              <a:rPr lang="en-US" dirty="0" smtClean="0"/>
              <a:t>As a group,</a:t>
            </a:r>
            <a:r>
              <a:rPr lang="en-US" baseline="0" dirty="0" smtClean="0"/>
              <a:t> generate a list of characteristics of a compelling question…you have two minutes</a:t>
            </a:r>
          </a:p>
          <a:p>
            <a:r>
              <a:rPr lang="en-US" baseline="0" dirty="0" smtClean="0"/>
              <a:t>Copy on Bright colored paper to add to packet later </a:t>
            </a:r>
            <a:endParaRPr lang="en-US" dirty="0"/>
          </a:p>
        </p:txBody>
      </p:sp>
      <p:sp>
        <p:nvSpPr>
          <p:cNvPr id="4" name="Slide Number Placeholder 3"/>
          <p:cNvSpPr>
            <a:spLocks noGrp="1"/>
          </p:cNvSpPr>
          <p:nvPr>
            <p:ph type="sldNum" sz="quarter" idx="10"/>
          </p:nvPr>
        </p:nvSpPr>
        <p:spPr/>
        <p:txBody>
          <a:bodyPr/>
          <a:lstStyle/>
          <a:p>
            <a:fld id="{F38649BF-39D3-46DB-8BAB-B744F539B632}" type="slidenum">
              <a:rPr lang="en-US" smtClean="0"/>
              <a:t>69</a:t>
            </a:fld>
            <a:endParaRPr lang="en-US"/>
          </a:p>
        </p:txBody>
      </p:sp>
    </p:spTree>
    <p:extLst>
      <p:ext uri="{BB962C8B-B14F-4D97-AF65-F5344CB8AC3E}">
        <p14:creationId xmlns:p14="http://schemas.microsoft.com/office/powerpoint/2010/main" val="33964958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MK discuss Literacy Link Resources</a:t>
            </a:r>
            <a:endParaRPr lang="en-US" dirty="0"/>
          </a:p>
        </p:txBody>
      </p:sp>
      <p:sp>
        <p:nvSpPr>
          <p:cNvPr id="4" name="Slide Number Placeholder 3"/>
          <p:cNvSpPr>
            <a:spLocks noGrp="1"/>
          </p:cNvSpPr>
          <p:nvPr>
            <p:ph type="sldNum" sz="quarter" idx="10"/>
          </p:nvPr>
        </p:nvSpPr>
        <p:spPr/>
        <p:txBody>
          <a:bodyPr/>
          <a:lstStyle/>
          <a:p>
            <a:fld id="{F38649BF-39D3-46DB-8BAB-B744F539B632}" type="slidenum">
              <a:rPr lang="en-US" smtClean="0"/>
              <a:t>7</a:t>
            </a:fld>
            <a:endParaRPr lang="en-US"/>
          </a:p>
        </p:txBody>
      </p:sp>
    </p:spTree>
    <p:extLst>
      <p:ext uri="{BB962C8B-B14F-4D97-AF65-F5344CB8AC3E}">
        <p14:creationId xmlns:p14="http://schemas.microsoft.com/office/powerpoint/2010/main" val="391396022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10 minutes slides 48-49</a:t>
            </a:r>
            <a:endParaRPr lang="en-US" dirty="0"/>
          </a:p>
        </p:txBody>
      </p:sp>
      <p:sp>
        <p:nvSpPr>
          <p:cNvPr id="4" name="Slide Number Placeholder 3"/>
          <p:cNvSpPr>
            <a:spLocks noGrp="1"/>
          </p:cNvSpPr>
          <p:nvPr>
            <p:ph type="sldNum" sz="quarter" idx="10"/>
          </p:nvPr>
        </p:nvSpPr>
        <p:spPr/>
        <p:txBody>
          <a:bodyPr/>
          <a:lstStyle/>
          <a:p>
            <a:fld id="{F38649BF-39D3-46DB-8BAB-B744F539B632}" type="slidenum">
              <a:rPr lang="en-US" smtClean="0"/>
              <a:t>70</a:t>
            </a:fld>
            <a:endParaRPr lang="en-US"/>
          </a:p>
        </p:txBody>
      </p:sp>
    </p:spTree>
    <p:extLst>
      <p:ext uri="{BB962C8B-B14F-4D97-AF65-F5344CB8AC3E}">
        <p14:creationId xmlns:p14="http://schemas.microsoft.com/office/powerpoint/2010/main" val="130265776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8649BF-39D3-46DB-8BAB-B744F539B632}" type="slidenum">
              <a:rPr lang="en-US" smtClean="0"/>
              <a:t>71</a:t>
            </a:fld>
            <a:endParaRPr lang="en-US"/>
          </a:p>
        </p:txBody>
      </p:sp>
    </p:spTree>
    <p:extLst>
      <p:ext uri="{BB962C8B-B14F-4D97-AF65-F5344CB8AC3E}">
        <p14:creationId xmlns:p14="http://schemas.microsoft.com/office/powerpoint/2010/main" val="168283738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8649BF-39D3-46DB-8BAB-B744F539B632}" type="slidenum">
              <a:rPr lang="en-US" smtClean="0"/>
              <a:t>72</a:t>
            </a:fld>
            <a:endParaRPr lang="en-US"/>
          </a:p>
        </p:txBody>
      </p:sp>
    </p:spTree>
    <p:extLst>
      <p:ext uri="{BB962C8B-B14F-4D97-AF65-F5344CB8AC3E}">
        <p14:creationId xmlns:p14="http://schemas.microsoft.com/office/powerpoint/2010/main" val="182896868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endParaRPr lang="en-US" dirty="0" smtClean="0"/>
          </a:p>
          <a:p>
            <a:pPr defTabSz="931774"/>
            <a:r>
              <a:rPr lang="en-US" dirty="0" smtClean="0"/>
              <a:t>This “thinking routine” emphasizes the importance of observation as the basis for thinking and wondering.  The “seeing” provides the opportunity to look carefully, to fully observe and to notice before interpreting.  The placement of Wonder as the final step of the routine ensures that learners have had time to think about and synthesize the information.  This is a great place to begin exploring with inquiry.</a:t>
            </a:r>
          </a:p>
          <a:p>
            <a:endParaRPr lang="en-US" dirty="0"/>
          </a:p>
        </p:txBody>
      </p:sp>
      <p:sp>
        <p:nvSpPr>
          <p:cNvPr id="4" name="Slide Number Placeholder 3"/>
          <p:cNvSpPr>
            <a:spLocks noGrp="1"/>
          </p:cNvSpPr>
          <p:nvPr>
            <p:ph type="sldNum" sz="quarter" idx="10"/>
          </p:nvPr>
        </p:nvSpPr>
        <p:spPr/>
        <p:txBody>
          <a:bodyPr/>
          <a:lstStyle/>
          <a:p>
            <a:fld id="{F38649BF-39D3-46DB-8BAB-B744F539B632}" type="slidenum">
              <a:rPr lang="en-US" smtClean="0"/>
              <a:t>73</a:t>
            </a:fld>
            <a:endParaRPr lang="en-US"/>
          </a:p>
        </p:txBody>
      </p:sp>
    </p:spTree>
    <p:extLst>
      <p:ext uri="{BB962C8B-B14F-4D97-AF65-F5344CB8AC3E}">
        <p14:creationId xmlns:p14="http://schemas.microsoft.com/office/powerpoint/2010/main" val="191114542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10 minutes</a:t>
            </a:r>
          </a:p>
          <a:p>
            <a:r>
              <a:rPr lang="en-US" dirty="0" smtClean="0"/>
              <a:t>Use See-Think-Wonder “Thinking Routine”</a:t>
            </a:r>
            <a:endParaRPr lang="en-US" dirty="0"/>
          </a:p>
        </p:txBody>
      </p:sp>
      <p:sp>
        <p:nvSpPr>
          <p:cNvPr id="4" name="Slide Number Placeholder 3"/>
          <p:cNvSpPr>
            <a:spLocks noGrp="1"/>
          </p:cNvSpPr>
          <p:nvPr>
            <p:ph type="sldNum" sz="quarter" idx="10"/>
          </p:nvPr>
        </p:nvSpPr>
        <p:spPr/>
        <p:txBody>
          <a:bodyPr/>
          <a:lstStyle/>
          <a:p>
            <a:fld id="{F38649BF-39D3-46DB-8BAB-B744F539B632}" type="slidenum">
              <a:rPr lang="en-US" smtClean="0"/>
              <a:t>74</a:t>
            </a:fld>
            <a:endParaRPr lang="en-US"/>
          </a:p>
        </p:txBody>
      </p:sp>
    </p:spTree>
    <p:extLst>
      <p:ext uri="{BB962C8B-B14F-4D97-AF65-F5344CB8AC3E}">
        <p14:creationId xmlns:p14="http://schemas.microsoft.com/office/powerpoint/2010/main" val="140490886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8649BF-39D3-46DB-8BAB-B744F539B632}" type="slidenum">
              <a:rPr lang="en-US" smtClean="0"/>
              <a:t>75</a:t>
            </a:fld>
            <a:endParaRPr lang="en-US"/>
          </a:p>
        </p:txBody>
      </p:sp>
    </p:spTree>
    <p:extLst>
      <p:ext uri="{BB962C8B-B14F-4D97-AF65-F5344CB8AC3E}">
        <p14:creationId xmlns:p14="http://schemas.microsoft.com/office/powerpoint/2010/main" val="114031865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Revisit your See-Think-Wonder</a:t>
            </a:r>
            <a:r>
              <a:rPr lang="en-US" baseline="0" dirty="0" smtClean="0"/>
              <a:t> Organizer…this time instead of See, What do you hear?  Specific phrases…</a:t>
            </a:r>
          </a:p>
          <a:p>
            <a:r>
              <a:rPr lang="en-US" baseline="0" dirty="0" smtClean="0"/>
              <a:t>What does this make you think?  Wonder?</a:t>
            </a:r>
            <a:endParaRPr lang="en-US" dirty="0"/>
          </a:p>
        </p:txBody>
      </p:sp>
      <p:sp>
        <p:nvSpPr>
          <p:cNvPr id="4" name="Slide Number Placeholder 3"/>
          <p:cNvSpPr>
            <a:spLocks noGrp="1"/>
          </p:cNvSpPr>
          <p:nvPr>
            <p:ph type="sldNum" sz="quarter" idx="10"/>
          </p:nvPr>
        </p:nvSpPr>
        <p:spPr/>
        <p:txBody>
          <a:bodyPr/>
          <a:lstStyle/>
          <a:p>
            <a:fld id="{9D1DA53F-B0FD-4C95-AF6B-FBE0DEBD2CD7}" type="slidenum">
              <a:rPr lang="en-US" smtClean="0"/>
              <a:pPr/>
              <a:t>76</a:t>
            </a:fld>
            <a:endParaRPr 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15 minutes to explore additional sources</a:t>
            </a:r>
            <a:endParaRPr lang="en-US" dirty="0"/>
          </a:p>
        </p:txBody>
      </p:sp>
      <p:sp>
        <p:nvSpPr>
          <p:cNvPr id="4" name="Slide Number Placeholder 3"/>
          <p:cNvSpPr>
            <a:spLocks noGrp="1"/>
          </p:cNvSpPr>
          <p:nvPr>
            <p:ph type="sldNum" sz="quarter" idx="10"/>
          </p:nvPr>
        </p:nvSpPr>
        <p:spPr/>
        <p:txBody>
          <a:bodyPr/>
          <a:lstStyle/>
          <a:p>
            <a:fld id="{F38649BF-39D3-46DB-8BAB-B744F539B632}" type="slidenum">
              <a:rPr lang="en-US" smtClean="0"/>
              <a:t>77</a:t>
            </a:fld>
            <a:endParaRPr lang="en-US"/>
          </a:p>
        </p:txBody>
      </p:sp>
    </p:spTree>
    <p:extLst>
      <p:ext uri="{BB962C8B-B14F-4D97-AF65-F5344CB8AC3E}">
        <p14:creationId xmlns:p14="http://schemas.microsoft.com/office/powerpoint/2010/main" val="564922215"/>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r>
              <a:rPr lang="en-US" dirty="0" smtClean="0"/>
              <a:t>10 minutes</a:t>
            </a:r>
          </a:p>
          <a:p>
            <a:pPr defTabSz="931774"/>
            <a:r>
              <a:rPr lang="en-US" dirty="0" smtClean="0"/>
              <a:t>Amy--Work with your table group to take the information from the image, text, song and video to craft a compelling question.  Remember to use the guidelines of a compelling question.</a:t>
            </a:r>
            <a:r>
              <a:rPr lang="en-US" baseline="0" dirty="0" smtClean="0"/>
              <a:t>  </a:t>
            </a:r>
            <a:endParaRPr lang="en-US" dirty="0" smtClean="0"/>
          </a:p>
          <a:p>
            <a:endParaRPr lang="en-US" dirty="0"/>
          </a:p>
        </p:txBody>
      </p:sp>
      <p:sp>
        <p:nvSpPr>
          <p:cNvPr id="4" name="Slide Number Placeholder 3"/>
          <p:cNvSpPr>
            <a:spLocks noGrp="1"/>
          </p:cNvSpPr>
          <p:nvPr>
            <p:ph type="sldNum" sz="quarter" idx="10"/>
          </p:nvPr>
        </p:nvSpPr>
        <p:spPr/>
        <p:txBody>
          <a:bodyPr/>
          <a:lstStyle/>
          <a:p>
            <a:fld id="{F38649BF-39D3-46DB-8BAB-B744F539B632}" type="slidenum">
              <a:rPr lang="en-US" smtClean="0"/>
              <a:t>78</a:t>
            </a:fld>
            <a:endParaRPr lang="en-US"/>
          </a:p>
        </p:txBody>
      </p:sp>
    </p:spTree>
    <p:extLst>
      <p:ext uri="{BB962C8B-B14F-4D97-AF65-F5344CB8AC3E}">
        <p14:creationId xmlns:p14="http://schemas.microsoft.com/office/powerpoint/2010/main" val="356425198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r>
              <a:rPr lang="en-US" dirty="0" smtClean="0"/>
              <a:t>10 minutes</a:t>
            </a:r>
          </a:p>
          <a:p>
            <a:pPr defTabSz="931774"/>
            <a:r>
              <a:rPr lang="en-US" dirty="0" smtClean="0"/>
              <a:t>Amy--Strategy—CHALK TALK:   Post compelling questions on chart paper around the room.  Conduct a gallery walk. </a:t>
            </a:r>
          </a:p>
          <a:p>
            <a:endParaRPr lang="en-US" dirty="0"/>
          </a:p>
        </p:txBody>
      </p:sp>
      <p:sp>
        <p:nvSpPr>
          <p:cNvPr id="4" name="Slide Number Placeholder 3"/>
          <p:cNvSpPr>
            <a:spLocks noGrp="1"/>
          </p:cNvSpPr>
          <p:nvPr>
            <p:ph type="sldNum" sz="quarter" idx="10"/>
          </p:nvPr>
        </p:nvSpPr>
        <p:spPr/>
        <p:txBody>
          <a:bodyPr/>
          <a:lstStyle/>
          <a:p>
            <a:fld id="{F38649BF-39D3-46DB-8BAB-B744F539B632}" type="slidenum">
              <a:rPr lang="en-US" smtClean="0"/>
              <a:t>79</a:t>
            </a:fld>
            <a:endParaRPr lang="en-US"/>
          </a:p>
        </p:txBody>
      </p:sp>
    </p:spTree>
    <p:extLst>
      <p:ext uri="{BB962C8B-B14F-4D97-AF65-F5344CB8AC3E}">
        <p14:creationId xmlns:p14="http://schemas.microsoft.com/office/powerpoint/2010/main" val="18313680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5 minutes—Amy will discuss</a:t>
            </a:r>
            <a:r>
              <a:rPr lang="en-US" baseline="0" dirty="0" smtClean="0"/>
              <a:t> where we have been since starting our journey in February.  We have spent time discussing your role as a teacher leader.  Today, we will emphasize that particular pillar of the network in greater detail.  We have spent some time discussing formative assessment practices and the value of keeping your fingers on the pulse of the lesson.  Much of our meeting time has been spent focusing on the C3 framework and the impact of inquiry based instruction on practice.  We spent time last meeting looking at connections between Literacy in History /SS Standards supports highly effective teaching and learning in SS.  Many of you have continued or possibly began the process of inquiry based instruction.  </a:t>
            </a:r>
          </a:p>
          <a:p>
            <a:endParaRPr lang="en-US" dirty="0"/>
          </a:p>
        </p:txBody>
      </p:sp>
      <p:sp>
        <p:nvSpPr>
          <p:cNvPr id="4" name="Slide Number Placeholder 3"/>
          <p:cNvSpPr>
            <a:spLocks noGrp="1"/>
          </p:cNvSpPr>
          <p:nvPr>
            <p:ph type="sldNum" sz="quarter" idx="10"/>
          </p:nvPr>
        </p:nvSpPr>
        <p:spPr/>
        <p:txBody>
          <a:bodyPr/>
          <a:lstStyle/>
          <a:p>
            <a:fld id="{F38649BF-39D3-46DB-8BAB-B744F539B632}" type="slidenum">
              <a:rPr lang="en-US" smtClean="0"/>
              <a:t>8</a:t>
            </a:fld>
            <a:endParaRPr lang="en-US"/>
          </a:p>
        </p:txBody>
      </p:sp>
    </p:spTree>
    <p:extLst>
      <p:ext uri="{BB962C8B-B14F-4D97-AF65-F5344CB8AC3E}">
        <p14:creationId xmlns:p14="http://schemas.microsoft.com/office/powerpoint/2010/main" val="3351841711"/>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5 minutes</a:t>
            </a:r>
          </a:p>
          <a:p>
            <a:r>
              <a:rPr lang="en-US" dirty="0" smtClean="0"/>
              <a:t>Amy--Remind participants</a:t>
            </a:r>
            <a:r>
              <a:rPr lang="en-US" baseline="0" dirty="0" smtClean="0"/>
              <a:t> to reference the checklist for what makes a compelling question…</a:t>
            </a:r>
            <a:endParaRPr lang="en-US" dirty="0"/>
          </a:p>
        </p:txBody>
      </p:sp>
      <p:sp>
        <p:nvSpPr>
          <p:cNvPr id="4" name="Slide Number Placeholder 3"/>
          <p:cNvSpPr>
            <a:spLocks noGrp="1"/>
          </p:cNvSpPr>
          <p:nvPr>
            <p:ph type="sldNum" sz="quarter" idx="10"/>
          </p:nvPr>
        </p:nvSpPr>
        <p:spPr/>
        <p:txBody>
          <a:bodyPr/>
          <a:lstStyle/>
          <a:p>
            <a:fld id="{F38649BF-39D3-46DB-8BAB-B744F539B632}" type="slidenum">
              <a:rPr lang="en-US" smtClean="0"/>
              <a:t>80</a:t>
            </a:fld>
            <a:endParaRPr lang="en-US"/>
          </a:p>
        </p:txBody>
      </p:sp>
    </p:spTree>
    <p:extLst>
      <p:ext uri="{BB962C8B-B14F-4D97-AF65-F5344CB8AC3E}">
        <p14:creationId xmlns:p14="http://schemas.microsoft.com/office/powerpoint/2010/main" val="47647537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5 minutes</a:t>
            </a:r>
            <a:endParaRPr lang="en-US" dirty="0"/>
          </a:p>
        </p:txBody>
      </p:sp>
      <p:sp>
        <p:nvSpPr>
          <p:cNvPr id="4" name="Slide Number Placeholder 3"/>
          <p:cNvSpPr>
            <a:spLocks noGrp="1"/>
          </p:cNvSpPr>
          <p:nvPr>
            <p:ph type="sldNum" sz="quarter" idx="10"/>
          </p:nvPr>
        </p:nvSpPr>
        <p:spPr/>
        <p:txBody>
          <a:bodyPr/>
          <a:lstStyle/>
          <a:p>
            <a:fld id="{F38649BF-39D3-46DB-8BAB-B744F539B632}" type="slidenum">
              <a:rPr lang="en-US" smtClean="0"/>
              <a:t>81</a:t>
            </a:fld>
            <a:endParaRPr lang="en-US"/>
          </a:p>
        </p:txBody>
      </p:sp>
    </p:spTree>
    <p:extLst>
      <p:ext uri="{BB962C8B-B14F-4D97-AF65-F5344CB8AC3E}">
        <p14:creationId xmlns:p14="http://schemas.microsoft.com/office/powerpoint/2010/main" val="21703314"/>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20 minutes</a:t>
            </a:r>
          </a:p>
          <a:p>
            <a:r>
              <a:rPr lang="en-US" dirty="0" smtClean="0"/>
              <a:t>Angela</a:t>
            </a:r>
          </a:p>
          <a:p>
            <a:r>
              <a:rPr lang="en-US" dirty="0" smtClean="0"/>
              <a:t>Hand out another potential</a:t>
            </a:r>
            <a:r>
              <a:rPr lang="en-US" baseline="0" dirty="0" smtClean="0"/>
              <a:t> source for visual</a:t>
            </a:r>
            <a:endParaRPr lang="en-US" dirty="0"/>
          </a:p>
        </p:txBody>
      </p:sp>
      <p:sp>
        <p:nvSpPr>
          <p:cNvPr id="4" name="Slide Number Placeholder 3"/>
          <p:cNvSpPr>
            <a:spLocks noGrp="1"/>
          </p:cNvSpPr>
          <p:nvPr>
            <p:ph type="sldNum" sz="quarter" idx="10"/>
          </p:nvPr>
        </p:nvSpPr>
        <p:spPr/>
        <p:txBody>
          <a:bodyPr/>
          <a:lstStyle/>
          <a:p>
            <a:fld id="{F38649BF-39D3-46DB-8BAB-B744F539B632}" type="slidenum">
              <a:rPr lang="en-US" smtClean="0"/>
              <a:t>82</a:t>
            </a:fld>
            <a:endParaRPr lang="en-US"/>
          </a:p>
        </p:txBody>
      </p:sp>
    </p:spTree>
    <p:extLst>
      <p:ext uri="{BB962C8B-B14F-4D97-AF65-F5344CB8AC3E}">
        <p14:creationId xmlns:p14="http://schemas.microsoft.com/office/powerpoint/2010/main" val="811010249"/>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15</a:t>
            </a:r>
            <a:r>
              <a:rPr lang="en-US" baseline="0" dirty="0" smtClean="0"/>
              <a:t> minutes</a:t>
            </a:r>
            <a:endParaRPr lang="en-US" dirty="0" smtClean="0"/>
          </a:p>
          <a:p>
            <a:r>
              <a:rPr lang="en-US" dirty="0" smtClean="0"/>
              <a:t>Angela--After teachers have working time…allow them to shout</a:t>
            </a:r>
            <a:r>
              <a:rPr lang="en-US" baseline="0" dirty="0" smtClean="0"/>
              <a:t> out…each table shares one way to assess.</a:t>
            </a:r>
            <a:endParaRPr lang="en-US" dirty="0"/>
          </a:p>
        </p:txBody>
      </p:sp>
      <p:sp>
        <p:nvSpPr>
          <p:cNvPr id="4" name="Slide Number Placeholder 3"/>
          <p:cNvSpPr>
            <a:spLocks noGrp="1"/>
          </p:cNvSpPr>
          <p:nvPr>
            <p:ph type="sldNum" sz="quarter" idx="10"/>
          </p:nvPr>
        </p:nvSpPr>
        <p:spPr/>
        <p:txBody>
          <a:bodyPr/>
          <a:lstStyle/>
          <a:p>
            <a:fld id="{F38649BF-39D3-46DB-8BAB-B744F539B632}" type="slidenum">
              <a:rPr lang="en-US" smtClean="0"/>
              <a:t>83</a:t>
            </a:fld>
            <a:endParaRPr lang="en-US"/>
          </a:p>
        </p:txBody>
      </p:sp>
    </p:spTree>
    <p:extLst>
      <p:ext uri="{BB962C8B-B14F-4D97-AF65-F5344CB8AC3E}">
        <p14:creationId xmlns:p14="http://schemas.microsoft.com/office/powerpoint/2010/main" val="2203392037"/>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25 minutes</a:t>
            </a:r>
          </a:p>
          <a:p>
            <a:r>
              <a:rPr lang="en-US" dirty="0" smtClean="0"/>
              <a:t>MK--If teachers did not bring student work samples, ask them to reflect on an assessment they have given in recent weeks or one</a:t>
            </a:r>
            <a:r>
              <a:rPr lang="en-US" baseline="0" dirty="0" smtClean="0"/>
              <a:t> they have witnessed in a classroom.  </a:t>
            </a:r>
            <a:endParaRPr lang="en-US" dirty="0"/>
          </a:p>
        </p:txBody>
      </p:sp>
      <p:sp>
        <p:nvSpPr>
          <p:cNvPr id="4" name="Slide Number Placeholder 3"/>
          <p:cNvSpPr>
            <a:spLocks noGrp="1"/>
          </p:cNvSpPr>
          <p:nvPr>
            <p:ph type="sldNum" sz="quarter" idx="10"/>
          </p:nvPr>
        </p:nvSpPr>
        <p:spPr/>
        <p:txBody>
          <a:bodyPr/>
          <a:lstStyle/>
          <a:p>
            <a:fld id="{F38649BF-39D3-46DB-8BAB-B744F539B632}" type="slidenum">
              <a:rPr lang="en-US" smtClean="0"/>
              <a:t>84</a:t>
            </a:fld>
            <a:endParaRPr lang="en-US"/>
          </a:p>
        </p:txBody>
      </p:sp>
    </p:spTree>
    <p:extLst>
      <p:ext uri="{BB962C8B-B14F-4D97-AF65-F5344CB8AC3E}">
        <p14:creationId xmlns:p14="http://schemas.microsoft.com/office/powerpoint/2010/main" val="4230703107"/>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Amy—2:45-3:00</a:t>
            </a:r>
            <a:endParaRPr lang="en-US" dirty="0"/>
          </a:p>
        </p:txBody>
      </p:sp>
      <p:sp>
        <p:nvSpPr>
          <p:cNvPr id="4" name="Slide Number Placeholder 3"/>
          <p:cNvSpPr>
            <a:spLocks noGrp="1"/>
          </p:cNvSpPr>
          <p:nvPr>
            <p:ph type="sldNum" sz="quarter" idx="10"/>
          </p:nvPr>
        </p:nvSpPr>
        <p:spPr/>
        <p:txBody>
          <a:bodyPr/>
          <a:lstStyle/>
          <a:p>
            <a:fld id="{F38649BF-39D3-46DB-8BAB-B744F539B632}" type="slidenum">
              <a:rPr lang="en-US" smtClean="0"/>
              <a:t>85</a:t>
            </a:fld>
            <a:endParaRPr lang="en-US"/>
          </a:p>
        </p:txBody>
      </p:sp>
    </p:spTree>
    <p:extLst>
      <p:ext uri="{BB962C8B-B14F-4D97-AF65-F5344CB8AC3E}">
        <p14:creationId xmlns:p14="http://schemas.microsoft.com/office/powerpoint/2010/main" val="1094649620"/>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9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465887">
              <a:spcBef>
                <a:spcPct val="0"/>
              </a:spcBef>
            </a:pPr>
            <a:r>
              <a:rPr lang="en-US" altLang="en-US" b="1" dirty="0" smtClean="0"/>
              <a:t>http://youtu.be/RXMnDG3QzxE</a:t>
            </a:r>
          </a:p>
          <a:p>
            <a:pPr defTabSz="465887"/>
            <a:r>
              <a:rPr lang="en-US" altLang="en-US" dirty="0" smtClean="0"/>
              <a:t>I wanted to leave you today with a final thought</a:t>
            </a:r>
            <a:r>
              <a:rPr lang="en-US" altLang="en-US" baseline="0" dirty="0" smtClean="0"/>
              <a:t> on leadership.  It takes courage to be in your position, to take a stand and lead others in this work.  </a:t>
            </a:r>
            <a:endParaRPr lang="en-US" altLang="en-US" dirty="0" smtClean="0"/>
          </a:p>
        </p:txBody>
      </p:sp>
      <p:sp>
        <p:nvSpPr>
          <p:cNvPr id="4" name="Slide Number Placeholder 3"/>
          <p:cNvSpPr>
            <a:spLocks noGrp="1"/>
          </p:cNvSpPr>
          <p:nvPr>
            <p:ph type="sldNum" sz="quarter" idx="5"/>
          </p:nvPr>
        </p:nvSpPr>
        <p:spPr/>
        <p:txBody>
          <a:bodyPr/>
          <a:lstStyle/>
          <a:p>
            <a:pPr>
              <a:defRPr/>
            </a:pPr>
            <a:fld id="{22147C73-B150-4A57-8FC0-984093EC7FD1}" type="slidenum">
              <a:rPr lang="en-US" smtClean="0"/>
              <a:pPr>
                <a:defRPr/>
              </a:pPr>
              <a:t>86</a:t>
            </a:fld>
            <a:endParaRPr lang="en-US" dirty="0"/>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8649BF-39D3-46DB-8BAB-B744F539B632}" type="slidenum">
              <a:rPr lang="en-US" smtClean="0"/>
              <a:t>87</a:t>
            </a:fld>
            <a:endParaRPr lang="en-US"/>
          </a:p>
        </p:txBody>
      </p:sp>
    </p:spTree>
    <p:extLst>
      <p:ext uri="{BB962C8B-B14F-4D97-AF65-F5344CB8AC3E}">
        <p14:creationId xmlns:p14="http://schemas.microsoft.com/office/powerpoint/2010/main" val="41313771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Dr. </a:t>
            </a:r>
            <a:r>
              <a:rPr lang="en-US" dirty="0" err="1" smtClean="0"/>
              <a:t>Klotter</a:t>
            </a:r>
            <a:r>
              <a:rPr lang="en-US" dirty="0" smtClean="0"/>
              <a:t> speaks on</a:t>
            </a:r>
            <a:r>
              <a:rPr lang="en-US" baseline="0" dirty="0" smtClean="0"/>
              <a:t> leadership 20 minutes</a:t>
            </a:r>
            <a:endParaRPr lang="en-US" dirty="0"/>
          </a:p>
        </p:txBody>
      </p:sp>
      <p:sp>
        <p:nvSpPr>
          <p:cNvPr id="4" name="Slide Number Placeholder 3"/>
          <p:cNvSpPr>
            <a:spLocks noGrp="1"/>
          </p:cNvSpPr>
          <p:nvPr>
            <p:ph type="sldNum" sz="quarter" idx="10"/>
          </p:nvPr>
        </p:nvSpPr>
        <p:spPr/>
        <p:txBody>
          <a:bodyPr/>
          <a:lstStyle/>
          <a:p>
            <a:fld id="{F38649BF-39D3-46DB-8BAB-B744F539B632}" type="slidenum">
              <a:rPr lang="en-US" smtClean="0"/>
              <a:t>9</a:t>
            </a:fld>
            <a:endParaRPr lang="en-US"/>
          </a:p>
        </p:txBody>
      </p:sp>
    </p:spTree>
    <p:extLst>
      <p:ext uri="{BB962C8B-B14F-4D97-AF65-F5344CB8AC3E}">
        <p14:creationId xmlns:p14="http://schemas.microsoft.com/office/powerpoint/2010/main" val="510693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62456C1-8957-4CCE-93D2-A9964612B82F}" type="datetimeFigureOut">
              <a:rPr lang="en-US" smtClean="0"/>
              <a:t>4/17/2014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E375E3-C4B0-46DA-9E49-566C691FE6AC}" type="slidenum">
              <a:rPr lang="en-US" smtClean="0"/>
              <a:t>‹#›</a:t>
            </a:fld>
            <a:endParaRPr lang="en-US"/>
          </a:p>
        </p:txBody>
      </p:sp>
    </p:spTree>
    <p:extLst>
      <p:ext uri="{BB962C8B-B14F-4D97-AF65-F5344CB8AC3E}">
        <p14:creationId xmlns:p14="http://schemas.microsoft.com/office/powerpoint/2010/main" val="15126687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2456C1-8957-4CCE-93D2-A9964612B82F}" type="datetimeFigureOut">
              <a:rPr lang="en-US" smtClean="0"/>
              <a:t>4/17/2014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E375E3-C4B0-46DA-9E49-566C691FE6AC}" type="slidenum">
              <a:rPr lang="en-US" smtClean="0"/>
              <a:t>‹#›</a:t>
            </a:fld>
            <a:endParaRPr lang="en-US"/>
          </a:p>
        </p:txBody>
      </p:sp>
    </p:spTree>
    <p:extLst>
      <p:ext uri="{BB962C8B-B14F-4D97-AF65-F5344CB8AC3E}">
        <p14:creationId xmlns:p14="http://schemas.microsoft.com/office/powerpoint/2010/main" val="31176390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2456C1-8957-4CCE-93D2-A9964612B82F}" type="datetimeFigureOut">
              <a:rPr lang="en-US" smtClean="0"/>
              <a:t>4/17/2014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E375E3-C4B0-46DA-9E49-566C691FE6AC}" type="slidenum">
              <a:rPr lang="en-US" smtClean="0"/>
              <a:t>‹#›</a:t>
            </a:fld>
            <a:endParaRPr lang="en-US"/>
          </a:p>
        </p:txBody>
      </p:sp>
    </p:spTree>
    <p:extLst>
      <p:ext uri="{BB962C8B-B14F-4D97-AF65-F5344CB8AC3E}">
        <p14:creationId xmlns:p14="http://schemas.microsoft.com/office/powerpoint/2010/main" val="38104592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2456C1-8957-4CCE-93D2-A9964612B82F}" type="datetimeFigureOut">
              <a:rPr lang="en-US" smtClean="0"/>
              <a:t>4/17/2014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E375E3-C4B0-46DA-9E49-566C691FE6AC}" type="slidenum">
              <a:rPr lang="en-US" smtClean="0"/>
              <a:t>‹#›</a:t>
            </a:fld>
            <a:endParaRPr lang="en-US"/>
          </a:p>
        </p:txBody>
      </p:sp>
    </p:spTree>
    <p:extLst>
      <p:ext uri="{BB962C8B-B14F-4D97-AF65-F5344CB8AC3E}">
        <p14:creationId xmlns:p14="http://schemas.microsoft.com/office/powerpoint/2010/main" val="2380319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62456C1-8957-4CCE-93D2-A9964612B82F}" type="datetimeFigureOut">
              <a:rPr lang="en-US" smtClean="0"/>
              <a:t>4/17/2014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E375E3-C4B0-46DA-9E49-566C691FE6AC}" type="slidenum">
              <a:rPr lang="en-US" smtClean="0"/>
              <a:t>‹#›</a:t>
            </a:fld>
            <a:endParaRPr lang="en-US"/>
          </a:p>
        </p:txBody>
      </p:sp>
    </p:spTree>
    <p:extLst>
      <p:ext uri="{BB962C8B-B14F-4D97-AF65-F5344CB8AC3E}">
        <p14:creationId xmlns:p14="http://schemas.microsoft.com/office/powerpoint/2010/main" val="17780765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62456C1-8957-4CCE-93D2-A9964612B82F}" type="datetimeFigureOut">
              <a:rPr lang="en-US" smtClean="0"/>
              <a:t>4/17/2014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E375E3-C4B0-46DA-9E49-566C691FE6AC}" type="slidenum">
              <a:rPr lang="en-US" smtClean="0"/>
              <a:t>‹#›</a:t>
            </a:fld>
            <a:endParaRPr lang="en-US"/>
          </a:p>
        </p:txBody>
      </p:sp>
    </p:spTree>
    <p:extLst>
      <p:ext uri="{BB962C8B-B14F-4D97-AF65-F5344CB8AC3E}">
        <p14:creationId xmlns:p14="http://schemas.microsoft.com/office/powerpoint/2010/main" val="26156003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62456C1-8957-4CCE-93D2-A9964612B82F}" type="datetimeFigureOut">
              <a:rPr lang="en-US" smtClean="0"/>
              <a:t>4/17/2014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5E375E3-C4B0-46DA-9E49-566C691FE6AC}" type="slidenum">
              <a:rPr lang="en-US" smtClean="0"/>
              <a:t>‹#›</a:t>
            </a:fld>
            <a:endParaRPr lang="en-US"/>
          </a:p>
        </p:txBody>
      </p:sp>
    </p:spTree>
    <p:extLst>
      <p:ext uri="{BB962C8B-B14F-4D97-AF65-F5344CB8AC3E}">
        <p14:creationId xmlns:p14="http://schemas.microsoft.com/office/powerpoint/2010/main" val="27755418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62456C1-8957-4CCE-93D2-A9964612B82F}" type="datetimeFigureOut">
              <a:rPr lang="en-US" smtClean="0"/>
              <a:t>4/17/2014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5E375E3-C4B0-46DA-9E49-566C691FE6AC}" type="slidenum">
              <a:rPr lang="en-US" smtClean="0"/>
              <a:t>‹#›</a:t>
            </a:fld>
            <a:endParaRPr lang="en-US"/>
          </a:p>
        </p:txBody>
      </p:sp>
    </p:spTree>
    <p:extLst>
      <p:ext uri="{BB962C8B-B14F-4D97-AF65-F5344CB8AC3E}">
        <p14:creationId xmlns:p14="http://schemas.microsoft.com/office/powerpoint/2010/main" val="201665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2456C1-8957-4CCE-93D2-A9964612B82F}" type="datetimeFigureOut">
              <a:rPr lang="en-US" smtClean="0"/>
              <a:t>4/17/2014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5E375E3-C4B0-46DA-9E49-566C691FE6AC}" type="slidenum">
              <a:rPr lang="en-US" smtClean="0"/>
              <a:t>‹#›</a:t>
            </a:fld>
            <a:endParaRPr lang="en-US"/>
          </a:p>
        </p:txBody>
      </p:sp>
    </p:spTree>
    <p:extLst>
      <p:ext uri="{BB962C8B-B14F-4D97-AF65-F5344CB8AC3E}">
        <p14:creationId xmlns:p14="http://schemas.microsoft.com/office/powerpoint/2010/main" val="6278660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2456C1-8957-4CCE-93D2-A9964612B82F}" type="datetimeFigureOut">
              <a:rPr lang="en-US" smtClean="0"/>
              <a:t>4/17/2014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E375E3-C4B0-46DA-9E49-566C691FE6AC}" type="slidenum">
              <a:rPr lang="en-US" smtClean="0"/>
              <a:t>‹#›</a:t>
            </a:fld>
            <a:endParaRPr lang="en-US"/>
          </a:p>
        </p:txBody>
      </p:sp>
    </p:spTree>
    <p:extLst>
      <p:ext uri="{BB962C8B-B14F-4D97-AF65-F5344CB8AC3E}">
        <p14:creationId xmlns:p14="http://schemas.microsoft.com/office/powerpoint/2010/main" val="25552456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2456C1-8957-4CCE-93D2-A9964612B82F}" type="datetimeFigureOut">
              <a:rPr lang="en-US" smtClean="0"/>
              <a:t>4/17/2014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E375E3-C4B0-46DA-9E49-566C691FE6AC}" type="slidenum">
              <a:rPr lang="en-US" smtClean="0"/>
              <a:t>‹#›</a:t>
            </a:fld>
            <a:endParaRPr lang="en-US"/>
          </a:p>
        </p:txBody>
      </p:sp>
    </p:spTree>
    <p:extLst>
      <p:ext uri="{BB962C8B-B14F-4D97-AF65-F5344CB8AC3E}">
        <p14:creationId xmlns:p14="http://schemas.microsoft.com/office/powerpoint/2010/main" val="22016258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2456C1-8957-4CCE-93D2-A9964612B82F}" type="datetimeFigureOut">
              <a:rPr lang="en-US" smtClean="0"/>
              <a:t>4/17/2014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E375E3-C4B0-46DA-9E49-566C691FE6AC}" type="slidenum">
              <a:rPr lang="en-US" smtClean="0"/>
              <a:t>‹#›</a:t>
            </a:fld>
            <a:endParaRPr lang="en-US"/>
          </a:p>
        </p:txBody>
      </p:sp>
    </p:spTree>
    <p:extLst>
      <p:ext uri="{BB962C8B-B14F-4D97-AF65-F5344CB8AC3E}">
        <p14:creationId xmlns:p14="http://schemas.microsoft.com/office/powerpoint/2010/main" val="11047624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png"/><Relationship Id="rId18" Type="http://schemas.openxmlformats.org/officeDocument/2006/relationships/diagramLayout" Target="../diagrams/layout1.xml"/><Relationship Id="rId3" Type="http://schemas.openxmlformats.org/officeDocument/2006/relationships/image" Target="../media/image1.png"/><Relationship Id="rId21" Type="http://schemas.microsoft.com/office/2007/relationships/diagramDrawing" Target="../diagrams/drawing1.xml"/><Relationship Id="rId7" Type="http://schemas.openxmlformats.org/officeDocument/2006/relationships/image" Target="../media/image5.jpeg"/><Relationship Id="rId12" Type="http://schemas.openxmlformats.org/officeDocument/2006/relationships/image" Target="../media/image10.png"/><Relationship Id="rId17" Type="http://schemas.openxmlformats.org/officeDocument/2006/relationships/diagramData" Target="../diagrams/data1.xml"/><Relationship Id="rId2" Type="http://schemas.openxmlformats.org/officeDocument/2006/relationships/notesSlide" Target="../notesSlides/notesSlide1.xml"/><Relationship Id="rId16" Type="http://schemas.openxmlformats.org/officeDocument/2006/relationships/image" Target="../media/image14.jpeg"/><Relationship Id="rId20" Type="http://schemas.openxmlformats.org/officeDocument/2006/relationships/diagramColors" Target="../diagrams/colors1.xml"/><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jpeg"/><Relationship Id="rId15" Type="http://schemas.openxmlformats.org/officeDocument/2006/relationships/image" Target="../media/image13.png"/><Relationship Id="rId23" Type="http://schemas.openxmlformats.org/officeDocument/2006/relationships/image" Target="../media/image16.jpeg"/><Relationship Id="rId10" Type="http://schemas.openxmlformats.org/officeDocument/2006/relationships/image" Target="../media/image8.png"/><Relationship Id="rId19" Type="http://schemas.openxmlformats.org/officeDocument/2006/relationships/diagramQuickStyle" Target="../diagrams/quickStyle1.xml"/><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15.png"/></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1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docid=nkjeRg76QkcNsM&amp;tbnid=uVAPGDjrUXLe0M:&amp;ved=0CAUQjRw&amp;url=http://dare.wisc.edu/&amp;ei=VPfOUqLhNpD7kQeAXw&amp;bvm=bv.59026428,d.eW0&amp;psig=AFQjCNG-u7_EJJ-mx2nZmK6qkQ43nm_Ofg&amp;ust=1389381823851890"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docid=-Ax4E21VBwXrTM&amp;tbnid=ZkGkA70V-TOHZM:&amp;ved=0CAUQjRw&amp;url=http://tx.english-ch.com/teacher/mitchie/level-a/context-clues/&amp;ei=zfvOUobFDo23kAfQnIGoDQ&amp;bvm=bv.59026428,d.eW0&amp;psig=AFQjCNFyT1H-sGmh76aZ0iO0oaln9Kg5aA&amp;ust=1389382979213088"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2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padlet.com/wall/APRILSSTLN" TargetMode="External"/><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3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docid=nkjeRg76QkcNsM&amp;tbnid=uVAPGDjrUXLe0M:&amp;ved=0CAUQjRw&amp;url=http://dare.wisc.edu/&amp;ei=VPfOUqLhNpD7kQeAXw&amp;bvm=bv.59026428,d.eW0&amp;psig=AFQjCNG-u7_EJJ-mx2nZmK6qkQ43nm_Ofg&amp;ust=1389381823851890"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3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3.xml"/><Relationship Id="rId1" Type="http://schemas.openxmlformats.org/officeDocument/2006/relationships/slideLayout" Target="../slideLayouts/slideLayout7.xml"/><Relationship Id="rId4" Type="http://schemas.openxmlformats.org/officeDocument/2006/relationships/image" Target="../media/image46.png"/></Relationships>
</file>

<file path=ppt/slides/_rels/slide4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4.xml"/><Relationship Id="rId1" Type="http://schemas.openxmlformats.org/officeDocument/2006/relationships/slideLayout" Target="../slideLayouts/slideLayout7.xml"/><Relationship Id="rId4" Type="http://schemas.openxmlformats.org/officeDocument/2006/relationships/image" Target="../media/image48.png"/></Relationships>
</file>

<file path=ppt/slides/_rels/slide4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5.xml"/><Relationship Id="rId1" Type="http://schemas.openxmlformats.org/officeDocument/2006/relationships/slideLayout" Target="../slideLayouts/slideLayout7.xml"/><Relationship Id="rId4" Type="http://schemas.openxmlformats.org/officeDocument/2006/relationships/image" Target="../media/image49.png"/></Relationships>
</file>

<file path=ppt/slides/_rels/slide4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padlet.com/wall/APRILSSTLN" TargetMode="External"/><Relationship Id="rId2" Type="http://schemas.openxmlformats.org/officeDocument/2006/relationships/notesSlide" Target="../notesSlides/notesSlide51.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5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uky.edu/P12MathScience/"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hyperlink" Target="http://www.rsvpbook.com/mtc2014" TargetMode="External"/></Relationships>
</file>

<file path=ppt/slides/_rels/slide6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62.xml"/><Relationship Id="rId1" Type="http://schemas.openxmlformats.org/officeDocument/2006/relationships/slideLayout" Target="../slideLayouts/slideLayout10.xml"/></Relationships>
</file>

<file path=ppt/slides/_rels/slide63.xml.rels><?xml version="1.0" encoding="UTF-8" standalone="yes"?>
<Relationships xmlns="http://schemas.openxmlformats.org/package/2006/relationships"><Relationship Id="rId8" Type="http://schemas.openxmlformats.org/officeDocument/2006/relationships/image" Target="../media/image56.png"/><Relationship Id="rId13" Type="http://schemas.microsoft.com/office/2007/relationships/hdphoto" Target="../media/hdphoto3.wdp"/><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image" Target="../media/image58.png"/><Relationship Id="rId2" Type="http://schemas.openxmlformats.org/officeDocument/2006/relationships/notesSlide" Target="../notesSlides/notesSlide63.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microsoft.com/office/2007/relationships/hdphoto" Target="../media/hdphoto2.wdp"/><Relationship Id="rId5" Type="http://schemas.openxmlformats.org/officeDocument/2006/relationships/diagramQuickStyle" Target="../diagrams/quickStyle2.xml"/><Relationship Id="rId10" Type="http://schemas.openxmlformats.org/officeDocument/2006/relationships/image" Target="../media/image57.png"/><Relationship Id="rId4" Type="http://schemas.openxmlformats.org/officeDocument/2006/relationships/diagramLayout" Target="../diagrams/layout2.xml"/><Relationship Id="rId9" Type="http://schemas.microsoft.com/office/2007/relationships/hdphoto" Target="../media/hdphoto1.wdp"/></Relationships>
</file>

<file path=ppt/slides/_rels/slide64.xml.rels><?xml version="1.0" encoding="UTF-8" standalone="yes"?>
<Relationships xmlns="http://schemas.openxmlformats.org/package/2006/relationships"><Relationship Id="rId3" Type="http://schemas.openxmlformats.org/officeDocument/2006/relationships/hyperlink" Target="http://education.ky.gov/Pages/default.aspx" TargetMode="External"/><Relationship Id="rId2" Type="http://schemas.openxmlformats.org/officeDocument/2006/relationships/notesSlide" Target="../notesSlides/notesSlide64.xml"/><Relationship Id="rId1" Type="http://schemas.openxmlformats.org/officeDocument/2006/relationships/slideLayout" Target="../slideLayouts/slideLayout10.xml"/><Relationship Id="rId5" Type="http://schemas.openxmlformats.org/officeDocument/2006/relationships/image" Target="../media/image59.png"/><Relationship Id="rId4" Type="http://schemas.openxmlformats.org/officeDocument/2006/relationships/hyperlink" Target="http://education.ky.gov/teachers/HiEffTeach/Pages/Student-Growth.aspx" TargetMode="External"/></Relationships>
</file>

<file path=ppt/slides/_rels/slide65.xml.rels><?xml version="1.0" encoding="UTF-8" standalone="yes"?>
<Relationships xmlns="http://schemas.openxmlformats.org/package/2006/relationships"><Relationship Id="rId3" Type="http://schemas.openxmlformats.org/officeDocument/2006/relationships/image" Target="../media/image60.jpg"/><Relationship Id="rId2" Type="http://schemas.openxmlformats.org/officeDocument/2006/relationships/notesSlide" Target="../notesSlides/notesSlide65.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66.xml"/><Relationship Id="rId1" Type="http://schemas.openxmlformats.org/officeDocument/2006/relationships/slideLayout" Target="../slideLayouts/slideLayout4.xml"/><Relationship Id="rId6" Type="http://schemas.openxmlformats.org/officeDocument/2006/relationships/image" Target="../media/image64.png"/><Relationship Id="rId5" Type="http://schemas.openxmlformats.org/officeDocument/2006/relationships/image" Target="../media/image63.jpg"/><Relationship Id="rId4" Type="http://schemas.openxmlformats.org/officeDocument/2006/relationships/image" Target="../media/image62.png"/></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68.xml"/><Relationship Id="rId1" Type="http://schemas.openxmlformats.org/officeDocument/2006/relationships/slideLayout" Target="../slideLayouts/slideLayout2.xml"/><Relationship Id="rId5" Type="http://schemas.openxmlformats.org/officeDocument/2006/relationships/image" Target="../media/image67.png"/><Relationship Id="rId4" Type="http://schemas.openxmlformats.org/officeDocument/2006/relationships/image" Target="../media/image66.jpeg"/></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72.xml"/><Relationship Id="rId1" Type="http://schemas.openxmlformats.org/officeDocument/2006/relationships/slideLayout" Target="../slideLayouts/slideLayout2.xml"/><Relationship Id="rId4" Type="http://schemas.openxmlformats.org/officeDocument/2006/relationships/image" Target="../media/image70.jpg"/></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hyperlink" Target="http://islamicrenaissance.co.uk/if-god-exists-why-does-poverty-2/" TargetMode="External"/><Relationship Id="rId7" Type="http://schemas.openxmlformats.org/officeDocument/2006/relationships/hyperlink" Target="http://leofish.com/poverty-and-pluto/" TargetMode="External"/><Relationship Id="rId2" Type="http://schemas.openxmlformats.org/officeDocument/2006/relationships/notesSlide" Target="../notesSlides/notesSlide75.xml"/><Relationship Id="rId1" Type="http://schemas.openxmlformats.org/officeDocument/2006/relationships/slideLayout" Target="../slideLayouts/slideLayout2.xml"/><Relationship Id="rId6" Type="http://schemas.openxmlformats.org/officeDocument/2006/relationships/hyperlink" Target="http://forcechange.com/" TargetMode="External"/><Relationship Id="rId5" Type="http://schemas.openxmlformats.org/officeDocument/2006/relationships/hyperlink" Target="http://youth.afairerworld.org/files/child_rights/" TargetMode="External"/><Relationship Id="rId4" Type="http://schemas.openxmlformats.org/officeDocument/2006/relationships/hyperlink" Target="http://www.aonestudy.com/articles/poverty.aspx" TargetMode="External"/></Relationships>
</file>

<file path=ppt/slides/_rels/slide76.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76.xml"/><Relationship Id="rId1" Type="http://schemas.openxmlformats.org/officeDocument/2006/relationships/slideLayout" Target="../slideLayouts/slideLayout7.xml"/><Relationship Id="rId4" Type="http://schemas.openxmlformats.org/officeDocument/2006/relationships/hyperlink" Target="https://www.youtube.com/watch?v=4F4yT0KAMyo" TargetMode="External"/></Relationships>
</file>

<file path=ppt/slides/_rels/slide77.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79.xml"/><Relationship Id="rId1" Type="http://schemas.openxmlformats.org/officeDocument/2006/relationships/slideLayout" Target="../slideLayouts/slideLayout2.xml"/><Relationship Id="rId5" Type="http://schemas.openxmlformats.org/officeDocument/2006/relationships/image" Target="../media/image77.jpg"/><Relationship Id="rId4" Type="http://schemas.openxmlformats.org/officeDocument/2006/relationships/image" Target="../media/image76.jpg"/></Relationships>
</file>

<file path=ppt/slides/_rels/slide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78.jp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8" Type="http://schemas.openxmlformats.org/officeDocument/2006/relationships/image" Target="../media/image83.png"/><Relationship Id="rId3" Type="http://schemas.openxmlformats.org/officeDocument/2006/relationships/image" Target="../media/image79.jpeg"/><Relationship Id="rId7" Type="http://schemas.openxmlformats.org/officeDocument/2006/relationships/image" Target="../media/image82.png"/><Relationship Id="rId2" Type="http://schemas.openxmlformats.org/officeDocument/2006/relationships/notesSlide" Target="../notesSlides/notesSlide82.xml"/><Relationship Id="rId1" Type="http://schemas.openxmlformats.org/officeDocument/2006/relationships/slideLayout" Target="../slideLayouts/slideLayout2.xml"/><Relationship Id="rId6" Type="http://schemas.openxmlformats.org/officeDocument/2006/relationships/image" Target="../media/image81.png"/><Relationship Id="rId5" Type="http://schemas.openxmlformats.org/officeDocument/2006/relationships/image" Target="../media/image80.png"/><Relationship Id="rId4" Type="http://schemas.openxmlformats.org/officeDocument/2006/relationships/hyperlink" Target="http://www.livebinders.com/play/play/1283144" TargetMode="External"/></Relationships>
</file>

<file path=ppt/slides/_rels/slide83.xml.rels><?xml version="1.0" encoding="UTF-8" standalone="yes"?>
<Relationships xmlns="http://schemas.openxmlformats.org/package/2006/relationships"><Relationship Id="rId3" Type="http://schemas.openxmlformats.org/officeDocument/2006/relationships/hyperlink" Target="http://thwt.org/index.php" TargetMode="External"/><Relationship Id="rId2" Type="http://schemas.openxmlformats.org/officeDocument/2006/relationships/notesSlide" Target="../notesSlides/notesSlide83.xml"/><Relationship Id="rId1" Type="http://schemas.openxmlformats.org/officeDocument/2006/relationships/slideLayout" Target="../slideLayouts/slideLayout2.xml"/><Relationship Id="rId4" Type="http://schemas.openxmlformats.org/officeDocument/2006/relationships/image" Target="../media/image84.jpeg"/></Relationships>
</file>

<file path=ppt/slides/_rels/slide84.xml.rels><?xml version="1.0" encoding="UTF-8" standalone="yes"?>
<Relationships xmlns="http://schemas.openxmlformats.org/package/2006/relationships"><Relationship Id="rId3" Type="http://schemas.openxmlformats.org/officeDocument/2006/relationships/image" Target="../media/image85.jpg"/><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hyperlink" Target="http://youtu.be/RXMnDG3QzxE" TargetMode="External"/><Relationship Id="rId2" Type="http://schemas.openxmlformats.org/officeDocument/2006/relationships/notesSlide" Target="../notesSlides/notesSlide86.xml"/><Relationship Id="rId1" Type="http://schemas.openxmlformats.org/officeDocument/2006/relationships/slideLayout" Target="../slideLayouts/slideLayout2.xml"/><Relationship Id="rId5" Type="http://schemas.openxmlformats.org/officeDocument/2006/relationships/image" Target="../media/image87.wmf"/><Relationship Id="rId4" Type="http://schemas.openxmlformats.org/officeDocument/2006/relationships/image" Target="../media/image86.png"/></Relationships>
</file>

<file path=ppt/slides/_rels/slide87.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3" descr="carroll county logo.tiff"/>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8255000" y="2497138"/>
            <a:ext cx="744538" cy="63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4" descr="eminence independent.tiff"/>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5345113" y="6200775"/>
            <a:ext cx="3432175"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5" descr="fcpslogo_sm.jp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458788" y="1836738"/>
            <a:ext cx="666750"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6" descr="gallatin.tiff"/>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969963" y="49213"/>
            <a:ext cx="4246562"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7" descr="grant .jpg"/>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a:off x="384175" y="3625850"/>
            <a:ext cx="741363"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8" descr="henry.jpg"/>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bwMode="auto">
          <a:xfrm>
            <a:off x="396875" y="4471988"/>
            <a:ext cx="885825" cy="78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8" name="Picture 9" descr="oldham.png"/>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bwMode="auto">
          <a:xfrm>
            <a:off x="6991350" y="696913"/>
            <a:ext cx="2052638" cy="795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9" name="Picture 10" descr="owen.gif"/>
          <p:cNvPicPr>
            <a:picLocks noChangeAspect="1"/>
          </p:cNvPicPr>
          <p:nvPr/>
        </p:nvPicPr>
        <p:blipFill>
          <a:blip r:embed="rId10" cstate="email">
            <a:extLst>
              <a:ext uri="{28A0092B-C50C-407E-A947-70E740481C1C}">
                <a14:useLocalDpi xmlns:a14="http://schemas.microsoft.com/office/drawing/2010/main"/>
              </a:ext>
            </a:extLst>
          </a:blip>
          <a:srcRect/>
          <a:stretch>
            <a:fillRect/>
          </a:stretch>
        </p:blipFill>
        <p:spPr bwMode="auto">
          <a:xfrm>
            <a:off x="406400" y="2692400"/>
            <a:ext cx="746125"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0" name="Picture 11" descr="shelby.tiff"/>
          <p:cNvPicPr>
            <a:picLocks noChangeAspect="1"/>
          </p:cNvPicPr>
          <p:nvPr/>
        </p:nvPicPr>
        <p:blipFill>
          <a:blip r:embed="rId11" cstate="email">
            <a:extLst>
              <a:ext uri="{28A0092B-C50C-407E-A947-70E740481C1C}">
                <a14:useLocalDpi xmlns:a14="http://schemas.microsoft.com/office/drawing/2010/main"/>
              </a:ext>
            </a:extLst>
          </a:blip>
          <a:srcRect/>
          <a:stretch>
            <a:fillRect/>
          </a:stretch>
        </p:blipFill>
        <p:spPr bwMode="auto">
          <a:xfrm>
            <a:off x="155575" y="1038225"/>
            <a:ext cx="2052638"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1" name="Picture 12" descr="spencer.tiff"/>
          <p:cNvPicPr>
            <a:picLocks noChangeAspect="1"/>
          </p:cNvPicPr>
          <p:nvPr/>
        </p:nvPicPr>
        <p:blipFill>
          <a:blip r:embed="rId12" cstate="email">
            <a:extLst>
              <a:ext uri="{28A0092B-C50C-407E-A947-70E740481C1C}">
                <a14:useLocalDpi xmlns:a14="http://schemas.microsoft.com/office/drawing/2010/main"/>
              </a:ext>
            </a:extLst>
          </a:blip>
          <a:srcRect/>
          <a:stretch>
            <a:fillRect/>
          </a:stretch>
        </p:blipFill>
        <p:spPr bwMode="auto">
          <a:xfrm>
            <a:off x="8242300" y="3751263"/>
            <a:ext cx="798513"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2" name="Picture 13" descr="trimble.tiff"/>
          <p:cNvPicPr>
            <a:picLocks noChangeAspect="1"/>
          </p:cNvPicPr>
          <p:nvPr/>
        </p:nvPicPr>
        <p:blipFill>
          <a:blip r:embed="rId13" cstate="email">
            <a:extLst>
              <a:ext uri="{28A0092B-C50C-407E-A947-70E740481C1C}">
                <a14:useLocalDpi xmlns:a14="http://schemas.microsoft.com/office/drawing/2010/main"/>
              </a:ext>
            </a:extLst>
          </a:blip>
          <a:srcRect/>
          <a:stretch>
            <a:fillRect/>
          </a:stretch>
        </p:blipFill>
        <p:spPr bwMode="auto">
          <a:xfrm>
            <a:off x="969963" y="6254750"/>
            <a:ext cx="4159250"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3" name="Picture 17" descr="anchorage.tiff"/>
          <p:cNvPicPr>
            <a:picLocks noChangeAspect="1"/>
          </p:cNvPicPr>
          <p:nvPr/>
        </p:nvPicPr>
        <p:blipFill>
          <a:blip r:embed="rId14" cstate="email">
            <a:extLst>
              <a:ext uri="{28A0092B-C50C-407E-A947-70E740481C1C}">
                <a14:useLocalDpi xmlns:a14="http://schemas.microsoft.com/office/drawing/2010/main"/>
              </a:ext>
            </a:extLst>
          </a:blip>
          <a:srcRect/>
          <a:stretch>
            <a:fillRect/>
          </a:stretch>
        </p:blipFill>
        <p:spPr bwMode="auto">
          <a:xfrm>
            <a:off x="496888" y="5486400"/>
            <a:ext cx="1768475"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4" name="Picture 18" descr="bullitt.tiff"/>
          <p:cNvPicPr>
            <a:picLocks noChangeAspect="1"/>
          </p:cNvPicPr>
          <p:nvPr/>
        </p:nvPicPr>
        <p:blipFill>
          <a:blip r:embed="rId15">
            <a:extLst>
              <a:ext uri="{28A0092B-C50C-407E-A947-70E740481C1C}">
                <a14:useLocalDpi xmlns:a14="http://schemas.microsoft.com/office/drawing/2010/main"/>
              </a:ext>
            </a:extLst>
          </a:blip>
          <a:srcRect/>
          <a:stretch>
            <a:fillRect/>
          </a:stretch>
        </p:blipFill>
        <p:spPr bwMode="auto">
          <a:xfrm>
            <a:off x="7727950" y="5021263"/>
            <a:ext cx="1008063"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5" name="Picture 19" descr="jcps logo.jpg"/>
          <p:cNvPicPr>
            <a:picLocks noChangeAspect="1"/>
          </p:cNvPicPr>
          <p:nvPr/>
        </p:nvPicPr>
        <p:blipFill>
          <a:blip r:embed="rId16">
            <a:extLst>
              <a:ext uri="{28A0092B-C50C-407E-A947-70E740481C1C}">
                <a14:useLocalDpi xmlns:a14="http://schemas.microsoft.com/office/drawing/2010/main"/>
              </a:ext>
            </a:extLst>
          </a:blip>
          <a:srcRect/>
          <a:stretch>
            <a:fillRect/>
          </a:stretch>
        </p:blipFill>
        <p:spPr bwMode="auto">
          <a:xfrm>
            <a:off x="5638800" y="61913"/>
            <a:ext cx="1881188"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1" name="Diagram 20"/>
          <p:cNvGraphicFramePr/>
          <p:nvPr/>
        </p:nvGraphicFramePr>
        <p:xfrm>
          <a:off x="1126305" y="849083"/>
          <a:ext cx="7232662" cy="4956045"/>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pic>
        <p:nvPicPr>
          <p:cNvPr id="5137" name="Picture 22" descr="KSB_logo.png"/>
          <p:cNvPicPr>
            <a:picLocks noChangeAspect="1"/>
          </p:cNvPicPr>
          <p:nvPr/>
        </p:nvPicPr>
        <p:blipFill>
          <a:blip r:embed="rId22" cstate="email">
            <a:extLst>
              <a:ext uri="{28A0092B-C50C-407E-A947-70E740481C1C}">
                <a14:useLocalDpi xmlns:a14="http://schemas.microsoft.com/office/drawing/2010/main"/>
              </a:ext>
            </a:extLst>
          </a:blip>
          <a:srcRect/>
          <a:stretch>
            <a:fillRect/>
          </a:stretch>
        </p:blipFill>
        <p:spPr bwMode="auto">
          <a:xfrm>
            <a:off x="7718425" y="1620838"/>
            <a:ext cx="1281113"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8" name="Picture 1" descr="OVEC"/>
          <p:cNvPicPr>
            <a:picLocks noChangeAspect="1" noChangeArrowheads="1"/>
          </p:cNvPicPr>
          <p:nvPr/>
        </p:nvPicPr>
        <p:blipFill>
          <a:blip r:embed="rId23">
            <a:extLst>
              <a:ext uri="{28A0092B-C50C-407E-A947-70E740481C1C}">
                <a14:useLocalDpi xmlns:a14="http://schemas.microsoft.com/office/drawing/2010/main"/>
              </a:ext>
            </a:extLst>
          </a:blip>
          <a:srcRect/>
          <a:stretch>
            <a:fillRect/>
          </a:stretch>
        </p:blipFill>
        <p:spPr bwMode="auto">
          <a:xfrm>
            <a:off x="3224213" y="2570163"/>
            <a:ext cx="3049587"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265363" y="5407025"/>
            <a:ext cx="5254625" cy="830997"/>
          </a:xfrm>
          <a:prstGeom prst="rect">
            <a:avLst/>
          </a:prstGeom>
          <a:noFill/>
        </p:spPr>
        <p:txBody>
          <a:bodyPr wrap="square" rtlCol="0">
            <a:spAutoFit/>
          </a:bodyPr>
          <a:lstStyle/>
          <a:p>
            <a:pPr algn="ctr"/>
            <a:r>
              <a:rPr lang="en-US" sz="2400" b="1" dirty="0" smtClean="0"/>
              <a:t>Social Studies Leadership Network</a:t>
            </a:r>
          </a:p>
          <a:p>
            <a:pPr algn="ctr"/>
            <a:r>
              <a:rPr lang="en-US" sz="2400" b="1" dirty="0" smtClean="0"/>
              <a:t>April 18, 2014</a:t>
            </a:r>
            <a:endParaRPr lang="en-US" sz="2400" b="1" dirty="0"/>
          </a:p>
        </p:txBody>
      </p:sp>
    </p:spTree>
    <p:extLst>
      <p:ext uri="{BB962C8B-B14F-4D97-AF65-F5344CB8AC3E}">
        <p14:creationId xmlns:p14="http://schemas.microsoft.com/office/powerpoint/2010/main" val="36753976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b="1" i="1" dirty="0" smtClean="0">
                <a:solidFill>
                  <a:schemeClr val="accent6">
                    <a:lumMod val="75000"/>
                  </a:schemeClr>
                </a:solidFill>
              </a:rPr>
              <a:t>The most important </a:t>
            </a:r>
            <a:br>
              <a:rPr lang="en-US" b="1" i="1" dirty="0" smtClean="0">
                <a:solidFill>
                  <a:schemeClr val="accent6">
                    <a:lumMod val="75000"/>
                  </a:schemeClr>
                </a:solidFill>
              </a:rPr>
            </a:br>
            <a:r>
              <a:rPr lang="en-US" b="1" i="1" dirty="0" smtClean="0">
                <a:solidFill>
                  <a:schemeClr val="accent6">
                    <a:lumMod val="75000"/>
                  </a:schemeClr>
                </a:solidFill>
              </a:rPr>
              <a:t>quality of a leader </a:t>
            </a:r>
            <a:br>
              <a:rPr lang="en-US" b="1" i="1" dirty="0" smtClean="0">
                <a:solidFill>
                  <a:schemeClr val="accent6">
                    <a:lumMod val="75000"/>
                  </a:schemeClr>
                </a:solidFill>
              </a:rPr>
            </a:br>
            <a:r>
              <a:rPr lang="en-US" b="1" i="1" dirty="0" smtClean="0">
                <a:solidFill>
                  <a:schemeClr val="accent6">
                    <a:lumMod val="75000"/>
                  </a:schemeClr>
                </a:solidFill>
              </a:rPr>
              <a:t>is…</a:t>
            </a:r>
            <a:endParaRPr lang="en-US" b="1" i="1" dirty="0">
              <a:solidFill>
                <a:schemeClr val="accent6">
                  <a:lumMod val="75000"/>
                </a:schemeClr>
              </a:solidFill>
            </a:endParaRPr>
          </a:p>
        </p:txBody>
      </p:sp>
      <p:sp>
        <p:nvSpPr>
          <p:cNvPr id="3" name="Content Placeholder 2"/>
          <p:cNvSpPr>
            <a:spLocks noGrp="1"/>
          </p:cNvSpPr>
          <p:nvPr>
            <p:ph idx="1"/>
          </p:nvPr>
        </p:nvSpPr>
        <p:spPr>
          <a:xfrm>
            <a:off x="457200" y="1524000"/>
            <a:ext cx="8229600" cy="5867400"/>
          </a:xfrm>
        </p:spPr>
        <p:txBody>
          <a:bodyPr>
            <a:normAutofit fontScale="77500" lnSpcReduction="20000"/>
          </a:bodyPr>
          <a:lstStyle/>
          <a:p>
            <a:endParaRPr lang="en-US" dirty="0" smtClean="0"/>
          </a:p>
          <a:p>
            <a:pPr marL="0" indent="0">
              <a:buNone/>
            </a:pPr>
            <a:r>
              <a:rPr lang="en-US" sz="3600" b="1" dirty="0" smtClean="0">
                <a:solidFill>
                  <a:srgbClr val="C00000"/>
                </a:solidFill>
              </a:rPr>
              <a:t>12:00 </a:t>
            </a:r>
          </a:p>
          <a:p>
            <a:pPr marL="0" indent="0">
              <a:buNone/>
            </a:pPr>
            <a:r>
              <a:rPr lang="en-US" sz="3600" b="1" dirty="0" smtClean="0"/>
              <a:t>Same Grade Level Partner</a:t>
            </a:r>
          </a:p>
          <a:p>
            <a:pPr marL="0" indent="0">
              <a:buNone/>
            </a:pPr>
            <a:r>
              <a:rPr lang="en-US" sz="3600" b="1" dirty="0" smtClean="0">
                <a:solidFill>
                  <a:srgbClr val="0070C0"/>
                </a:solidFill>
              </a:rPr>
              <a:t>3:00</a:t>
            </a:r>
          </a:p>
          <a:p>
            <a:pPr marL="0" indent="0">
              <a:buNone/>
            </a:pPr>
            <a:r>
              <a:rPr lang="en-US" sz="3600" b="1" dirty="0" smtClean="0"/>
              <a:t>Non-District Partner</a:t>
            </a:r>
          </a:p>
          <a:p>
            <a:pPr marL="0" indent="0">
              <a:buNone/>
            </a:pPr>
            <a:r>
              <a:rPr lang="en-US" sz="3600" b="1" dirty="0" smtClean="0">
                <a:solidFill>
                  <a:srgbClr val="00B050"/>
                </a:solidFill>
              </a:rPr>
              <a:t>6:00</a:t>
            </a:r>
          </a:p>
          <a:p>
            <a:pPr marL="0" indent="0">
              <a:buNone/>
            </a:pPr>
            <a:r>
              <a:rPr lang="en-US" sz="3600" b="1" dirty="0" smtClean="0"/>
              <a:t>“Push My Thinking” Partner</a:t>
            </a:r>
          </a:p>
          <a:p>
            <a:pPr marL="0" indent="0">
              <a:buNone/>
            </a:pPr>
            <a:r>
              <a:rPr lang="en-US" sz="3600" b="1" dirty="0" smtClean="0"/>
              <a:t>(From A Different Grade Band K-2, 3-5, 6-8, 9-12)</a:t>
            </a:r>
          </a:p>
          <a:p>
            <a:pPr marL="0" indent="0">
              <a:buNone/>
            </a:pPr>
            <a:r>
              <a:rPr lang="en-US" sz="3600" b="1" dirty="0" smtClean="0">
                <a:solidFill>
                  <a:srgbClr val="7030A0"/>
                </a:solidFill>
              </a:rPr>
              <a:t>9:00</a:t>
            </a:r>
          </a:p>
          <a:p>
            <a:pPr marL="0" indent="0">
              <a:buNone/>
            </a:pPr>
            <a:r>
              <a:rPr lang="en-US" sz="3600" b="1" dirty="0" smtClean="0"/>
              <a:t>Same Grade Band Partner</a:t>
            </a:r>
          </a:p>
          <a:p>
            <a:pPr marL="0" indent="0">
              <a:buNone/>
            </a:pPr>
            <a:r>
              <a:rPr lang="en-US" sz="3600" b="1" dirty="0" smtClean="0"/>
              <a:t>(Ex. If I teach 3</a:t>
            </a:r>
            <a:r>
              <a:rPr lang="en-US" sz="3600" b="1" baseline="30000" dirty="0" smtClean="0"/>
              <a:t>rd</a:t>
            </a:r>
            <a:r>
              <a:rPr lang="en-US" sz="3600" b="1" dirty="0" smtClean="0"/>
              <a:t> grade, I would find a 4</a:t>
            </a:r>
            <a:r>
              <a:rPr lang="en-US" sz="3600" b="1" baseline="30000" dirty="0" smtClean="0"/>
              <a:t>th</a:t>
            </a:r>
            <a:r>
              <a:rPr lang="en-US" sz="3600" b="1" dirty="0" smtClean="0"/>
              <a:t> or 5</a:t>
            </a:r>
            <a:r>
              <a:rPr lang="en-US" sz="3600" b="1" baseline="30000" dirty="0" smtClean="0"/>
              <a:t>th</a:t>
            </a:r>
            <a:r>
              <a:rPr lang="en-US" sz="3600" b="1" dirty="0" smtClean="0"/>
              <a:t> grade teacher.)</a:t>
            </a:r>
          </a:p>
          <a:p>
            <a:pPr marL="0" indent="0">
              <a:buNone/>
            </a:pPr>
            <a:endParaRPr lang="en-US" sz="3600" b="1" dirty="0" smtClean="0"/>
          </a:p>
          <a:p>
            <a:pPr marL="0" indent="0">
              <a:buNone/>
            </a:pPr>
            <a:r>
              <a:rPr lang="en-US" sz="3600" b="1" dirty="0" smtClean="0"/>
              <a:t> </a:t>
            </a:r>
          </a:p>
          <a:p>
            <a:pPr marL="0" indent="0">
              <a:buNone/>
            </a:pPr>
            <a:endParaRPr lang="en-US" sz="2800" dirty="0" smtClean="0"/>
          </a:p>
          <a:p>
            <a:pPr marL="0" indent="0">
              <a:buNone/>
            </a:pPr>
            <a:endParaRPr lang="en-US" dirty="0" smtClean="0"/>
          </a:p>
          <a:p>
            <a:pPr marL="0" indent="0">
              <a:buNone/>
            </a:pPr>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717866" y="166255"/>
            <a:ext cx="4412279" cy="40247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7696200" y="4038600"/>
            <a:ext cx="1219200" cy="461665"/>
          </a:xfrm>
          <a:prstGeom prst="rect">
            <a:avLst/>
          </a:prstGeom>
          <a:solidFill>
            <a:srgbClr val="FFFF00"/>
          </a:solidFill>
        </p:spPr>
        <p:txBody>
          <a:bodyPr wrap="square" rtlCol="0">
            <a:spAutoFit/>
          </a:bodyPr>
          <a:lstStyle/>
          <a:p>
            <a:pPr algn="ctr"/>
            <a:r>
              <a:rPr lang="en-US" sz="2400" b="1" dirty="0" smtClean="0"/>
              <a:t>Page 4</a:t>
            </a:r>
            <a:endParaRPr lang="en-US" sz="2400" b="1" dirty="0"/>
          </a:p>
        </p:txBody>
      </p:sp>
    </p:spTree>
    <p:extLst>
      <p:ext uri="{BB962C8B-B14F-4D97-AF65-F5344CB8AC3E}">
        <p14:creationId xmlns:p14="http://schemas.microsoft.com/office/powerpoint/2010/main" val="41373953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5"/>
          <p:cNvSpPr>
            <a:spLocks noGrp="1"/>
          </p:cNvSpPr>
          <p:nvPr>
            <p:ph type="title" idx="4294967295"/>
          </p:nvPr>
        </p:nvSpPr>
        <p:spPr>
          <a:xfrm>
            <a:off x="0" y="274638"/>
            <a:ext cx="8229600" cy="1143000"/>
          </a:xfrm>
        </p:spPr>
        <p:txBody>
          <a:bodyPr/>
          <a:lstStyle/>
          <a:p>
            <a:r>
              <a:rPr lang="en-US" altLang="en-US" smtClean="0"/>
              <a:t>Pillars again</a:t>
            </a:r>
          </a:p>
        </p:txBody>
      </p:sp>
      <p:pic>
        <p:nvPicPr>
          <p:cNvPr id="23555" name="Picture 2" descr="C:\Documents and Settings\kslone\Local Settings\Temporary Internet Files\Content.IE5\8HIFSDU3\MC900439255[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304800"/>
            <a:ext cx="4689475"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Picture 2" descr="C:\Documents and Settings\kslone\Local Settings\Temporary Internet Files\Content.IE5\8HIFSDU3\MC900439255[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454525" y="304800"/>
            <a:ext cx="4689475"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762000" y="504066"/>
            <a:ext cx="553998" cy="5138145"/>
          </a:xfrm>
          <a:prstGeom prst="rect">
            <a:avLst/>
          </a:prstGeom>
          <a:noFill/>
        </p:spPr>
        <p:txBody>
          <a:bodyPr vert="vert270">
            <a:spAutoFit/>
          </a:bodyPr>
          <a:lstStyle/>
          <a:p>
            <a:pPr fontAlgn="auto">
              <a:spcBef>
                <a:spcPts val="0"/>
              </a:spcBef>
              <a:spcAft>
                <a:spcPts val="0"/>
              </a:spcAft>
              <a:defRPr/>
            </a:pPr>
            <a:r>
              <a:rPr lang="en-US" sz="2400" b="1" dirty="0">
                <a:effectLst>
                  <a:outerShdw blurRad="38100" dist="38100" dir="2700000" algn="tl">
                    <a:srgbClr val="000000">
                      <a:alpha val="43137"/>
                    </a:srgbClr>
                  </a:outerShdw>
                </a:effectLst>
                <a:latin typeface="+mn-lt"/>
              </a:rPr>
              <a:t>Highly Effective Teaching and learning</a:t>
            </a:r>
          </a:p>
        </p:txBody>
      </p:sp>
      <p:sp>
        <p:nvSpPr>
          <p:cNvPr id="7" name="TextBox 6"/>
          <p:cNvSpPr txBox="1"/>
          <p:nvPr/>
        </p:nvSpPr>
        <p:spPr>
          <a:xfrm>
            <a:off x="3276602" y="1900989"/>
            <a:ext cx="615553" cy="3657600"/>
          </a:xfrm>
          <a:prstGeom prst="rect">
            <a:avLst/>
          </a:prstGeom>
          <a:noFill/>
        </p:spPr>
        <p:txBody>
          <a:bodyPr vert="vert270">
            <a:spAutoFit/>
          </a:bodyPr>
          <a:lstStyle/>
          <a:p>
            <a:pPr algn="ctr" fontAlgn="auto">
              <a:spcBef>
                <a:spcPts val="0"/>
              </a:spcBef>
              <a:spcAft>
                <a:spcPts val="0"/>
              </a:spcAft>
              <a:defRPr/>
            </a:pPr>
            <a:r>
              <a:rPr lang="en-US" sz="2800" b="1" dirty="0">
                <a:effectLst>
                  <a:outerShdw blurRad="38100" dist="38100" dir="2700000" algn="tl">
                    <a:srgbClr val="000000">
                      <a:alpha val="43137"/>
                    </a:srgbClr>
                  </a:outerShdw>
                </a:effectLst>
                <a:latin typeface="+mn-lt"/>
              </a:rPr>
              <a:t>Assessment Literacy</a:t>
            </a:r>
          </a:p>
        </p:txBody>
      </p:sp>
      <p:sp>
        <p:nvSpPr>
          <p:cNvPr id="8" name="TextBox 7"/>
          <p:cNvSpPr txBox="1"/>
          <p:nvPr/>
        </p:nvSpPr>
        <p:spPr>
          <a:xfrm>
            <a:off x="5181600" y="2501595"/>
            <a:ext cx="677108" cy="2895600"/>
          </a:xfrm>
          <a:prstGeom prst="rect">
            <a:avLst/>
          </a:prstGeom>
          <a:noFill/>
        </p:spPr>
        <p:txBody>
          <a:bodyPr vert="vert270">
            <a:spAutoFit/>
          </a:bodyPr>
          <a:lstStyle/>
          <a:p>
            <a:pPr algn="ctr" fontAlgn="auto">
              <a:spcBef>
                <a:spcPts val="0"/>
              </a:spcBef>
              <a:spcAft>
                <a:spcPts val="0"/>
              </a:spcAft>
              <a:defRPr/>
            </a:pPr>
            <a:r>
              <a:rPr lang="en-US" sz="3200" b="1" dirty="0">
                <a:effectLst>
                  <a:outerShdw blurRad="38100" dist="38100" dir="2700000" algn="tl">
                    <a:srgbClr val="000000">
                      <a:alpha val="43137"/>
                    </a:srgbClr>
                  </a:outerShdw>
                </a:effectLst>
                <a:latin typeface="+mn-lt"/>
              </a:rPr>
              <a:t>Leadership</a:t>
            </a:r>
          </a:p>
        </p:txBody>
      </p:sp>
      <p:sp>
        <p:nvSpPr>
          <p:cNvPr id="10" name="TextBox 9"/>
          <p:cNvSpPr txBox="1"/>
          <p:nvPr/>
        </p:nvSpPr>
        <p:spPr>
          <a:xfrm>
            <a:off x="7848601" y="500654"/>
            <a:ext cx="553998" cy="5057935"/>
          </a:xfrm>
          <a:prstGeom prst="rect">
            <a:avLst/>
          </a:prstGeom>
          <a:noFill/>
        </p:spPr>
        <p:txBody>
          <a:bodyPr vert="vert270">
            <a:spAutoFit/>
          </a:bodyPr>
          <a:lstStyle/>
          <a:p>
            <a:pPr fontAlgn="auto">
              <a:spcBef>
                <a:spcPts val="0"/>
              </a:spcBef>
              <a:spcAft>
                <a:spcPts val="0"/>
              </a:spcAft>
              <a:defRPr/>
            </a:pPr>
            <a:r>
              <a:rPr lang="en-US" sz="2400" b="1" dirty="0">
                <a:effectLst>
                  <a:outerShdw blurRad="38100" dist="38100" dir="2700000" algn="tl">
                    <a:srgbClr val="000000">
                      <a:alpha val="43137"/>
                    </a:srgbClr>
                  </a:outerShdw>
                </a:effectLst>
                <a:latin typeface="+mn-lt"/>
              </a:rPr>
              <a:t>Kentucky’s Core Academic Standards</a:t>
            </a:r>
          </a:p>
        </p:txBody>
      </p:sp>
      <p:sp>
        <p:nvSpPr>
          <p:cNvPr id="3" name="TextBox 2"/>
          <p:cNvSpPr txBox="1">
            <a:spLocks noChangeArrowheads="1"/>
          </p:cNvSpPr>
          <p:nvPr/>
        </p:nvSpPr>
        <p:spPr bwMode="auto">
          <a:xfrm>
            <a:off x="0" y="5883275"/>
            <a:ext cx="9144000" cy="46196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76000"/>
              <a:buFont typeface="Wingdings 2" pitchFamily="18" charset="2"/>
              <a:buChar char=""/>
              <a:defRPr sz="2400">
                <a:solidFill>
                  <a:schemeClr val="tx2"/>
                </a:solidFill>
                <a:latin typeface="Century Gothic" pitchFamily="34" charset="0"/>
              </a:defRPr>
            </a:lvl1pPr>
            <a:lvl2pPr marL="742950" indent="-285750" eaLnBrk="0" hangingPunct="0">
              <a:spcBef>
                <a:spcPct val="20000"/>
              </a:spcBef>
              <a:buClr>
                <a:schemeClr val="accent1"/>
              </a:buClr>
              <a:buSzPct val="76000"/>
              <a:buFont typeface="Wingdings 2" pitchFamily="18" charset="2"/>
              <a:buChar char=""/>
              <a:defRPr sz="2200">
                <a:solidFill>
                  <a:schemeClr val="tx2"/>
                </a:solidFill>
                <a:latin typeface="Century Gothic" pitchFamily="34" charset="0"/>
              </a:defRPr>
            </a:lvl2pPr>
            <a:lvl3pPr marL="1143000" indent="-228600" eaLnBrk="0" hangingPunct="0">
              <a:spcBef>
                <a:spcPct val="20000"/>
              </a:spcBef>
              <a:buClr>
                <a:schemeClr val="accent1"/>
              </a:buClr>
              <a:buSzPct val="76000"/>
              <a:buFont typeface="Wingdings 2" pitchFamily="18" charset="2"/>
              <a:buChar char=""/>
              <a:defRPr sz="2000">
                <a:solidFill>
                  <a:schemeClr val="tx2"/>
                </a:solidFill>
                <a:latin typeface="Century Gothic" pitchFamily="34" charset="0"/>
              </a:defRPr>
            </a:lvl3pPr>
            <a:lvl4pPr marL="1600200" indent="-228600" eaLnBrk="0" hangingPunct="0">
              <a:spcBef>
                <a:spcPct val="20000"/>
              </a:spcBef>
              <a:buClr>
                <a:schemeClr val="accent1"/>
              </a:buClr>
              <a:buSzPct val="76000"/>
              <a:buFont typeface="Wingdings 2" pitchFamily="18" charset="2"/>
              <a:buChar char=""/>
              <a:defRPr>
                <a:solidFill>
                  <a:schemeClr val="tx2"/>
                </a:solidFill>
                <a:latin typeface="Century Gothic" pitchFamily="34" charset="0"/>
              </a:defRPr>
            </a:lvl4pPr>
            <a:lvl5pPr marL="2057400" indent="-228600" eaLnBrk="0" hangingPunct="0">
              <a:spcBef>
                <a:spcPct val="20000"/>
              </a:spcBef>
              <a:buClr>
                <a:schemeClr val="accent1"/>
              </a:buClr>
              <a:buSzPct val="76000"/>
              <a:buFont typeface="Wingdings 2" pitchFamily="18" charset="2"/>
              <a:buChar char=""/>
              <a:defRPr sz="1600">
                <a:solidFill>
                  <a:schemeClr val="tx2"/>
                </a:solidFill>
                <a:latin typeface="Century Gothic" pitchFamily="34" charset="0"/>
              </a:defRPr>
            </a:lvl5pPr>
            <a:lvl6pPr marL="25146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6pPr>
            <a:lvl7pPr marL="29718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7pPr>
            <a:lvl8pPr marL="34290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8pPr>
            <a:lvl9pPr marL="38862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9pPr>
          </a:lstStyle>
          <a:p>
            <a:pPr algn="ctr" eaLnBrk="1" hangingPunct="1">
              <a:spcBef>
                <a:spcPct val="0"/>
              </a:spcBef>
              <a:buClrTx/>
              <a:buSzTx/>
              <a:buFontTx/>
              <a:buNone/>
            </a:pPr>
            <a:r>
              <a:rPr lang="en-US" altLang="en-US" b="1">
                <a:solidFill>
                  <a:schemeClr val="tx1"/>
                </a:solidFill>
                <a:latin typeface="Calibri" pitchFamily="34" charset="0"/>
              </a:rPr>
              <a:t>TPGES--Teacher Professional Growth and Effectiveness System</a:t>
            </a:r>
          </a:p>
        </p:txBody>
      </p:sp>
      <p:sp>
        <p:nvSpPr>
          <p:cNvPr id="6" name="TextBox 5"/>
          <p:cNvSpPr txBox="1"/>
          <p:nvPr/>
        </p:nvSpPr>
        <p:spPr>
          <a:xfrm>
            <a:off x="32657" y="-152400"/>
            <a:ext cx="9144000" cy="1692771"/>
          </a:xfrm>
          <a:prstGeom prst="rect">
            <a:avLst/>
          </a:prstGeom>
          <a:noFill/>
        </p:spPr>
        <p:txBody>
          <a:bodyPr>
            <a:spAutoFit/>
          </a:bodyPr>
          <a:lstStyle/>
          <a:p>
            <a:pPr algn="ctr" fontAlgn="auto">
              <a:spcBef>
                <a:spcPts val="0"/>
              </a:spcBef>
              <a:spcAft>
                <a:spcPts val="0"/>
              </a:spcAft>
              <a:defRPr/>
            </a:pPr>
            <a:endParaRPr lang="en-US" sz="3200" dirty="0">
              <a:ln w="12700">
                <a:solidFill>
                  <a:schemeClr val="tx2">
                    <a:satMod val="155000"/>
                  </a:schemeClr>
                </a:solidFill>
                <a:prstDash val="solid"/>
              </a:ln>
              <a:effectLst>
                <a:outerShdw blurRad="41275" dist="20320" dir="1800000" algn="tl" rotWithShape="0">
                  <a:srgbClr val="000000">
                    <a:alpha val="40000"/>
                  </a:srgbClr>
                </a:outerShdw>
              </a:effectLst>
              <a:latin typeface="+mn-lt"/>
            </a:endParaRPr>
          </a:p>
          <a:p>
            <a:pPr algn="ctr" fontAlgn="auto">
              <a:spcBef>
                <a:spcPts val="0"/>
              </a:spcBef>
              <a:spcAft>
                <a:spcPts val="0"/>
              </a:spcAft>
              <a:defRPr/>
            </a:pPr>
            <a:r>
              <a:rPr lang="en-US" sz="4000" b="1" i="1" dirty="0">
                <a:ln w="12700">
                  <a:solidFill>
                    <a:srgbClr val="0070C0"/>
                  </a:solidFill>
                  <a:prstDash val="solid"/>
                </a:ln>
                <a:solidFill>
                  <a:srgbClr val="FF6600"/>
                </a:solidFill>
                <a:effectLst>
                  <a:outerShdw blurRad="41275" dist="20320" dir="1800000" algn="tl" rotWithShape="0">
                    <a:srgbClr val="000000">
                      <a:alpha val="40000"/>
                    </a:srgbClr>
                  </a:outerShdw>
                </a:effectLst>
                <a:latin typeface="+mn-lt"/>
              </a:rPr>
              <a:t>Pillars of Network Meetings</a:t>
            </a:r>
            <a:r>
              <a:rPr lang="en-US" sz="4000" b="1" i="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mn-lt"/>
              </a:rPr>
              <a:t>…</a:t>
            </a:r>
          </a:p>
          <a:p>
            <a:pPr algn="ctr" fontAlgn="auto">
              <a:spcBef>
                <a:spcPts val="0"/>
              </a:spcBef>
              <a:spcAft>
                <a:spcPts val="0"/>
              </a:spcAft>
              <a:defRPr/>
            </a:pPr>
            <a:r>
              <a:rPr lang="en-US" sz="3200" b="1" dirty="0">
                <a:solidFill>
                  <a:srgbClr val="C00000"/>
                </a:solidFill>
                <a:effectLst>
                  <a:outerShdw blurRad="38100" dist="38100" dir="2700000" algn="tl">
                    <a:srgbClr val="000000">
                      <a:alpha val="43137"/>
                    </a:srgbClr>
                  </a:outerShdw>
                </a:effectLst>
                <a:latin typeface="+mn-lt"/>
              </a:rPr>
              <a:t>Network Foundations</a:t>
            </a:r>
          </a:p>
        </p:txBody>
      </p:sp>
      <p:sp>
        <p:nvSpPr>
          <p:cNvPr id="2" name="TextBox 1"/>
          <p:cNvSpPr txBox="1"/>
          <p:nvPr/>
        </p:nvSpPr>
        <p:spPr>
          <a:xfrm>
            <a:off x="0" y="-26988"/>
            <a:ext cx="9144000" cy="461963"/>
          </a:xfrm>
          <a:prstGeom prst="rect">
            <a:avLst/>
          </a:prstGeom>
          <a:solidFill>
            <a:schemeClr val="accent6">
              <a:lumMod val="60000"/>
              <a:lumOff val="40000"/>
            </a:schemeClr>
          </a:solidFill>
        </p:spPr>
        <p:txBody>
          <a:bodyPr>
            <a:spAutoFit/>
          </a:bodyPr>
          <a:lstStyle/>
          <a:p>
            <a:pPr algn="ctr">
              <a:defRPr/>
            </a:pPr>
            <a:r>
              <a:rPr lang="en-US" sz="2400" b="1" dirty="0">
                <a:latin typeface="Antique Olive" panose="020B0603020204030204" pitchFamily="34" charset="0"/>
                <a:cs typeface="Arial" charset="0"/>
              </a:rPr>
              <a:t>Professional Learning </a:t>
            </a:r>
          </a:p>
        </p:txBody>
      </p:sp>
      <p:sp>
        <p:nvSpPr>
          <p:cNvPr id="4" name="Oval 3"/>
          <p:cNvSpPr/>
          <p:nvPr/>
        </p:nvSpPr>
        <p:spPr>
          <a:xfrm>
            <a:off x="4800600" y="2057399"/>
            <a:ext cx="1633954" cy="3501189"/>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0626013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80">
                                          <p:stCondLst>
                                            <p:cond delay="0"/>
                                          </p:stCondLst>
                                        </p:cTn>
                                        <p:tgtEl>
                                          <p:spTgt spid="7"/>
                                        </p:tgtEl>
                                      </p:cBhvr>
                                    </p:animEffect>
                                    <p:anim calcmode="lin" valueType="num">
                                      <p:cBhvr>
                                        <p:cTn id="24"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9" dur="26">
                                          <p:stCondLst>
                                            <p:cond delay="650"/>
                                          </p:stCondLst>
                                        </p:cTn>
                                        <p:tgtEl>
                                          <p:spTgt spid="7"/>
                                        </p:tgtEl>
                                      </p:cBhvr>
                                      <p:to x="100000" y="60000"/>
                                    </p:animScale>
                                    <p:animScale>
                                      <p:cBhvr>
                                        <p:cTn id="30" dur="166" decel="50000">
                                          <p:stCondLst>
                                            <p:cond delay="676"/>
                                          </p:stCondLst>
                                        </p:cTn>
                                        <p:tgtEl>
                                          <p:spTgt spid="7"/>
                                        </p:tgtEl>
                                      </p:cBhvr>
                                      <p:to x="100000" y="100000"/>
                                    </p:animScale>
                                    <p:animScale>
                                      <p:cBhvr>
                                        <p:cTn id="31" dur="26">
                                          <p:stCondLst>
                                            <p:cond delay="1312"/>
                                          </p:stCondLst>
                                        </p:cTn>
                                        <p:tgtEl>
                                          <p:spTgt spid="7"/>
                                        </p:tgtEl>
                                      </p:cBhvr>
                                      <p:to x="100000" y="80000"/>
                                    </p:animScale>
                                    <p:animScale>
                                      <p:cBhvr>
                                        <p:cTn id="32" dur="166" decel="50000">
                                          <p:stCondLst>
                                            <p:cond delay="1338"/>
                                          </p:stCondLst>
                                        </p:cTn>
                                        <p:tgtEl>
                                          <p:spTgt spid="7"/>
                                        </p:tgtEl>
                                      </p:cBhvr>
                                      <p:to x="100000" y="100000"/>
                                    </p:animScale>
                                    <p:animScale>
                                      <p:cBhvr>
                                        <p:cTn id="33" dur="26">
                                          <p:stCondLst>
                                            <p:cond delay="1642"/>
                                          </p:stCondLst>
                                        </p:cTn>
                                        <p:tgtEl>
                                          <p:spTgt spid="7"/>
                                        </p:tgtEl>
                                      </p:cBhvr>
                                      <p:to x="100000" y="90000"/>
                                    </p:animScale>
                                    <p:animScale>
                                      <p:cBhvr>
                                        <p:cTn id="34" dur="166" decel="50000">
                                          <p:stCondLst>
                                            <p:cond delay="1668"/>
                                          </p:stCondLst>
                                        </p:cTn>
                                        <p:tgtEl>
                                          <p:spTgt spid="7"/>
                                        </p:tgtEl>
                                      </p:cBhvr>
                                      <p:to x="100000" y="100000"/>
                                    </p:animScale>
                                    <p:animScale>
                                      <p:cBhvr>
                                        <p:cTn id="35" dur="26">
                                          <p:stCondLst>
                                            <p:cond delay="1808"/>
                                          </p:stCondLst>
                                        </p:cTn>
                                        <p:tgtEl>
                                          <p:spTgt spid="7"/>
                                        </p:tgtEl>
                                      </p:cBhvr>
                                      <p:to x="100000" y="95000"/>
                                    </p:animScale>
                                    <p:animScale>
                                      <p:cBhvr>
                                        <p:cTn id="36" dur="166" decel="50000">
                                          <p:stCondLst>
                                            <p:cond delay="1834"/>
                                          </p:stCondLst>
                                        </p:cTn>
                                        <p:tgtEl>
                                          <p:spTgt spid="7"/>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wipe(down)">
                                      <p:cBhvr>
                                        <p:cTn id="39" dur="580">
                                          <p:stCondLst>
                                            <p:cond delay="0"/>
                                          </p:stCondLst>
                                        </p:cTn>
                                        <p:tgtEl>
                                          <p:spTgt spid="8"/>
                                        </p:tgtEl>
                                      </p:cBhvr>
                                    </p:animEffect>
                                    <p:anim calcmode="lin" valueType="num">
                                      <p:cBhvr>
                                        <p:cTn id="40"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5" dur="26">
                                          <p:stCondLst>
                                            <p:cond delay="650"/>
                                          </p:stCondLst>
                                        </p:cTn>
                                        <p:tgtEl>
                                          <p:spTgt spid="8"/>
                                        </p:tgtEl>
                                      </p:cBhvr>
                                      <p:to x="100000" y="60000"/>
                                    </p:animScale>
                                    <p:animScale>
                                      <p:cBhvr>
                                        <p:cTn id="46" dur="166" decel="50000">
                                          <p:stCondLst>
                                            <p:cond delay="676"/>
                                          </p:stCondLst>
                                        </p:cTn>
                                        <p:tgtEl>
                                          <p:spTgt spid="8"/>
                                        </p:tgtEl>
                                      </p:cBhvr>
                                      <p:to x="100000" y="100000"/>
                                    </p:animScale>
                                    <p:animScale>
                                      <p:cBhvr>
                                        <p:cTn id="47" dur="26">
                                          <p:stCondLst>
                                            <p:cond delay="1312"/>
                                          </p:stCondLst>
                                        </p:cTn>
                                        <p:tgtEl>
                                          <p:spTgt spid="8"/>
                                        </p:tgtEl>
                                      </p:cBhvr>
                                      <p:to x="100000" y="80000"/>
                                    </p:animScale>
                                    <p:animScale>
                                      <p:cBhvr>
                                        <p:cTn id="48" dur="166" decel="50000">
                                          <p:stCondLst>
                                            <p:cond delay="1338"/>
                                          </p:stCondLst>
                                        </p:cTn>
                                        <p:tgtEl>
                                          <p:spTgt spid="8"/>
                                        </p:tgtEl>
                                      </p:cBhvr>
                                      <p:to x="100000" y="100000"/>
                                    </p:animScale>
                                    <p:animScale>
                                      <p:cBhvr>
                                        <p:cTn id="49" dur="26">
                                          <p:stCondLst>
                                            <p:cond delay="1642"/>
                                          </p:stCondLst>
                                        </p:cTn>
                                        <p:tgtEl>
                                          <p:spTgt spid="8"/>
                                        </p:tgtEl>
                                      </p:cBhvr>
                                      <p:to x="100000" y="90000"/>
                                    </p:animScale>
                                    <p:animScale>
                                      <p:cBhvr>
                                        <p:cTn id="50" dur="166" decel="50000">
                                          <p:stCondLst>
                                            <p:cond delay="1668"/>
                                          </p:stCondLst>
                                        </p:cTn>
                                        <p:tgtEl>
                                          <p:spTgt spid="8"/>
                                        </p:tgtEl>
                                      </p:cBhvr>
                                      <p:to x="100000" y="100000"/>
                                    </p:animScale>
                                    <p:animScale>
                                      <p:cBhvr>
                                        <p:cTn id="51" dur="26">
                                          <p:stCondLst>
                                            <p:cond delay="1808"/>
                                          </p:stCondLst>
                                        </p:cTn>
                                        <p:tgtEl>
                                          <p:spTgt spid="8"/>
                                        </p:tgtEl>
                                      </p:cBhvr>
                                      <p:to x="100000" y="95000"/>
                                    </p:animScale>
                                    <p:animScale>
                                      <p:cBhvr>
                                        <p:cTn id="52" dur="166" decel="50000">
                                          <p:stCondLst>
                                            <p:cond delay="1834"/>
                                          </p:stCondLst>
                                        </p:cTn>
                                        <p:tgtEl>
                                          <p:spTgt spid="8"/>
                                        </p:tgtEl>
                                      </p:cBhvr>
                                      <p:to x="100000" y="100000"/>
                                    </p:animScale>
                                  </p:childTnLst>
                                </p:cTn>
                              </p:par>
                              <p:par>
                                <p:cTn id="53" presetID="26" presetClass="entr" presetSubtype="0" fill="hold" nodeType="with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wipe(down)">
                                      <p:cBhvr>
                                        <p:cTn id="55" dur="580">
                                          <p:stCondLst>
                                            <p:cond delay="0"/>
                                          </p:stCondLst>
                                        </p:cTn>
                                        <p:tgtEl>
                                          <p:spTgt spid="10"/>
                                        </p:tgtEl>
                                      </p:cBhvr>
                                    </p:animEffect>
                                    <p:anim calcmode="lin" valueType="num">
                                      <p:cBhvr>
                                        <p:cTn id="56"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61" dur="26">
                                          <p:stCondLst>
                                            <p:cond delay="650"/>
                                          </p:stCondLst>
                                        </p:cTn>
                                        <p:tgtEl>
                                          <p:spTgt spid="10"/>
                                        </p:tgtEl>
                                      </p:cBhvr>
                                      <p:to x="100000" y="60000"/>
                                    </p:animScale>
                                    <p:animScale>
                                      <p:cBhvr>
                                        <p:cTn id="62" dur="166" decel="50000">
                                          <p:stCondLst>
                                            <p:cond delay="676"/>
                                          </p:stCondLst>
                                        </p:cTn>
                                        <p:tgtEl>
                                          <p:spTgt spid="10"/>
                                        </p:tgtEl>
                                      </p:cBhvr>
                                      <p:to x="100000" y="100000"/>
                                    </p:animScale>
                                    <p:animScale>
                                      <p:cBhvr>
                                        <p:cTn id="63" dur="26">
                                          <p:stCondLst>
                                            <p:cond delay="1312"/>
                                          </p:stCondLst>
                                        </p:cTn>
                                        <p:tgtEl>
                                          <p:spTgt spid="10"/>
                                        </p:tgtEl>
                                      </p:cBhvr>
                                      <p:to x="100000" y="80000"/>
                                    </p:animScale>
                                    <p:animScale>
                                      <p:cBhvr>
                                        <p:cTn id="64" dur="166" decel="50000">
                                          <p:stCondLst>
                                            <p:cond delay="1338"/>
                                          </p:stCondLst>
                                        </p:cTn>
                                        <p:tgtEl>
                                          <p:spTgt spid="10"/>
                                        </p:tgtEl>
                                      </p:cBhvr>
                                      <p:to x="100000" y="100000"/>
                                    </p:animScale>
                                    <p:animScale>
                                      <p:cBhvr>
                                        <p:cTn id="65" dur="26">
                                          <p:stCondLst>
                                            <p:cond delay="1642"/>
                                          </p:stCondLst>
                                        </p:cTn>
                                        <p:tgtEl>
                                          <p:spTgt spid="10"/>
                                        </p:tgtEl>
                                      </p:cBhvr>
                                      <p:to x="100000" y="90000"/>
                                    </p:animScale>
                                    <p:animScale>
                                      <p:cBhvr>
                                        <p:cTn id="66" dur="166" decel="50000">
                                          <p:stCondLst>
                                            <p:cond delay="1668"/>
                                          </p:stCondLst>
                                        </p:cTn>
                                        <p:tgtEl>
                                          <p:spTgt spid="10"/>
                                        </p:tgtEl>
                                      </p:cBhvr>
                                      <p:to x="100000" y="100000"/>
                                    </p:animScale>
                                    <p:animScale>
                                      <p:cBhvr>
                                        <p:cTn id="67" dur="26">
                                          <p:stCondLst>
                                            <p:cond delay="1808"/>
                                          </p:stCondLst>
                                        </p:cTn>
                                        <p:tgtEl>
                                          <p:spTgt spid="10"/>
                                        </p:tgtEl>
                                      </p:cBhvr>
                                      <p:to x="100000" y="95000"/>
                                    </p:animScale>
                                    <p:animScale>
                                      <p:cBhvr>
                                        <p:cTn id="68" dur="166" decel="50000">
                                          <p:stCondLst>
                                            <p:cond delay="1834"/>
                                          </p:stCondLst>
                                        </p:cTn>
                                        <p:tgtEl>
                                          <p:spTgt spid="10"/>
                                        </p:tgtEl>
                                      </p:cBhvr>
                                      <p:to x="100000" y="100000"/>
                                    </p:animScale>
                                  </p:childTnLst>
                                </p:cTn>
                              </p:par>
                            </p:childTnLst>
                          </p:cTn>
                        </p:par>
                      </p:childTnLst>
                    </p:cTn>
                  </p:par>
                  <p:par>
                    <p:cTn id="69" fill="hold" nodeType="clickPar">
                      <p:stCondLst>
                        <p:cond delay="indefinite"/>
                      </p:stCondLst>
                      <p:childTnLst>
                        <p:par>
                          <p:cTn id="70" fill="hold" nodeType="withGroup">
                            <p:stCondLst>
                              <p:cond delay="0"/>
                            </p:stCondLst>
                            <p:childTnLst>
                              <p:par>
                                <p:cTn id="71" presetID="26" presetClass="entr" presetSubtype="0" fill="hold" grpId="0" nodeType="clickEffect">
                                  <p:stCondLst>
                                    <p:cond delay="0"/>
                                  </p:stCondLst>
                                  <p:childTnLst>
                                    <p:set>
                                      <p:cBhvr>
                                        <p:cTn id="72" dur="1" fill="hold">
                                          <p:stCondLst>
                                            <p:cond delay="0"/>
                                          </p:stCondLst>
                                        </p:cTn>
                                        <p:tgtEl>
                                          <p:spTgt spid="3"/>
                                        </p:tgtEl>
                                        <p:attrNameLst>
                                          <p:attrName>style.visibility</p:attrName>
                                        </p:attrNameLst>
                                      </p:cBhvr>
                                      <p:to>
                                        <p:strVal val="visible"/>
                                      </p:to>
                                    </p:set>
                                    <p:animEffect transition="in" filter="wipe(down)">
                                      <p:cBhvr>
                                        <p:cTn id="73" dur="580">
                                          <p:stCondLst>
                                            <p:cond delay="0"/>
                                          </p:stCondLst>
                                        </p:cTn>
                                        <p:tgtEl>
                                          <p:spTgt spid="3"/>
                                        </p:tgtEl>
                                      </p:cBhvr>
                                    </p:animEffect>
                                    <p:anim calcmode="lin" valueType="num">
                                      <p:cBhvr>
                                        <p:cTn id="7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7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7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7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7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79" dur="26">
                                          <p:stCondLst>
                                            <p:cond delay="650"/>
                                          </p:stCondLst>
                                        </p:cTn>
                                        <p:tgtEl>
                                          <p:spTgt spid="3"/>
                                        </p:tgtEl>
                                      </p:cBhvr>
                                      <p:to x="100000" y="60000"/>
                                    </p:animScale>
                                    <p:animScale>
                                      <p:cBhvr>
                                        <p:cTn id="80" dur="166" decel="50000">
                                          <p:stCondLst>
                                            <p:cond delay="676"/>
                                          </p:stCondLst>
                                        </p:cTn>
                                        <p:tgtEl>
                                          <p:spTgt spid="3"/>
                                        </p:tgtEl>
                                      </p:cBhvr>
                                      <p:to x="100000" y="100000"/>
                                    </p:animScale>
                                    <p:animScale>
                                      <p:cBhvr>
                                        <p:cTn id="81" dur="26">
                                          <p:stCondLst>
                                            <p:cond delay="1312"/>
                                          </p:stCondLst>
                                        </p:cTn>
                                        <p:tgtEl>
                                          <p:spTgt spid="3"/>
                                        </p:tgtEl>
                                      </p:cBhvr>
                                      <p:to x="100000" y="80000"/>
                                    </p:animScale>
                                    <p:animScale>
                                      <p:cBhvr>
                                        <p:cTn id="82" dur="166" decel="50000">
                                          <p:stCondLst>
                                            <p:cond delay="1338"/>
                                          </p:stCondLst>
                                        </p:cTn>
                                        <p:tgtEl>
                                          <p:spTgt spid="3"/>
                                        </p:tgtEl>
                                      </p:cBhvr>
                                      <p:to x="100000" y="100000"/>
                                    </p:animScale>
                                    <p:animScale>
                                      <p:cBhvr>
                                        <p:cTn id="83" dur="26">
                                          <p:stCondLst>
                                            <p:cond delay="1642"/>
                                          </p:stCondLst>
                                        </p:cTn>
                                        <p:tgtEl>
                                          <p:spTgt spid="3"/>
                                        </p:tgtEl>
                                      </p:cBhvr>
                                      <p:to x="100000" y="90000"/>
                                    </p:animScale>
                                    <p:animScale>
                                      <p:cBhvr>
                                        <p:cTn id="84" dur="166" decel="50000">
                                          <p:stCondLst>
                                            <p:cond delay="1668"/>
                                          </p:stCondLst>
                                        </p:cTn>
                                        <p:tgtEl>
                                          <p:spTgt spid="3"/>
                                        </p:tgtEl>
                                      </p:cBhvr>
                                      <p:to x="100000" y="100000"/>
                                    </p:animScale>
                                    <p:animScale>
                                      <p:cBhvr>
                                        <p:cTn id="85" dur="26">
                                          <p:stCondLst>
                                            <p:cond delay="1808"/>
                                          </p:stCondLst>
                                        </p:cTn>
                                        <p:tgtEl>
                                          <p:spTgt spid="3"/>
                                        </p:tgtEl>
                                      </p:cBhvr>
                                      <p:to x="100000" y="95000"/>
                                    </p:animScale>
                                    <p:animScale>
                                      <p:cBhvr>
                                        <p:cTn id="8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whatwillmatter.com/wp-content/uploads/2012/02/AA-Bookcover-Profiles-in-Courage.jpg"/>
          <p:cNvPicPr>
            <a:picLocks noChangeAspect="1" noChangeArrowheads="1"/>
          </p:cNvPicPr>
          <p:nvPr/>
        </p:nvPicPr>
        <p:blipFill>
          <a:blip r:embed="rId3" cstate="print"/>
          <a:srcRect/>
          <a:stretch>
            <a:fillRect/>
          </a:stretch>
        </p:blipFill>
        <p:spPr bwMode="auto">
          <a:xfrm>
            <a:off x="2514600" y="0"/>
            <a:ext cx="4511842" cy="6858000"/>
          </a:xfrm>
          <a:prstGeom prst="rect">
            <a:avLst/>
          </a:prstGeom>
          <a:noFill/>
        </p:spPr>
      </p:pic>
    </p:spTree>
    <p:extLst>
      <p:ext uri="{BB962C8B-B14F-4D97-AF65-F5344CB8AC3E}">
        <p14:creationId xmlns:p14="http://schemas.microsoft.com/office/powerpoint/2010/main" val="11883094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 descr="Madge Breckinridge 2.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724400" y="792163"/>
            <a:ext cx="4419600" cy="6065837"/>
          </a:xfrm>
          <a:prstGeom prst="rect">
            <a:avLst/>
          </a:prstGeom>
          <a:noFill/>
          <a:ln w="9525">
            <a:noFill/>
            <a:miter lim="800000"/>
            <a:headEnd/>
            <a:tailEnd/>
          </a:ln>
        </p:spPr>
      </p:pic>
      <p:pic>
        <p:nvPicPr>
          <p:cNvPr id="11267" name="Picture 2" descr="Madge Breckinridge 3.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1752600"/>
            <a:ext cx="4521200" cy="2941638"/>
          </a:xfrm>
          <a:prstGeom prst="rect">
            <a:avLst/>
          </a:prstGeom>
          <a:noFill/>
          <a:ln w="9525">
            <a:noFill/>
            <a:miter lim="800000"/>
            <a:headEnd/>
            <a:tailEnd/>
          </a:ln>
        </p:spPr>
      </p:pic>
      <p:sp>
        <p:nvSpPr>
          <p:cNvPr id="11268" name="Rectangle 3"/>
          <p:cNvSpPr>
            <a:spLocks noChangeArrowheads="1"/>
          </p:cNvSpPr>
          <p:nvPr/>
        </p:nvSpPr>
        <p:spPr bwMode="auto">
          <a:xfrm>
            <a:off x="0" y="152400"/>
            <a:ext cx="9144000" cy="523875"/>
          </a:xfrm>
          <a:prstGeom prst="rect">
            <a:avLst/>
          </a:prstGeom>
          <a:noFill/>
          <a:ln w="9525">
            <a:noFill/>
            <a:miter lim="800000"/>
            <a:headEnd/>
            <a:tailEnd/>
          </a:ln>
        </p:spPr>
        <p:txBody>
          <a:bodyPr>
            <a:spAutoFit/>
          </a:bodyPr>
          <a:lstStyle/>
          <a:p>
            <a:pPr algn="ctr"/>
            <a:r>
              <a:rPr lang="en-US" sz="2800" b="1">
                <a:latin typeface="Times New Roman" pitchFamily="18" charset="0"/>
                <a:cs typeface="Times New Roman" pitchFamily="18" charset="0"/>
              </a:rPr>
              <a:t>Madeline McDowell Breckinridge</a:t>
            </a:r>
            <a:endParaRPr lang="en-US" sz="2800"/>
          </a:p>
        </p:txBody>
      </p:sp>
    </p:spTree>
    <p:extLst>
      <p:ext uri="{BB962C8B-B14F-4D97-AF65-F5344CB8AC3E}">
        <p14:creationId xmlns:p14="http://schemas.microsoft.com/office/powerpoint/2010/main" val="39318502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4" descr="10"/>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590800" y="-152400"/>
            <a:ext cx="4422775" cy="7010400"/>
          </a:xfrm>
          <a:prstGeom prst="rect">
            <a:avLst/>
          </a:prstGeom>
          <a:noFill/>
          <a:ln w="9525">
            <a:noFill/>
            <a:miter lim="800000"/>
            <a:headEnd/>
            <a:tailEnd/>
          </a:ln>
        </p:spPr>
      </p:pic>
    </p:spTree>
    <p:extLst>
      <p:ext uri="{BB962C8B-B14F-4D97-AF65-F5344CB8AC3E}">
        <p14:creationId xmlns:p14="http://schemas.microsoft.com/office/powerpoint/2010/main" val="28964553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533400" y="0"/>
            <a:ext cx="8229600" cy="639763"/>
          </a:xfrm>
        </p:spPr>
        <p:txBody>
          <a:bodyPr>
            <a:normAutofit fontScale="90000"/>
          </a:bodyPr>
          <a:lstStyle/>
          <a:p>
            <a:pPr eaLnBrk="1" hangingPunct="1"/>
            <a:r>
              <a:rPr lang="en-US" b="1" smtClean="0">
                <a:latin typeface="Times New Roman" pitchFamily="18" charset="0"/>
                <a:cs typeface="Times New Roman" pitchFamily="18" charset="0"/>
              </a:rPr>
              <a:t>Ratification of 19</a:t>
            </a:r>
            <a:r>
              <a:rPr lang="en-US" b="1" baseline="30000" smtClean="0">
                <a:latin typeface="Times New Roman" pitchFamily="18" charset="0"/>
                <a:cs typeface="Times New Roman" pitchFamily="18" charset="0"/>
              </a:rPr>
              <a:t>th</a:t>
            </a:r>
            <a:r>
              <a:rPr lang="en-US" b="1" smtClean="0">
                <a:latin typeface="Times New Roman" pitchFamily="18" charset="0"/>
                <a:cs typeface="Times New Roman" pitchFamily="18" charset="0"/>
              </a:rPr>
              <a:t> Amendment</a:t>
            </a:r>
          </a:p>
        </p:txBody>
      </p:sp>
      <p:pic>
        <p:nvPicPr>
          <p:cNvPr id="13315" name="Picture 4" descr="10"/>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38200" y="749300"/>
            <a:ext cx="7620000" cy="6108700"/>
          </a:xfrm>
          <a:prstGeom prst="rect">
            <a:avLst/>
          </a:prstGeom>
          <a:noFill/>
          <a:ln w="9525">
            <a:noFill/>
            <a:miter lim="800000"/>
            <a:headEnd/>
            <a:tailEnd/>
          </a:ln>
        </p:spPr>
      </p:pic>
    </p:spTree>
    <p:extLst>
      <p:ext uri="{BB962C8B-B14F-4D97-AF65-F5344CB8AC3E}">
        <p14:creationId xmlns:p14="http://schemas.microsoft.com/office/powerpoint/2010/main" val="36998953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 descr="coal mining.tif"/>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98425"/>
            <a:ext cx="9144000" cy="6956425"/>
          </a:xfrm>
          <a:prstGeom prst="rect">
            <a:avLst/>
          </a:prstGeom>
          <a:noFill/>
          <a:ln w="9525">
            <a:noFill/>
            <a:miter lim="800000"/>
            <a:headEnd/>
            <a:tailEnd/>
          </a:ln>
        </p:spPr>
      </p:pic>
    </p:spTree>
    <p:extLst>
      <p:ext uri="{BB962C8B-B14F-4D97-AF65-F5344CB8AC3E}">
        <p14:creationId xmlns:p14="http://schemas.microsoft.com/office/powerpoint/2010/main" val="42671406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memory.loc.gov/service/pnp/cph/3b20000/3b24000/3b24600/3b24667r.jpg"/>
          <p:cNvPicPr>
            <a:picLocks noChangeAspect="1" noChangeArrowheads="1"/>
          </p:cNvPicPr>
          <p:nvPr/>
        </p:nvPicPr>
        <p:blipFill>
          <a:blip r:embed="rId3" cstate="print"/>
          <a:srcRect/>
          <a:stretch>
            <a:fillRect/>
          </a:stretch>
        </p:blipFill>
        <p:spPr bwMode="auto">
          <a:xfrm>
            <a:off x="0" y="0"/>
            <a:ext cx="9223513" cy="6629400"/>
          </a:xfrm>
          <a:prstGeom prst="rect">
            <a:avLst/>
          </a:prstGeom>
          <a:noFill/>
        </p:spPr>
      </p:pic>
    </p:spTree>
    <p:extLst>
      <p:ext uri="{BB962C8B-B14F-4D97-AF65-F5344CB8AC3E}">
        <p14:creationId xmlns:p14="http://schemas.microsoft.com/office/powerpoint/2010/main" val="35607490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3.bp.blogspot.com/-F9sxNIxfdqw/TnjRzkQsqgI/AAAAAAAAAc8/yoOkc8gU_0U/s1600/blk5.jpg"/>
          <p:cNvPicPr>
            <a:picLocks noChangeAspect="1" noChangeArrowheads="1"/>
          </p:cNvPicPr>
          <p:nvPr/>
        </p:nvPicPr>
        <p:blipFill>
          <a:blip r:embed="rId3" cstate="print"/>
          <a:srcRect/>
          <a:stretch>
            <a:fillRect/>
          </a:stretch>
        </p:blipFill>
        <p:spPr bwMode="auto">
          <a:xfrm>
            <a:off x="1981200" y="0"/>
            <a:ext cx="5146716" cy="6858000"/>
          </a:xfrm>
          <a:prstGeom prst="rect">
            <a:avLst/>
          </a:prstGeom>
          <a:noFill/>
        </p:spPr>
      </p:pic>
    </p:spTree>
    <p:extLst>
      <p:ext uri="{BB962C8B-B14F-4D97-AF65-F5344CB8AC3E}">
        <p14:creationId xmlns:p14="http://schemas.microsoft.com/office/powerpoint/2010/main" val="38901604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438400" y="914400"/>
            <a:ext cx="6374296" cy="48869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rot="20367868">
            <a:off x="-385707" y="548864"/>
            <a:ext cx="5035963" cy="1754326"/>
          </a:xfrm>
          <a:prstGeom prst="rect">
            <a:avLst/>
          </a:prstGeom>
          <a:noFill/>
        </p:spPr>
        <p:txBody>
          <a:bodyPr wrap="square" lIns="91440" tIns="45720" rIns="91440" bIns="45720">
            <a:spAutoFit/>
          </a:bodyPr>
          <a:lstStyle/>
          <a:p>
            <a:pPr algn="ctr"/>
            <a:r>
              <a:rPr lang="en-US"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Clock Partner 12:00 </a:t>
            </a: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33458218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AGENDA</a:t>
            </a:r>
            <a:endParaRPr lang="en-US" b="1" dirty="0"/>
          </a:p>
        </p:txBody>
      </p:sp>
      <p:sp>
        <p:nvSpPr>
          <p:cNvPr id="3" name="Content Placeholder 2"/>
          <p:cNvSpPr>
            <a:spLocks noGrp="1"/>
          </p:cNvSpPr>
          <p:nvPr>
            <p:ph idx="1"/>
          </p:nvPr>
        </p:nvSpPr>
        <p:spPr/>
        <p:txBody>
          <a:bodyPr/>
          <a:lstStyle/>
          <a:p>
            <a:r>
              <a:rPr lang="en-US" b="1" dirty="0" smtClean="0"/>
              <a:t>Welcome/Overview </a:t>
            </a:r>
          </a:p>
          <a:p>
            <a:r>
              <a:rPr lang="en-US" b="1" dirty="0" smtClean="0"/>
              <a:t>Dr. </a:t>
            </a:r>
            <a:r>
              <a:rPr lang="en-US" b="1" dirty="0" err="1" smtClean="0"/>
              <a:t>Klotter</a:t>
            </a:r>
            <a:r>
              <a:rPr lang="en-US" b="1" dirty="0" smtClean="0"/>
              <a:t>-Leadership</a:t>
            </a:r>
          </a:p>
          <a:p>
            <a:r>
              <a:rPr lang="en-US" b="1" dirty="0" smtClean="0"/>
              <a:t>TPGES-Enduring Skills</a:t>
            </a:r>
          </a:p>
          <a:p>
            <a:r>
              <a:rPr lang="en-US" b="1" dirty="0" smtClean="0"/>
              <a:t>Develop A Plan for Leadership</a:t>
            </a:r>
          </a:p>
          <a:p>
            <a:r>
              <a:rPr lang="en-US" b="1" dirty="0" smtClean="0"/>
              <a:t>Workshop—Inquiry Based Instruction</a:t>
            </a:r>
          </a:p>
          <a:p>
            <a:r>
              <a:rPr lang="en-US" b="1" dirty="0" smtClean="0"/>
              <a:t>Evaluations</a:t>
            </a:r>
            <a:endParaRPr lang="en-US" b="1" dirty="0"/>
          </a:p>
        </p:txBody>
      </p:sp>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172200" y="4572000"/>
            <a:ext cx="2428875" cy="1876425"/>
          </a:xfrm>
          <a:prstGeom prst="rect">
            <a:avLst/>
          </a:prstGeom>
        </p:spPr>
      </p:pic>
    </p:spTree>
    <p:extLst>
      <p:ext uri="{BB962C8B-B14F-4D97-AF65-F5344CB8AC3E}">
        <p14:creationId xmlns:p14="http://schemas.microsoft.com/office/powerpoint/2010/main" val="8281128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40" y="533400"/>
            <a:ext cx="9067800" cy="2209800"/>
          </a:xfrm>
        </p:spPr>
        <p:txBody>
          <a:bodyPr>
            <a:normAutofit fontScale="90000"/>
          </a:bodyPr>
          <a:lstStyle/>
          <a:p>
            <a:pPr algn="ctr"/>
            <a:r>
              <a:rPr lang="en-US" sz="4800" b="1" dirty="0" smtClean="0">
                <a:solidFill>
                  <a:schemeClr val="tx1"/>
                </a:solidFill>
                <a:latin typeface="Cambria" panose="02040503050406030204" pitchFamily="18" charset="0"/>
              </a:rPr>
              <a:t>A Process to Identify the </a:t>
            </a:r>
            <a:br>
              <a:rPr lang="en-US" sz="4800" b="1" dirty="0" smtClean="0">
                <a:solidFill>
                  <a:schemeClr val="tx1"/>
                </a:solidFill>
                <a:latin typeface="Cambria" panose="02040503050406030204" pitchFamily="18" charset="0"/>
              </a:rPr>
            </a:br>
            <a:r>
              <a:rPr lang="en-US" sz="4800" b="1" dirty="0" smtClean="0">
                <a:solidFill>
                  <a:schemeClr val="tx1"/>
                </a:solidFill>
                <a:latin typeface="Cambria" panose="02040503050406030204" pitchFamily="18" charset="0"/>
              </a:rPr>
              <a:t>Enduring Skills, Processes, &amp; Concepts in Social Studies</a:t>
            </a:r>
            <a:endParaRPr lang="en-US" sz="4800" b="1" dirty="0">
              <a:solidFill>
                <a:schemeClr val="tx1"/>
              </a:solidFill>
              <a:latin typeface="Cambria" panose="02040503050406030204" pitchFamily="18" charset="0"/>
            </a:endParaRPr>
          </a:p>
        </p:txBody>
      </p:sp>
      <p:sp>
        <p:nvSpPr>
          <p:cNvPr id="4" name="Slide Number Placeholder 3"/>
          <p:cNvSpPr>
            <a:spLocks noGrp="1"/>
          </p:cNvSpPr>
          <p:nvPr>
            <p:ph type="sldNum" sz="quarter" idx="12"/>
          </p:nvPr>
        </p:nvSpPr>
        <p:spPr/>
        <p:txBody>
          <a:bodyPr/>
          <a:lstStyle/>
          <a:p>
            <a:pPr>
              <a:defRPr/>
            </a:pPr>
            <a:fld id="{26C9653B-81B2-4242-8DE8-508C1BA90B4F}" type="slidenum">
              <a:rPr lang="en-US" smtClean="0">
                <a:solidFill>
                  <a:srgbClr val="000000"/>
                </a:solidFill>
              </a:rPr>
              <a:pPr>
                <a:defRPr/>
              </a:pPr>
              <a:t>20</a:t>
            </a:fld>
            <a:endParaRPr lang="en-US" dirty="0">
              <a:solidFill>
                <a:srgbClr val="000000"/>
              </a:solidFill>
            </a:endParaRPr>
          </a:p>
        </p:txBody>
      </p:sp>
      <p:pic>
        <p:nvPicPr>
          <p:cNvPr id="1028" name="Picture 4" descr="https://encrypted-tbn3.gstatic.com/images?q=tbn:ANd9GcTaWht8mY_dAm-FN9VMXPVJi6WIOzfU5_tnJ433FW7e8cU1sFS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048000" y="3047999"/>
            <a:ext cx="4471246" cy="33491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7487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26C9653B-81B2-4242-8DE8-508C1BA90B4F}" type="slidenum">
              <a:rPr lang="en-US" smtClean="0">
                <a:solidFill>
                  <a:srgbClr val="000000"/>
                </a:solidFill>
              </a:rPr>
              <a:pPr>
                <a:defRPr/>
              </a:pPr>
              <a:t>21</a:t>
            </a:fld>
            <a:endParaRPr lang="en-US" dirty="0">
              <a:solidFill>
                <a:srgbClr val="000000"/>
              </a:solidFill>
            </a:endParaRPr>
          </a:p>
        </p:txBody>
      </p:sp>
      <p:pic>
        <p:nvPicPr>
          <p:cNvPr id="1028" name="Picture 4" descr="https://encrypted-tbn3.gstatic.com/images?q=tbn:ANd9GcTaWht8mY_dAm-FN9VMXPVJi6WIOzfU5_tnJ433FW7e8cU1sFS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856732" y="76200"/>
            <a:ext cx="3287267" cy="2462279"/>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bwMode="auto">
          <a:xfrm>
            <a:off x="381000" y="3581400"/>
            <a:ext cx="84582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Arial" charset="0"/>
              </a:defRPr>
            </a:lvl2pPr>
            <a:lvl3pPr algn="l" rtl="0" eaLnBrk="0" fontAlgn="base" hangingPunct="0">
              <a:spcBef>
                <a:spcPct val="0"/>
              </a:spcBef>
              <a:spcAft>
                <a:spcPct val="0"/>
              </a:spcAft>
              <a:defRPr sz="3600">
                <a:solidFill>
                  <a:schemeClr val="tx2"/>
                </a:solidFill>
                <a:latin typeface="Arial" charset="0"/>
              </a:defRPr>
            </a:lvl3pPr>
            <a:lvl4pPr algn="l" rtl="0" eaLnBrk="0" fontAlgn="base" hangingPunct="0">
              <a:spcBef>
                <a:spcPct val="0"/>
              </a:spcBef>
              <a:spcAft>
                <a:spcPct val="0"/>
              </a:spcAft>
              <a:defRPr sz="3600">
                <a:solidFill>
                  <a:schemeClr val="tx2"/>
                </a:solidFill>
                <a:latin typeface="Arial" charset="0"/>
              </a:defRPr>
            </a:lvl4pPr>
            <a:lvl5pPr algn="l" rtl="0" eaLnBrk="0" fontAlgn="base" hangingPunct="0">
              <a:spcBef>
                <a:spcPct val="0"/>
              </a:spcBef>
              <a:spcAft>
                <a:spcPct val="0"/>
              </a:spcAft>
              <a:defRPr sz="3600">
                <a:solidFill>
                  <a:schemeClr val="tx2"/>
                </a:solidFill>
                <a:latin typeface="Arial" charset="0"/>
              </a:defRPr>
            </a:lvl5pPr>
            <a:lvl6pPr marL="457200" algn="l" rtl="0" eaLnBrk="1" fontAlgn="base" hangingPunct="1">
              <a:spcBef>
                <a:spcPct val="0"/>
              </a:spcBef>
              <a:spcAft>
                <a:spcPct val="0"/>
              </a:spcAft>
              <a:defRPr sz="3600">
                <a:solidFill>
                  <a:schemeClr val="tx2"/>
                </a:solidFill>
                <a:latin typeface="Arial" charset="0"/>
              </a:defRPr>
            </a:lvl6pPr>
            <a:lvl7pPr marL="914400" algn="l" rtl="0" eaLnBrk="1" fontAlgn="base" hangingPunct="1">
              <a:spcBef>
                <a:spcPct val="0"/>
              </a:spcBef>
              <a:spcAft>
                <a:spcPct val="0"/>
              </a:spcAft>
              <a:defRPr sz="3600">
                <a:solidFill>
                  <a:schemeClr val="tx2"/>
                </a:solidFill>
                <a:latin typeface="Arial" charset="0"/>
              </a:defRPr>
            </a:lvl7pPr>
            <a:lvl8pPr marL="1371600" algn="l" rtl="0" eaLnBrk="1" fontAlgn="base" hangingPunct="1">
              <a:spcBef>
                <a:spcPct val="0"/>
              </a:spcBef>
              <a:spcAft>
                <a:spcPct val="0"/>
              </a:spcAft>
              <a:defRPr sz="3600">
                <a:solidFill>
                  <a:schemeClr val="tx2"/>
                </a:solidFill>
                <a:latin typeface="Arial" charset="0"/>
              </a:defRPr>
            </a:lvl8pPr>
            <a:lvl9pPr marL="1828800" algn="l" rtl="0" eaLnBrk="1" fontAlgn="base" hangingPunct="1">
              <a:spcBef>
                <a:spcPct val="0"/>
              </a:spcBef>
              <a:spcAft>
                <a:spcPct val="0"/>
              </a:spcAft>
              <a:defRPr sz="3600">
                <a:solidFill>
                  <a:schemeClr val="tx2"/>
                </a:solidFill>
                <a:latin typeface="Arial" charset="0"/>
              </a:defRPr>
            </a:lvl9pPr>
          </a:lstStyle>
          <a:p>
            <a:pPr marL="685800" indent="-685800">
              <a:buFont typeface="Wingdings" panose="05000000000000000000" pitchFamily="2" charset="2"/>
              <a:buChar char="ü"/>
            </a:pPr>
            <a:r>
              <a:rPr lang="en-US" sz="3200" kern="0" dirty="0" smtClean="0">
                <a:solidFill>
                  <a:schemeClr val="tx1"/>
                </a:solidFill>
                <a:latin typeface="Cambria" panose="02040503050406030204" pitchFamily="18" charset="0"/>
              </a:rPr>
              <a:t>Guide teachers to collaboratively identify the enduring skills in their content area</a:t>
            </a:r>
          </a:p>
          <a:p>
            <a:pPr marL="685800" indent="-685800">
              <a:buFont typeface="Wingdings" panose="05000000000000000000" pitchFamily="2" charset="2"/>
              <a:buChar char="ü"/>
            </a:pPr>
            <a:endParaRPr lang="en-US" sz="3200" kern="0" dirty="0">
              <a:solidFill>
                <a:schemeClr val="tx1"/>
              </a:solidFill>
              <a:latin typeface="Cambria" panose="02040503050406030204" pitchFamily="18" charset="0"/>
            </a:endParaRPr>
          </a:p>
          <a:p>
            <a:pPr marL="685800" indent="-685800">
              <a:buFont typeface="Wingdings" panose="05000000000000000000" pitchFamily="2" charset="2"/>
              <a:buChar char="ü"/>
            </a:pPr>
            <a:r>
              <a:rPr lang="en-US" sz="3200" kern="0" dirty="0" smtClean="0">
                <a:solidFill>
                  <a:schemeClr val="tx1"/>
                </a:solidFill>
                <a:latin typeface="Cambria" panose="02040503050406030204" pitchFamily="18" charset="0"/>
              </a:rPr>
              <a:t>Support a meaningful student growth goal-setting process for development of quality student growth goals</a:t>
            </a:r>
            <a:endParaRPr lang="en-US" sz="3200" kern="0" dirty="0">
              <a:solidFill>
                <a:schemeClr val="tx1"/>
              </a:solidFill>
              <a:latin typeface="Cambria" panose="02040503050406030204" pitchFamily="18" charset="0"/>
            </a:endParaRPr>
          </a:p>
        </p:txBody>
      </p:sp>
      <p:sp>
        <p:nvSpPr>
          <p:cNvPr id="2" name="Title 1"/>
          <p:cNvSpPr>
            <a:spLocks noGrp="1"/>
          </p:cNvSpPr>
          <p:nvPr>
            <p:ph type="title"/>
          </p:nvPr>
        </p:nvSpPr>
        <p:spPr>
          <a:xfrm>
            <a:off x="152400" y="1349242"/>
            <a:ext cx="6400800" cy="901700"/>
          </a:xfrm>
        </p:spPr>
        <p:txBody>
          <a:bodyPr/>
          <a:lstStyle/>
          <a:p>
            <a:r>
              <a:rPr lang="en-US" sz="4800" b="1" dirty="0" smtClean="0">
                <a:solidFill>
                  <a:schemeClr val="tx1"/>
                </a:solidFill>
                <a:latin typeface="Cambria" panose="02040503050406030204" pitchFamily="18" charset="0"/>
              </a:rPr>
              <a:t>Goals of this process</a:t>
            </a:r>
            <a:endParaRPr lang="en-US" sz="4800" b="1" dirty="0">
              <a:solidFill>
                <a:schemeClr val="tx1"/>
              </a:solidFill>
              <a:latin typeface="Cambria" panose="02040503050406030204" pitchFamily="18" charset="0"/>
            </a:endParaRPr>
          </a:p>
        </p:txBody>
      </p:sp>
      <p:sp>
        <p:nvSpPr>
          <p:cNvPr id="3" name="TextBox 2"/>
          <p:cNvSpPr txBox="1"/>
          <p:nvPr/>
        </p:nvSpPr>
        <p:spPr>
          <a:xfrm>
            <a:off x="762000" y="533400"/>
            <a:ext cx="1239827" cy="523220"/>
          </a:xfrm>
          <a:prstGeom prst="rect">
            <a:avLst/>
          </a:prstGeom>
          <a:solidFill>
            <a:srgbClr val="FFFF00"/>
          </a:solidFill>
        </p:spPr>
        <p:txBody>
          <a:bodyPr wrap="none" rtlCol="0">
            <a:spAutoFit/>
          </a:bodyPr>
          <a:lstStyle/>
          <a:p>
            <a:r>
              <a:rPr lang="en-US" sz="2800" b="1" dirty="0" smtClean="0"/>
              <a:t>Page 5 </a:t>
            </a:r>
            <a:endParaRPr lang="en-US" sz="2800" b="1" dirty="0"/>
          </a:p>
        </p:txBody>
      </p:sp>
    </p:spTree>
    <p:extLst>
      <p:ext uri="{BB962C8B-B14F-4D97-AF65-F5344CB8AC3E}">
        <p14:creationId xmlns:p14="http://schemas.microsoft.com/office/powerpoint/2010/main" val="218249223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26C9653B-81B2-4242-8DE8-508C1BA90B4F}" type="slidenum">
              <a:rPr lang="en-US" smtClean="0">
                <a:solidFill>
                  <a:srgbClr val="000000"/>
                </a:solidFill>
              </a:rPr>
              <a:pPr>
                <a:defRPr/>
              </a:pPr>
              <a:t>22</a:t>
            </a:fld>
            <a:endParaRPr lang="en-US" dirty="0">
              <a:solidFill>
                <a:srgbClr val="000000"/>
              </a:solidFill>
            </a:endParaRPr>
          </a:p>
        </p:txBody>
      </p:sp>
      <p:pic>
        <p:nvPicPr>
          <p:cNvPr id="1028" name="Picture 4" descr="https://encrypted-tbn3.gstatic.com/images?q=tbn:ANd9GcTaWht8mY_dAm-FN9VMXPVJi6WIOzfU5_tnJ433FW7e8cU1sFS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410200" y="381000"/>
            <a:ext cx="3124200" cy="2340136"/>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bwMode="auto">
          <a:xfrm>
            <a:off x="381000" y="3581400"/>
            <a:ext cx="84582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Arial" charset="0"/>
              </a:defRPr>
            </a:lvl2pPr>
            <a:lvl3pPr algn="l" rtl="0" eaLnBrk="0" fontAlgn="base" hangingPunct="0">
              <a:spcBef>
                <a:spcPct val="0"/>
              </a:spcBef>
              <a:spcAft>
                <a:spcPct val="0"/>
              </a:spcAft>
              <a:defRPr sz="3600">
                <a:solidFill>
                  <a:schemeClr val="tx2"/>
                </a:solidFill>
                <a:latin typeface="Arial" charset="0"/>
              </a:defRPr>
            </a:lvl3pPr>
            <a:lvl4pPr algn="l" rtl="0" eaLnBrk="0" fontAlgn="base" hangingPunct="0">
              <a:spcBef>
                <a:spcPct val="0"/>
              </a:spcBef>
              <a:spcAft>
                <a:spcPct val="0"/>
              </a:spcAft>
              <a:defRPr sz="3600">
                <a:solidFill>
                  <a:schemeClr val="tx2"/>
                </a:solidFill>
                <a:latin typeface="Arial" charset="0"/>
              </a:defRPr>
            </a:lvl4pPr>
            <a:lvl5pPr algn="l" rtl="0" eaLnBrk="0" fontAlgn="base" hangingPunct="0">
              <a:spcBef>
                <a:spcPct val="0"/>
              </a:spcBef>
              <a:spcAft>
                <a:spcPct val="0"/>
              </a:spcAft>
              <a:defRPr sz="3600">
                <a:solidFill>
                  <a:schemeClr val="tx2"/>
                </a:solidFill>
                <a:latin typeface="Arial" charset="0"/>
              </a:defRPr>
            </a:lvl5pPr>
            <a:lvl6pPr marL="457200" algn="l" rtl="0" eaLnBrk="1" fontAlgn="base" hangingPunct="1">
              <a:spcBef>
                <a:spcPct val="0"/>
              </a:spcBef>
              <a:spcAft>
                <a:spcPct val="0"/>
              </a:spcAft>
              <a:defRPr sz="3600">
                <a:solidFill>
                  <a:schemeClr val="tx2"/>
                </a:solidFill>
                <a:latin typeface="Arial" charset="0"/>
              </a:defRPr>
            </a:lvl6pPr>
            <a:lvl7pPr marL="914400" algn="l" rtl="0" eaLnBrk="1" fontAlgn="base" hangingPunct="1">
              <a:spcBef>
                <a:spcPct val="0"/>
              </a:spcBef>
              <a:spcAft>
                <a:spcPct val="0"/>
              </a:spcAft>
              <a:defRPr sz="3600">
                <a:solidFill>
                  <a:schemeClr val="tx2"/>
                </a:solidFill>
                <a:latin typeface="Arial" charset="0"/>
              </a:defRPr>
            </a:lvl7pPr>
            <a:lvl8pPr marL="1371600" algn="l" rtl="0" eaLnBrk="1" fontAlgn="base" hangingPunct="1">
              <a:spcBef>
                <a:spcPct val="0"/>
              </a:spcBef>
              <a:spcAft>
                <a:spcPct val="0"/>
              </a:spcAft>
              <a:defRPr sz="3600">
                <a:solidFill>
                  <a:schemeClr val="tx2"/>
                </a:solidFill>
                <a:latin typeface="Arial" charset="0"/>
              </a:defRPr>
            </a:lvl8pPr>
            <a:lvl9pPr marL="1828800" algn="l" rtl="0" eaLnBrk="1" fontAlgn="base" hangingPunct="1">
              <a:spcBef>
                <a:spcPct val="0"/>
              </a:spcBef>
              <a:spcAft>
                <a:spcPct val="0"/>
              </a:spcAft>
              <a:defRPr sz="3600">
                <a:solidFill>
                  <a:schemeClr val="tx2"/>
                </a:solidFill>
                <a:latin typeface="Arial" charset="0"/>
              </a:defRPr>
            </a:lvl9pPr>
          </a:lstStyle>
          <a:p>
            <a:pPr marL="685800" indent="-685800">
              <a:buFont typeface="Wingdings" panose="05000000000000000000" pitchFamily="2" charset="2"/>
              <a:buChar char="ü"/>
            </a:pPr>
            <a:r>
              <a:rPr lang="en-US" sz="3200" kern="0" dirty="0">
                <a:solidFill>
                  <a:schemeClr val="tx1"/>
                </a:solidFill>
                <a:latin typeface="Cambria" panose="02040503050406030204" pitchFamily="18" charset="0"/>
              </a:rPr>
              <a:t>g</a:t>
            </a:r>
            <a:r>
              <a:rPr lang="en-US" sz="3200" kern="0" dirty="0" smtClean="0">
                <a:solidFill>
                  <a:schemeClr val="tx1"/>
                </a:solidFill>
                <a:latin typeface="Cambria" panose="02040503050406030204" pitchFamily="18" charset="0"/>
              </a:rPr>
              <a:t>uide you through a process for identifying enduring skills in your content area.</a:t>
            </a:r>
          </a:p>
          <a:p>
            <a:pPr marL="685800" indent="-685800">
              <a:buFont typeface="Wingdings" panose="05000000000000000000" pitchFamily="2" charset="2"/>
              <a:buChar char="ü"/>
            </a:pPr>
            <a:endParaRPr lang="en-US" sz="3200" kern="0" dirty="0">
              <a:solidFill>
                <a:schemeClr val="tx1"/>
              </a:solidFill>
              <a:latin typeface="Cambria" panose="02040503050406030204" pitchFamily="18" charset="0"/>
            </a:endParaRPr>
          </a:p>
          <a:p>
            <a:pPr marL="685800" indent="-685800">
              <a:buFont typeface="Wingdings" panose="05000000000000000000" pitchFamily="2" charset="2"/>
              <a:buChar char="ü"/>
            </a:pPr>
            <a:r>
              <a:rPr lang="en-US" sz="3200" kern="0" dirty="0">
                <a:solidFill>
                  <a:schemeClr val="tx1"/>
                </a:solidFill>
                <a:latin typeface="Cambria" panose="02040503050406030204" pitchFamily="18" charset="0"/>
              </a:rPr>
              <a:t>h</a:t>
            </a:r>
            <a:r>
              <a:rPr lang="en-US" sz="3200" kern="0" dirty="0" smtClean="0">
                <a:solidFill>
                  <a:schemeClr val="tx1"/>
                </a:solidFill>
                <a:latin typeface="Cambria" panose="02040503050406030204" pitchFamily="18" charset="0"/>
              </a:rPr>
              <a:t>elp you differentiate between enduring skills and other skills needed for learning your content. </a:t>
            </a:r>
            <a:endParaRPr lang="en-US" sz="3200" kern="0" dirty="0">
              <a:solidFill>
                <a:schemeClr val="tx1"/>
              </a:solidFill>
              <a:latin typeface="Cambria" panose="02040503050406030204" pitchFamily="18" charset="0"/>
            </a:endParaRPr>
          </a:p>
        </p:txBody>
      </p:sp>
      <p:sp>
        <p:nvSpPr>
          <p:cNvPr id="2" name="Title 1"/>
          <p:cNvSpPr>
            <a:spLocks noGrp="1"/>
          </p:cNvSpPr>
          <p:nvPr>
            <p:ph type="title"/>
          </p:nvPr>
        </p:nvSpPr>
        <p:spPr>
          <a:xfrm>
            <a:off x="228600" y="1336542"/>
            <a:ext cx="6400800" cy="901700"/>
          </a:xfrm>
        </p:spPr>
        <p:txBody>
          <a:bodyPr/>
          <a:lstStyle/>
          <a:p>
            <a:r>
              <a:rPr lang="en-US" sz="4800" b="1" dirty="0" smtClean="0">
                <a:solidFill>
                  <a:schemeClr val="tx1"/>
                </a:solidFill>
                <a:latin typeface="Cambria" panose="02040503050406030204" pitchFamily="18" charset="0"/>
              </a:rPr>
              <a:t>This activity will </a:t>
            </a:r>
            <a:endParaRPr lang="en-US" sz="4800" b="1" dirty="0">
              <a:solidFill>
                <a:schemeClr val="tx1"/>
              </a:solidFill>
              <a:latin typeface="Cambria" panose="02040503050406030204" pitchFamily="18" charset="0"/>
            </a:endParaRPr>
          </a:p>
        </p:txBody>
      </p:sp>
    </p:spTree>
    <p:extLst>
      <p:ext uri="{BB962C8B-B14F-4D97-AF65-F5344CB8AC3E}">
        <p14:creationId xmlns:p14="http://schemas.microsoft.com/office/powerpoint/2010/main" val="5431073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295400"/>
            <a:ext cx="8229600" cy="1143000"/>
          </a:xfrm>
        </p:spPr>
        <p:txBody>
          <a:bodyPr/>
          <a:lstStyle/>
          <a:p>
            <a:pPr algn="l"/>
            <a:r>
              <a:rPr lang="en-US" dirty="0" smtClean="0"/>
              <a:t>SKILL, </a:t>
            </a:r>
            <a:r>
              <a:rPr lang="en-US" i="1" dirty="0" smtClean="0">
                <a:solidFill>
                  <a:schemeClr val="bg1">
                    <a:lumMod val="65000"/>
                  </a:schemeClr>
                </a:solidFill>
                <a:latin typeface="Times New Roman" panose="02020603050405020304" pitchFamily="18" charset="0"/>
                <a:cs typeface="Times New Roman" panose="02020603050405020304" pitchFamily="18" charset="0"/>
              </a:rPr>
              <a:t>noun</a:t>
            </a:r>
            <a:endParaRPr lang="en-US" i="1" dirty="0">
              <a:solidFill>
                <a:schemeClr val="bg1">
                  <a:lumMod val="65000"/>
                </a:schemeClr>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533400" y="2667000"/>
            <a:ext cx="8229600" cy="4525963"/>
          </a:xfrm>
        </p:spPr>
        <p:txBody>
          <a:bodyPr/>
          <a:lstStyle/>
          <a:p>
            <a:pPr marL="0" indent="0">
              <a:buNone/>
            </a:pPr>
            <a:r>
              <a:rPr lang="en-US" i="1" dirty="0" smtClean="0"/>
              <a:t>Competent excellence in performance.</a:t>
            </a:r>
            <a:r>
              <a:rPr lang="en-US" dirty="0" smtClean="0"/>
              <a:t>             					 Dictionary.com</a:t>
            </a:r>
            <a:r>
              <a:rPr lang="en-US" i="1" dirty="0" smtClean="0"/>
              <a:t> </a:t>
            </a:r>
          </a:p>
          <a:p>
            <a:pPr marL="0" indent="0">
              <a:buNone/>
            </a:pPr>
            <a:endParaRPr lang="en-US" i="1" dirty="0" smtClean="0"/>
          </a:p>
          <a:p>
            <a:pPr marL="0" indent="0">
              <a:buNone/>
            </a:pPr>
            <a:r>
              <a:rPr lang="en-US" i="1" dirty="0" smtClean="0"/>
              <a:t>The ability to use one’s knowledge effectively and readily in execution and performance.</a:t>
            </a:r>
            <a:r>
              <a:rPr lang="en-US" dirty="0" smtClean="0"/>
              <a:t> 			   Merriam &amp; Webster Dictionary</a:t>
            </a:r>
          </a:p>
          <a:p>
            <a:pPr marL="0" indent="0">
              <a:buNone/>
            </a:pPr>
            <a:endParaRPr lang="en-US" i="1" dirty="0"/>
          </a:p>
        </p:txBody>
      </p:sp>
      <p:pic>
        <p:nvPicPr>
          <p:cNvPr id="2050" name="Picture 2" descr="https://encrypted-tbn3.gstatic.com/images?q=tbn:ANd9GcShz9-f2UIHR4MTRqB_u12cbWvnBuv7YGQHWwPrFM7sQF08aqm0sA">
            <a:hlinkClick r:id="rId3"/>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648200" y="261286"/>
            <a:ext cx="3276600" cy="21807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517787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876637625"/>
              </p:ext>
            </p:extLst>
          </p:nvPr>
        </p:nvGraphicFramePr>
        <p:xfrm>
          <a:off x="152400" y="28755"/>
          <a:ext cx="8763000" cy="6521963"/>
        </p:xfrm>
        <a:graphic>
          <a:graphicData uri="http://schemas.openxmlformats.org/drawingml/2006/table">
            <a:tbl>
              <a:tblPr firstRow="1" bandRow="1">
                <a:tableStyleId>{5C22544A-7EE6-4342-B048-85BDC9FD1C3A}</a:tableStyleId>
              </a:tblPr>
              <a:tblGrid>
                <a:gridCol w="4045406"/>
                <a:gridCol w="4717594"/>
              </a:tblGrid>
              <a:tr h="852201">
                <a:tc gridSpan="2">
                  <a:txBody>
                    <a:bodyPr/>
                    <a:lstStyle/>
                    <a:p>
                      <a:pPr algn="ctr"/>
                      <a:r>
                        <a:rPr lang="en-US" sz="6000" dirty="0" smtClean="0"/>
                        <a:t>SKILL</a:t>
                      </a:r>
                      <a:endParaRPr lang="en-US" sz="6000" dirty="0"/>
                    </a:p>
                  </a:txBody>
                  <a:tcPr/>
                </a:tc>
                <a:tc hMerge="1">
                  <a:txBody>
                    <a:bodyPr/>
                    <a:lstStyle/>
                    <a:p>
                      <a:endParaRPr lang="en-US" dirty="0"/>
                    </a:p>
                  </a:txBody>
                  <a:tcPr/>
                </a:tc>
              </a:tr>
              <a:tr h="645956">
                <a:tc>
                  <a:txBody>
                    <a:bodyPr/>
                    <a:lstStyle/>
                    <a:p>
                      <a:pPr algn="ctr"/>
                      <a:r>
                        <a:rPr lang="en-US" sz="3200" b="1" dirty="0" smtClean="0"/>
                        <a:t>WHAT</a:t>
                      </a:r>
                      <a:r>
                        <a:rPr lang="en-US" sz="3200" b="1" baseline="0" dirty="0" smtClean="0"/>
                        <a:t> IT IS </a:t>
                      </a:r>
                      <a:endParaRPr lang="en-US" sz="3200" b="1" dirty="0"/>
                    </a:p>
                  </a:txBody>
                  <a:tcPr anchor="ctr"/>
                </a:tc>
                <a:tc>
                  <a:txBody>
                    <a:bodyPr/>
                    <a:lstStyle/>
                    <a:p>
                      <a:pPr algn="ctr"/>
                      <a:r>
                        <a:rPr lang="en-US" sz="3200" b="1" dirty="0" smtClean="0"/>
                        <a:t>WHAT</a:t>
                      </a:r>
                      <a:r>
                        <a:rPr lang="en-US" sz="3200" b="1" baseline="0" dirty="0" smtClean="0"/>
                        <a:t> IT ISN’T</a:t>
                      </a:r>
                      <a:endParaRPr lang="en-US" sz="3200" b="1" dirty="0"/>
                    </a:p>
                  </a:txBody>
                  <a:tcPr anchor="ctr"/>
                </a:tc>
              </a:tr>
              <a:tr h="800552">
                <a:tc>
                  <a:txBody>
                    <a:bodyPr/>
                    <a:lstStyle/>
                    <a:p>
                      <a:pPr marL="457200" indent="-457200">
                        <a:buFont typeface="Wingdings" panose="05000000000000000000" pitchFamily="2" charset="2"/>
                        <a:buChar char="ü"/>
                      </a:pPr>
                      <a:r>
                        <a:rPr lang="en-US" sz="2800" b="1" dirty="0" smtClean="0">
                          <a:solidFill>
                            <a:schemeClr val="tx2"/>
                          </a:solidFill>
                        </a:rPr>
                        <a:t>Competency</a:t>
                      </a:r>
                    </a:p>
                    <a:p>
                      <a:pPr marL="457200" indent="-457200">
                        <a:buFont typeface="Wingdings" panose="05000000000000000000" pitchFamily="2" charset="2"/>
                        <a:buChar char="ü"/>
                      </a:pPr>
                      <a:r>
                        <a:rPr lang="en-US" sz="2800" b="1" dirty="0" smtClean="0">
                          <a:solidFill>
                            <a:schemeClr val="tx2"/>
                          </a:solidFill>
                        </a:rPr>
                        <a:t>Ability</a:t>
                      </a:r>
                      <a:r>
                        <a:rPr lang="en-US" sz="2800" b="1" baseline="0" dirty="0" smtClean="0">
                          <a:solidFill>
                            <a:schemeClr val="tx2"/>
                          </a:solidFill>
                        </a:rPr>
                        <a:t> to perform</a:t>
                      </a:r>
                      <a:endParaRPr lang="en-US" sz="2800" b="1" dirty="0">
                        <a:solidFill>
                          <a:schemeClr val="tx2"/>
                        </a:solidFill>
                      </a:endParaRPr>
                    </a:p>
                  </a:txBody>
                  <a:tcPr/>
                </a:tc>
                <a:tc>
                  <a:txBody>
                    <a:bodyPr/>
                    <a:lstStyle/>
                    <a:p>
                      <a:pPr marL="0" indent="0">
                        <a:buFont typeface="Wingdings" panose="05000000000000000000" pitchFamily="2" charset="2"/>
                        <a:buNone/>
                      </a:pPr>
                      <a:endParaRPr lang="en-US" sz="2800" b="1" baseline="0" dirty="0" smtClean="0">
                        <a:solidFill>
                          <a:srgbClr val="C00000"/>
                        </a:solidFill>
                      </a:endParaRPr>
                    </a:p>
                  </a:txBody>
                  <a:tcPr/>
                </a:tc>
              </a:tr>
              <a:tr h="3925288">
                <a:tc>
                  <a:txBody>
                    <a:bodyPr/>
                    <a:lstStyle/>
                    <a:p>
                      <a:pPr marL="0" indent="0">
                        <a:buNone/>
                      </a:pPr>
                      <a:r>
                        <a:rPr lang="en-US" sz="2800" dirty="0" smtClean="0"/>
                        <a:t>Examples: </a:t>
                      </a:r>
                    </a:p>
                    <a:p>
                      <a:pPr marL="0" indent="0">
                        <a:buNone/>
                      </a:pPr>
                      <a:r>
                        <a:rPr lang="en-US" sz="2800" dirty="0" smtClean="0"/>
                        <a:t>Reading and comprehending complex</a:t>
                      </a:r>
                      <a:r>
                        <a:rPr lang="en-US" sz="2800" baseline="0" dirty="0" smtClean="0"/>
                        <a:t> text</a:t>
                      </a:r>
                    </a:p>
                    <a:p>
                      <a:pPr marL="0" indent="0">
                        <a:buNone/>
                      </a:pPr>
                      <a:endParaRPr lang="en-US" sz="2800" baseline="0" dirty="0" smtClean="0"/>
                    </a:p>
                    <a:p>
                      <a:pPr marL="0" indent="0">
                        <a:buNone/>
                      </a:pPr>
                      <a:endParaRPr lang="en-US" sz="2800" baseline="0" dirty="0" smtClean="0"/>
                    </a:p>
                    <a:p>
                      <a:pPr marL="0" indent="0">
                        <a:buNone/>
                      </a:pPr>
                      <a:endParaRPr lang="en-US" sz="2800" baseline="0" dirty="0" smtClean="0"/>
                    </a:p>
                  </a:txBody>
                  <a:tcPr/>
                </a:tc>
                <a:tc>
                  <a:txBody>
                    <a:bodyPr/>
                    <a:lstStyle/>
                    <a:p>
                      <a:endParaRPr lang="en-US" dirty="0"/>
                    </a:p>
                  </a:txBody>
                  <a:tcPr/>
                </a:tc>
              </a:tr>
            </a:tbl>
          </a:graphicData>
        </a:graphic>
      </p:graphicFrame>
    </p:spTree>
    <p:extLst>
      <p:ext uri="{BB962C8B-B14F-4D97-AF65-F5344CB8AC3E}">
        <p14:creationId xmlns:p14="http://schemas.microsoft.com/office/powerpoint/2010/main" val="92781941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936631162"/>
              </p:ext>
            </p:extLst>
          </p:nvPr>
        </p:nvGraphicFramePr>
        <p:xfrm>
          <a:off x="152400" y="28755"/>
          <a:ext cx="8763000" cy="6521963"/>
        </p:xfrm>
        <a:graphic>
          <a:graphicData uri="http://schemas.openxmlformats.org/drawingml/2006/table">
            <a:tbl>
              <a:tblPr firstRow="1" bandRow="1">
                <a:tableStyleId>{5C22544A-7EE6-4342-B048-85BDC9FD1C3A}</a:tableStyleId>
              </a:tblPr>
              <a:tblGrid>
                <a:gridCol w="4045406"/>
                <a:gridCol w="4717594"/>
              </a:tblGrid>
              <a:tr h="852201">
                <a:tc gridSpan="2">
                  <a:txBody>
                    <a:bodyPr/>
                    <a:lstStyle/>
                    <a:p>
                      <a:pPr algn="ctr"/>
                      <a:r>
                        <a:rPr lang="en-US" sz="6000" dirty="0" smtClean="0"/>
                        <a:t>SKILL</a:t>
                      </a:r>
                      <a:endParaRPr lang="en-US" sz="6000" dirty="0"/>
                    </a:p>
                  </a:txBody>
                  <a:tcPr/>
                </a:tc>
                <a:tc hMerge="1">
                  <a:txBody>
                    <a:bodyPr/>
                    <a:lstStyle/>
                    <a:p>
                      <a:endParaRPr lang="en-US" dirty="0"/>
                    </a:p>
                  </a:txBody>
                  <a:tcPr/>
                </a:tc>
              </a:tr>
              <a:tr h="645956">
                <a:tc>
                  <a:txBody>
                    <a:bodyPr/>
                    <a:lstStyle/>
                    <a:p>
                      <a:pPr algn="ctr"/>
                      <a:r>
                        <a:rPr lang="en-US" sz="3200" b="1" dirty="0" smtClean="0"/>
                        <a:t>WHAT</a:t>
                      </a:r>
                      <a:r>
                        <a:rPr lang="en-US" sz="3200" b="1" baseline="0" dirty="0" smtClean="0"/>
                        <a:t> IT IS </a:t>
                      </a:r>
                      <a:endParaRPr lang="en-US" sz="3200" b="1" dirty="0"/>
                    </a:p>
                  </a:txBody>
                  <a:tcPr anchor="ctr"/>
                </a:tc>
                <a:tc>
                  <a:txBody>
                    <a:bodyPr/>
                    <a:lstStyle/>
                    <a:p>
                      <a:pPr algn="ctr"/>
                      <a:r>
                        <a:rPr lang="en-US" sz="3200" b="1" dirty="0" smtClean="0"/>
                        <a:t>WHAT</a:t>
                      </a:r>
                      <a:r>
                        <a:rPr lang="en-US" sz="3200" b="1" baseline="0" dirty="0" smtClean="0"/>
                        <a:t> IT ISN’T</a:t>
                      </a:r>
                      <a:endParaRPr lang="en-US" sz="3200" b="1" dirty="0"/>
                    </a:p>
                  </a:txBody>
                  <a:tcPr anchor="ctr"/>
                </a:tc>
              </a:tr>
              <a:tr h="800552">
                <a:tc>
                  <a:txBody>
                    <a:bodyPr/>
                    <a:lstStyle/>
                    <a:p>
                      <a:pPr marL="457200" indent="-457200">
                        <a:buFont typeface="Wingdings" panose="05000000000000000000" pitchFamily="2" charset="2"/>
                        <a:buChar char="ü"/>
                      </a:pPr>
                      <a:r>
                        <a:rPr lang="en-US" sz="2800" b="1" dirty="0" smtClean="0">
                          <a:solidFill>
                            <a:schemeClr val="tx2"/>
                          </a:solidFill>
                        </a:rPr>
                        <a:t>Competency</a:t>
                      </a:r>
                    </a:p>
                    <a:p>
                      <a:pPr marL="457200" indent="-457200">
                        <a:buFont typeface="Wingdings" panose="05000000000000000000" pitchFamily="2" charset="2"/>
                        <a:buChar char="ü"/>
                      </a:pPr>
                      <a:r>
                        <a:rPr lang="en-US" sz="2800" b="1" dirty="0" smtClean="0">
                          <a:solidFill>
                            <a:schemeClr val="tx2"/>
                          </a:solidFill>
                        </a:rPr>
                        <a:t>Ability</a:t>
                      </a:r>
                      <a:r>
                        <a:rPr lang="en-US" sz="2800" b="1" baseline="0" dirty="0" smtClean="0">
                          <a:solidFill>
                            <a:schemeClr val="tx2"/>
                          </a:solidFill>
                        </a:rPr>
                        <a:t> to perform</a:t>
                      </a:r>
                      <a:endParaRPr lang="en-US" sz="2800" b="1" dirty="0">
                        <a:solidFill>
                          <a:schemeClr val="tx2"/>
                        </a:solidFill>
                      </a:endParaRPr>
                    </a:p>
                  </a:txBody>
                  <a:tcPr/>
                </a:tc>
                <a:tc>
                  <a:txBody>
                    <a:bodyPr/>
                    <a:lstStyle/>
                    <a:p>
                      <a:pPr marL="457200" indent="-457200">
                        <a:buFont typeface="Wingdings" panose="05000000000000000000" pitchFamily="2" charset="2"/>
                        <a:buChar char="ü"/>
                      </a:pPr>
                      <a:r>
                        <a:rPr lang="en-US" sz="2800" b="1" dirty="0" smtClean="0">
                          <a:solidFill>
                            <a:schemeClr val="tx2"/>
                          </a:solidFill>
                        </a:rPr>
                        <a:t>A</a:t>
                      </a:r>
                      <a:r>
                        <a:rPr lang="en-US" sz="2800" b="1" baseline="0" dirty="0" smtClean="0">
                          <a:solidFill>
                            <a:schemeClr val="tx2"/>
                          </a:solidFill>
                        </a:rPr>
                        <a:t> strategy</a:t>
                      </a:r>
                      <a:endParaRPr lang="en-US" sz="2800" b="1" baseline="0" dirty="0" smtClean="0">
                        <a:solidFill>
                          <a:srgbClr val="FF0000"/>
                        </a:solidFill>
                      </a:endParaRPr>
                    </a:p>
                  </a:txBody>
                  <a:tcPr/>
                </a:tc>
              </a:tr>
              <a:tr h="3925288">
                <a:tc>
                  <a:txBody>
                    <a:bodyPr/>
                    <a:lstStyle/>
                    <a:p>
                      <a:pPr marL="0" indent="0">
                        <a:buNone/>
                      </a:pPr>
                      <a:r>
                        <a:rPr lang="en-US" sz="2800" dirty="0" smtClean="0"/>
                        <a:t>Examples: </a:t>
                      </a:r>
                    </a:p>
                    <a:p>
                      <a:pPr marL="0" indent="0">
                        <a:buNone/>
                      </a:pPr>
                      <a:r>
                        <a:rPr lang="en-US" sz="2800" dirty="0" smtClean="0"/>
                        <a:t>Reading and comprehending complex</a:t>
                      </a:r>
                      <a:r>
                        <a:rPr lang="en-US" sz="2800" baseline="0" dirty="0" smtClean="0"/>
                        <a:t> text</a:t>
                      </a:r>
                    </a:p>
                    <a:p>
                      <a:pPr marL="0" indent="0">
                        <a:buNone/>
                      </a:pPr>
                      <a:endParaRPr lang="en-US" sz="2800" baseline="0" dirty="0" smtClean="0"/>
                    </a:p>
                    <a:p>
                      <a:pPr marL="0" indent="0">
                        <a:buNone/>
                      </a:pPr>
                      <a:endParaRPr lang="en-US" sz="2800" baseline="0" dirty="0" smtClean="0"/>
                    </a:p>
                    <a:p>
                      <a:pPr marL="0" indent="0">
                        <a:buNone/>
                      </a:pPr>
                      <a:endParaRPr lang="en-US" sz="2800" baseline="0" dirty="0" smtClean="0"/>
                    </a:p>
                  </a:txBody>
                  <a:tcPr/>
                </a:tc>
                <a:tc>
                  <a:txBody>
                    <a:bodyPr/>
                    <a:lstStyle/>
                    <a:p>
                      <a:pPr marL="0" indent="0">
                        <a:buNone/>
                      </a:pPr>
                      <a:r>
                        <a:rPr lang="en-US" sz="2800" dirty="0" smtClean="0"/>
                        <a:t>Non-examples: </a:t>
                      </a:r>
                    </a:p>
                    <a:p>
                      <a:pPr marL="285750" indent="-285750">
                        <a:buFont typeface="Arial" panose="020B0604020202020204" pitchFamily="34" charset="0"/>
                        <a:buChar char="•"/>
                      </a:pPr>
                      <a:r>
                        <a:rPr lang="en-US" sz="2800" b="1" dirty="0" smtClean="0">
                          <a:solidFill>
                            <a:schemeClr val="accent1">
                              <a:lumMod val="75000"/>
                            </a:schemeClr>
                          </a:solidFill>
                        </a:rPr>
                        <a:t>Annotating</a:t>
                      </a:r>
                      <a:r>
                        <a:rPr lang="en-US" sz="2800" b="1" baseline="0" dirty="0" smtClean="0">
                          <a:solidFill>
                            <a:schemeClr val="accent1">
                              <a:lumMod val="75000"/>
                            </a:schemeClr>
                          </a:solidFill>
                        </a:rPr>
                        <a:t> text</a:t>
                      </a:r>
                    </a:p>
                    <a:p>
                      <a:pPr marL="285750" indent="-285750">
                        <a:buFont typeface="Arial" panose="020B0604020202020204" pitchFamily="34" charset="0"/>
                        <a:buChar char="•"/>
                      </a:pPr>
                      <a:r>
                        <a:rPr lang="en-US" sz="2800" b="1" baseline="0" dirty="0" smtClean="0">
                          <a:solidFill>
                            <a:schemeClr val="accent1">
                              <a:lumMod val="75000"/>
                            </a:schemeClr>
                          </a:solidFill>
                        </a:rPr>
                        <a:t>Re-reading</a:t>
                      </a:r>
                    </a:p>
                    <a:p>
                      <a:pPr marL="285750" indent="-285750">
                        <a:buFont typeface="Arial" panose="020B0604020202020204" pitchFamily="34" charset="0"/>
                        <a:buChar char="•"/>
                      </a:pPr>
                      <a:r>
                        <a:rPr lang="en-US" sz="2800" b="1" baseline="0" dirty="0" smtClean="0">
                          <a:solidFill>
                            <a:schemeClr val="accent1">
                              <a:lumMod val="75000"/>
                            </a:schemeClr>
                          </a:solidFill>
                        </a:rPr>
                        <a:t>Questioning text</a:t>
                      </a:r>
                      <a:endParaRPr lang="en-US" sz="2800" b="1" baseline="0" dirty="0" smtClean="0">
                        <a:solidFill>
                          <a:srgbClr val="FF0000"/>
                        </a:solidFill>
                      </a:endParaRPr>
                    </a:p>
                    <a:p>
                      <a:pPr marL="0" indent="0">
                        <a:buFont typeface="Arial" panose="020B0604020202020204" pitchFamily="34" charset="0"/>
                        <a:buNone/>
                      </a:pPr>
                      <a:endParaRPr lang="en-US" sz="2800" b="1" dirty="0" smtClean="0">
                        <a:solidFill>
                          <a:srgbClr val="FF0000"/>
                        </a:solidFill>
                      </a:endParaRPr>
                    </a:p>
                    <a:p>
                      <a:pPr marL="0" indent="0">
                        <a:buFont typeface="Arial" panose="020B0604020202020204" pitchFamily="34" charset="0"/>
                        <a:buNone/>
                      </a:pPr>
                      <a:endParaRPr lang="en-US" sz="2800" dirty="0" smtClean="0"/>
                    </a:p>
                    <a:p>
                      <a:pPr marL="0" indent="0">
                        <a:buFont typeface="Arial" panose="020B0604020202020204" pitchFamily="34" charset="0"/>
                        <a:buNone/>
                      </a:pPr>
                      <a:endParaRPr lang="en-US" sz="2800" dirty="0" smtClean="0"/>
                    </a:p>
                    <a:p>
                      <a:endParaRPr lang="en-US" dirty="0"/>
                    </a:p>
                  </a:txBody>
                  <a:tcPr/>
                </a:tc>
              </a:tr>
            </a:tbl>
          </a:graphicData>
        </a:graphic>
      </p:graphicFrame>
    </p:spTree>
    <p:extLst>
      <p:ext uri="{BB962C8B-B14F-4D97-AF65-F5344CB8AC3E}">
        <p14:creationId xmlns:p14="http://schemas.microsoft.com/office/powerpoint/2010/main" val="106994573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791604936"/>
              </p:ext>
            </p:extLst>
          </p:nvPr>
        </p:nvGraphicFramePr>
        <p:xfrm>
          <a:off x="152400" y="28755"/>
          <a:ext cx="8763000" cy="7229636"/>
        </p:xfrm>
        <a:graphic>
          <a:graphicData uri="http://schemas.openxmlformats.org/drawingml/2006/table">
            <a:tbl>
              <a:tblPr firstRow="1" bandRow="1">
                <a:tableStyleId>{5C22544A-7EE6-4342-B048-85BDC9FD1C3A}</a:tableStyleId>
              </a:tblPr>
              <a:tblGrid>
                <a:gridCol w="4045406"/>
                <a:gridCol w="4717594"/>
              </a:tblGrid>
              <a:tr h="852201">
                <a:tc gridSpan="2">
                  <a:txBody>
                    <a:bodyPr/>
                    <a:lstStyle/>
                    <a:p>
                      <a:pPr algn="ctr"/>
                      <a:r>
                        <a:rPr lang="en-US" sz="6000" dirty="0" smtClean="0"/>
                        <a:t>SKILL</a:t>
                      </a:r>
                      <a:endParaRPr lang="en-US" sz="6000" dirty="0"/>
                    </a:p>
                  </a:txBody>
                  <a:tcPr/>
                </a:tc>
                <a:tc hMerge="1">
                  <a:txBody>
                    <a:bodyPr/>
                    <a:lstStyle/>
                    <a:p>
                      <a:endParaRPr lang="en-US" dirty="0"/>
                    </a:p>
                  </a:txBody>
                  <a:tcPr/>
                </a:tc>
              </a:tr>
              <a:tr h="645956">
                <a:tc>
                  <a:txBody>
                    <a:bodyPr/>
                    <a:lstStyle/>
                    <a:p>
                      <a:pPr algn="ctr"/>
                      <a:r>
                        <a:rPr lang="en-US" sz="3200" b="1" dirty="0" smtClean="0"/>
                        <a:t>WHAT</a:t>
                      </a:r>
                      <a:r>
                        <a:rPr lang="en-US" sz="3200" b="1" baseline="0" dirty="0" smtClean="0"/>
                        <a:t> IT IS </a:t>
                      </a:r>
                      <a:endParaRPr lang="en-US" sz="3200" b="1" dirty="0"/>
                    </a:p>
                  </a:txBody>
                  <a:tcPr anchor="ctr"/>
                </a:tc>
                <a:tc>
                  <a:txBody>
                    <a:bodyPr/>
                    <a:lstStyle/>
                    <a:p>
                      <a:pPr algn="ctr"/>
                      <a:r>
                        <a:rPr lang="en-US" sz="3200" b="1" dirty="0" smtClean="0"/>
                        <a:t>WHAT</a:t>
                      </a:r>
                      <a:r>
                        <a:rPr lang="en-US" sz="3200" b="1" baseline="0" dirty="0" smtClean="0"/>
                        <a:t> IT ISN’T</a:t>
                      </a:r>
                      <a:endParaRPr lang="en-US" sz="3200" b="1" dirty="0"/>
                    </a:p>
                  </a:txBody>
                  <a:tcPr anchor="ctr"/>
                </a:tc>
              </a:tr>
              <a:tr h="800552">
                <a:tc>
                  <a:txBody>
                    <a:bodyPr/>
                    <a:lstStyle/>
                    <a:p>
                      <a:pPr marL="457200" indent="-457200">
                        <a:buFont typeface="Wingdings" panose="05000000000000000000" pitchFamily="2" charset="2"/>
                        <a:buChar char="ü"/>
                      </a:pPr>
                      <a:r>
                        <a:rPr lang="en-US" sz="2800" b="1" dirty="0" smtClean="0">
                          <a:solidFill>
                            <a:schemeClr val="tx2"/>
                          </a:solidFill>
                        </a:rPr>
                        <a:t>Competency</a:t>
                      </a:r>
                    </a:p>
                    <a:p>
                      <a:pPr marL="457200" indent="-457200">
                        <a:buFont typeface="Wingdings" panose="05000000000000000000" pitchFamily="2" charset="2"/>
                        <a:buChar char="ü"/>
                      </a:pPr>
                      <a:r>
                        <a:rPr lang="en-US" sz="2800" b="1" dirty="0" smtClean="0">
                          <a:solidFill>
                            <a:schemeClr val="tx2"/>
                          </a:solidFill>
                        </a:rPr>
                        <a:t>Ability</a:t>
                      </a:r>
                      <a:r>
                        <a:rPr lang="en-US" sz="2800" b="1" baseline="0" dirty="0" smtClean="0">
                          <a:solidFill>
                            <a:schemeClr val="tx2"/>
                          </a:solidFill>
                        </a:rPr>
                        <a:t> to perform</a:t>
                      </a:r>
                      <a:endParaRPr lang="en-US" sz="2800" b="1" dirty="0">
                        <a:solidFill>
                          <a:schemeClr val="tx2"/>
                        </a:solidFill>
                      </a:endParaRPr>
                    </a:p>
                  </a:txBody>
                  <a:tcPr/>
                </a:tc>
                <a:tc>
                  <a:txBody>
                    <a:bodyPr/>
                    <a:lstStyle/>
                    <a:p>
                      <a:pPr marL="457200" indent="-457200">
                        <a:buFont typeface="Wingdings" panose="05000000000000000000" pitchFamily="2" charset="2"/>
                        <a:buChar char="ü"/>
                      </a:pPr>
                      <a:r>
                        <a:rPr lang="en-US" sz="2800" b="1" dirty="0" smtClean="0">
                          <a:solidFill>
                            <a:schemeClr val="tx2"/>
                          </a:solidFill>
                        </a:rPr>
                        <a:t>A</a:t>
                      </a:r>
                      <a:r>
                        <a:rPr lang="en-US" sz="2800" b="1" baseline="0" dirty="0" smtClean="0">
                          <a:solidFill>
                            <a:schemeClr val="tx2"/>
                          </a:solidFill>
                        </a:rPr>
                        <a:t> strategy</a:t>
                      </a:r>
                      <a:endParaRPr lang="en-US" sz="2800" b="1" baseline="0" dirty="0" smtClean="0">
                        <a:solidFill>
                          <a:srgbClr val="FF0000"/>
                        </a:solidFill>
                      </a:endParaRPr>
                    </a:p>
                    <a:p>
                      <a:pPr marL="457200" indent="-457200">
                        <a:buFont typeface="Wingdings" panose="05000000000000000000" pitchFamily="2" charset="2"/>
                        <a:buChar char="ü"/>
                      </a:pPr>
                      <a:r>
                        <a:rPr lang="en-US" sz="2800" b="1" baseline="0" dirty="0" smtClean="0">
                          <a:solidFill>
                            <a:srgbClr val="C00000"/>
                          </a:solidFill>
                        </a:rPr>
                        <a:t>Finite content</a:t>
                      </a:r>
                    </a:p>
                  </a:txBody>
                  <a:tcPr/>
                </a:tc>
              </a:tr>
              <a:tr h="3925288">
                <a:tc>
                  <a:txBody>
                    <a:bodyPr/>
                    <a:lstStyle/>
                    <a:p>
                      <a:pPr marL="0" indent="0">
                        <a:buNone/>
                      </a:pPr>
                      <a:r>
                        <a:rPr lang="en-US" sz="2800" dirty="0" smtClean="0"/>
                        <a:t>Examples: </a:t>
                      </a:r>
                    </a:p>
                    <a:p>
                      <a:pPr marL="0" indent="0">
                        <a:buNone/>
                      </a:pPr>
                      <a:r>
                        <a:rPr lang="en-US" sz="2800" dirty="0" smtClean="0"/>
                        <a:t>Reading and comprehending complex</a:t>
                      </a:r>
                      <a:r>
                        <a:rPr lang="en-US" sz="2800" baseline="0" dirty="0" smtClean="0"/>
                        <a:t> text</a:t>
                      </a:r>
                    </a:p>
                    <a:p>
                      <a:pPr marL="0" indent="0">
                        <a:buNone/>
                      </a:pPr>
                      <a:endParaRPr lang="en-US" sz="2800" baseline="0" dirty="0" smtClean="0"/>
                    </a:p>
                    <a:p>
                      <a:pPr marL="0" indent="0">
                        <a:buNone/>
                      </a:pPr>
                      <a:endParaRPr lang="en-US" sz="2800" baseline="0" dirty="0" smtClean="0"/>
                    </a:p>
                    <a:p>
                      <a:pPr marL="0" indent="0">
                        <a:buNone/>
                      </a:pPr>
                      <a:endParaRPr lang="en-US" sz="2800" baseline="0" dirty="0" smtClean="0"/>
                    </a:p>
                  </a:txBody>
                  <a:tcPr/>
                </a:tc>
                <a:tc>
                  <a:txBody>
                    <a:bodyPr/>
                    <a:lstStyle/>
                    <a:p>
                      <a:pPr marL="0" indent="0">
                        <a:buNone/>
                      </a:pPr>
                      <a:r>
                        <a:rPr lang="en-US" sz="2800" dirty="0" smtClean="0"/>
                        <a:t>Non-examples: </a:t>
                      </a:r>
                    </a:p>
                    <a:p>
                      <a:pPr marL="285750" indent="-285750">
                        <a:buFont typeface="Arial" panose="020B0604020202020204" pitchFamily="34" charset="0"/>
                        <a:buChar char="•"/>
                      </a:pPr>
                      <a:r>
                        <a:rPr lang="en-US" sz="2800" b="1" dirty="0" smtClean="0">
                          <a:solidFill>
                            <a:schemeClr val="accent1">
                              <a:lumMod val="75000"/>
                            </a:schemeClr>
                          </a:solidFill>
                        </a:rPr>
                        <a:t>Annotating</a:t>
                      </a:r>
                      <a:r>
                        <a:rPr lang="en-US" sz="2800" b="1" baseline="0" dirty="0" smtClean="0">
                          <a:solidFill>
                            <a:schemeClr val="accent1">
                              <a:lumMod val="75000"/>
                            </a:schemeClr>
                          </a:solidFill>
                        </a:rPr>
                        <a:t> text</a:t>
                      </a:r>
                    </a:p>
                    <a:p>
                      <a:pPr marL="285750" indent="-285750">
                        <a:buFont typeface="Arial" panose="020B0604020202020204" pitchFamily="34" charset="0"/>
                        <a:buChar char="•"/>
                      </a:pPr>
                      <a:r>
                        <a:rPr lang="en-US" sz="2800" b="1" baseline="0" dirty="0" smtClean="0">
                          <a:solidFill>
                            <a:schemeClr val="accent1">
                              <a:lumMod val="75000"/>
                            </a:schemeClr>
                          </a:solidFill>
                        </a:rPr>
                        <a:t>Re-reading</a:t>
                      </a:r>
                    </a:p>
                    <a:p>
                      <a:pPr marL="285750" indent="-285750">
                        <a:buFont typeface="Arial" panose="020B0604020202020204" pitchFamily="34" charset="0"/>
                        <a:buChar char="•"/>
                      </a:pPr>
                      <a:r>
                        <a:rPr lang="en-US" sz="2800" b="1" baseline="0" dirty="0" smtClean="0">
                          <a:solidFill>
                            <a:schemeClr val="accent1">
                              <a:lumMod val="75000"/>
                            </a:schemeClr>
                          </a:solidFill>
                        </a:rPr>
                        <a:t>Questioning text</a:t>
                      </a:r>
                      <a:endParaRPr lang="en-US" sz="2800" b="1" baseline="0" dirty="0" smtClean="0">
                        <a:solidFill>
                          <a:srgbClr val="FF0000"/>
                        </a:solidFill>
                      </a:endParaRPr>
                    </a:p>
                    <a:p>
                      <a:pPr marL="285750" indent="-285750">
                        <a:buFont typeface="Arial" panose="020B0604020202020204" pitchFamily="34" charset="0"/>
                        <a:buChar char="•"/>
                      </a:pPr>
                      <a:r>
                        <a:rPr lang="en-US" sz="2800" b="1" dirty="0" smtClean="0">
                          <a:solidFill>
                            <a:srgbClr val="C00000"/>
                          </a:solidFill>
                        </a:rPr>
                        <a:t>Recognizing </a:t>
                      </a:r>
                      <a:r>
                        <a:rPr lang="en-US" sz="2800" b="1" baseline="0" dirty="0" smtClean="0">
                          <a:solidFill>
                            <a:srgbClr val="C00000"/>
                          </a:solidFill>
                        </a:rPr>
                        <a:t>text features that contribute meaning in informational texts</a:t>
                      </a:r>
                    </a:p>
                    <a:p>
                      <a:pPr marL="0" indent="0">
                        <a:buFont typeface="Arial" panose="020B0604020202020204" pitchFamily="34" charset="0"/>
                        <a:buNone/>
                      </a:pPr>
                      <a:endParaRPr lang="en-US" sz="2800" b="1" dirty="0" smtClean="0">
                        <a:solidFill>
                          <a:srgbClr val="FF0000"/>
                        </a:solidFill>
                      </a:endParaRPr>
                    </a:p>
                    <a:p>
                      <a:pPr marL="0" indent="0">
                        <a:buFont typeface="Arial" panose="020B0604020202020204" pitchFamily="34" charset="0"/>
                        <a:buNone/>
                      </a:pPr>
                      <a:endParaRPr lang="en-US" sz="2800" dirty="0" smtClean="0"/>
                    </a:p>
                    <a:p>
                      <a:pPr marL="0" indent="0">
                        <a:buFont typeface="Arial" panose="020B0604020202020204" pitchFamily="34" charset="0"/>
                        <a:buNone/>
                      </a:pPr>
                      <a:endParaRPr lang="en-US" sz="2800" dirty="0" smtClean="0"/>
                    </a:p>
                    <a:p>
                      <a:endParaRPr lang="en-US" dirty="0"/>
                    </a:p>
                  </a:txBody>
                  <a:tcPr/>
                </a:tc>
              </a:tr>
            </a:tbl>
          </a:graphicData>
        </a:graphic>
      </p:graphicFrame>
    </p:spTree>
    <p:extLst>
      <p:ext uri="{BB962C8B-B14F-4D97-AF65-F5344CB8AC3E}">
        <p14:creationId xmlns:p14="http://schemas.microsoft.com/office/powerpoint/2010/main" val="305191233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woosley\Pictures\your turn.png"/>
          <p:cNvPicPr>
            <a:picLocks noGrp="1" noChangeAspect="1" noChangeArrowheads="1"/>
          </p:cNvPicPr>
          <p:nvPr>
            <p:ph idx="1"/>
          </p:nvPr>
        </p:nvPicPr>
        <p:blipFill>
          <a:blip r:embed="rId3">
            <a:extLst>
              <a:ext uri="{28A0092B-C50C-407E-A947-70E740481C1C}">
                <a14:useLocalDpi xmlns:a14="http://schemas.microsoft.com/office/drawing/2010/main"/>
              </a:ext>
            </a:extLst>
          </a:blip>
          <a:srcRect/>
          <a:stretch>
            <a:fillRect/>
          </a:stretch>
        </p:blipFill>
        <p:spPr bwMode="auto">
          <a:xfrm>
            <a:off x="301487" y="152400"/>
            <a:ext cx="8613913" cy="63826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055368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utoShape 2" descr="data:image/jpeg;base64,/9j/4AAQSkZJRgABAQAAAQABAAD/2wCEAAkGBxQSEhQUExQWFhQXGBgaFxcXFx0eHxcdFxcYGBYdGhgaHCgiGB4lHBYWITEhJSkrLi4uHB8zODMsOCgtLisBCgoKDg0OGxAQGiwkICYsLCw0LDYsLCwsLy0sLCwsLCwvLCwsLCwsLCwsLTcsLCwsLCwsLCw0NCwsLCwsLCwsLP/AABEIAK4BIgMBIgACEQEDEQH/xAAcAAEAAgIDAQAAAAAAAAAAAAAABQYEBwECAwj/xABOEAACAQMCBAMFAwgECwYHAAABAgMABBESIQUGMUETUWEHIjJxgRRCkSMzUmJykqGxQ4KiwRUWJERTVGNzg7LRNITT4fDxFyVklKOzw//EABkBAQADAQEAAAAAAAAAAAAAAAABAgMEBf/EACsRAQACAgICAQEGBwAAAAAAAAABAgMREiEEMUFRExRCkaHBIzJhcbHR8P/aAAwDAQACEQMRAD8A3jSlKBSlKBSlKBSlKBSlKBSlKBSlKBSlKBSlKBSlKBSlKBSlQnFOZEjdooo3uZ1xqji0/k8gEeI7sqR5BBCk6iDkAjeomYjuRN1SvatxeW3tolicx+NMIncfEFMcj4VvuligXPUAnGDgjNueLcQI/J21qp7eJcuTj1CQYB9Ax+dR3EuNQXcE9pxFPsbiPWS7qVwGwssEvRtL6TggMCVBG9U51vuKz2tNZj2oHK/MjcKfUMmzZh40QyfDyQDLGB0I+8o2YeRFXy49pKyf9jt5JR2llzDGfUagZG/cx61pzhfE1uFeJiGcBgSAQJF6a1DAEA+RGd6l+B8UY20OO0ajJ3PujB/lXHObJSvH5TqJXn/H6+iOuWC3miHxLCXWQL3K6yVcgdts+lbE4TxKO5hjnhYPHIoZWHcHzHYg5BB3BBFaMj4gynUxyO4Jq7+w6RjaXPu6YvtcvhDyBVCwHoGz9c1r42W99xZFohselKV1qlKUoFKUoFKUoFKUoFKUoFKUoFKUoFKUoFKUoFKUoFKUoFKUoFKUoFKiuMcww2xCuSZCMhEUs2Bn3mxsi7EamIGds1D8q8/wX0gjEcsLOpaHxgo8YL8WjS7bgYbB6g5GQCRHKN6EpzRxVoI41ix408ghiLDIVmVmZ2HcIiO2O5AGRnIwCi2dufDjklK76VGXlkdt2Y9NTO2Wc4AyScAVD+0Tma2tbzhwlkTUJX1qTvGkkTRiRh933mAye2vHerSK4vKmeUR8NsfpqbmfjvF7e5OiVD4VubmePw1MKLlgsatp1scL1JGTk7DYV/2rc029+ll4OGdUMkhH9GZVQ+HnuwIOR2wK2l7S7W4k4dcLa/GV99cZZ4/6RU/WI+edwNyK1R7PfZzJfKs8xMVrn3QPjlx1052Vc/e36HHnU4pprnPWi0T6hTLOfw5Y3zjSwz+yThv4GrVwy4ETSQNsEYlT+q/vD8CSK2ZxD2ScOkjKxxvE+Dh1lc742LByQd+21auvbSQg5XF3bExyL+np6jpuGA1KajJeuT1/30V4zV35lu2SNdP3zpB7AnoT8qvPJnPhsIbS1e0QQ6kjaSOZmbVITlyjIOrnJGrbO3TFUC24rG0ZLAFARkN1Ug9CPPPStm8j+z952jur9SqKQ8Nsdjkbq83ke4T97yq2CLROoj+6sts0pSuxUpSlApSlApSlApSlApSlApSlApSlApSlApSuGYAZOwHU0HNKq95zvDkrbRy3jA4JgC6AfIzOyx/RSSPKoi743xGXYNbWi/qhriT8TojU/Rqyvnx0/mlOpX+la0+wl/z17eyn/fGIfuwaNvnmvObl+yb44BKfOVmkP4yMTXPPnY49RKeEthXnF7eIFpZ4kUdS8igD8TUL/jzbuCbdJ7jHTwoWCt+zLLojb6NVateFWkR1RWsCMOjCNcj64zUh9rb0rK3nz+GqeCe4NzZBcS+ARJDPp1CKZQrMO5QglZMb50k4qO4pzfrYxWWHwSJLg7xoR1VP9M/y91e5JGkxnHeDRXsJjkHUHQ42aNiMZU9j5joRsaq3Lt20bNbSqElhwrqowrL/AEciAbaSPw3FT98tanUdnHt685KI7G4Oo6pSqySM3vN4jpGzO37JxjoAMAAACoW74bf3ph+wwNGgZZEupDoA050smfex6gZI7YOatXHkBFuCAym7tAQdwQbiMbjv1rYFY476jl7nc/svFdtU2nsZV8vd3kskrnLlFG5PXLyamY9dzj5VfuWOB/YovBE80yDGjxipMYAxpDADI8genQVm3d1p2HX+Vd7JyVyTnerXyWt7leKxHpkVWuYeNFJlRNRECCWRUODI0hMVpAPWSQsf6i52arBc3CxozuwVFBZmY4CgDJJPYYqn8fuFC2vEFEwhFxDLONJ1LEsciBjGvvYGtWI3I642xTHWJt2WnpN2/Jzz4kvrmZnI3ggmeKFP1RoIeQju7Nv5DpVB9pvJ8PD3t7iz1CSaXwnikmyJAUZtXiTPlSNIGScbjp3u3NfPPDzbvGnEVR5FwJLb8q8Y6u2IwdHug7nGOo3xWLJHZFrezltXu7eGFpTf3WGjRXXXnx32kLHRkLgAEY2XA9LhXWtOfctS2TKZory2C+PE4YpINmK7FZFPwsN8N1HXPQj6D5S5ij4hbrPECu5V0brG6/Gp88Z69wRVE5H9ntjc2hlktsJLPLLbnUyyLC5xEGdSGIKjUAc4DDvvWxOB8Fgs4Vgt4xHGvQDuT1JJ3YnzNRjpNOt9EykKUpWiClKUClKUClKUClKUClKUClKUClKUClKUENzHzHHaBFYF5pSRFCvxOR1JJ2RF6s52A8zgHX/MNyrkPxG4Dgn3LVSwhG4wBEPfumz3Ybnoo6VH8ZubocTvEEIa6cqY5mbMUNrpAi75B1BiYwBliTuBmsvg3LqQMZpGM1yw96eTr8kHSNfQdq8/yc0xPHeo/Wf9L1hxLxe7kAS1tQiAYDXB8JR5AQqC+PmFroeGXr4Ml6Ix3WGBQP3pCxP8Kk5r4DZd/Xt/51hSzFup/wClcUT9IiP1/wArM2GYRoFaRpGA3Y4y3qdIA/CsO/40sY1MQo6DuWPkqjdj6AE1C3XF9T+BbaZJj1OcrEP0nI/go3PpU/wjg6w+8zGWYj3pXxn1CgbRr+qPrk71M1ivdhjW97dzDKQpCnZpydTevgp8PyZgfSpusO+4nHErMzABRkknAHzNQUVvNxDJl1xWZ6Jkq84827xxn9H4j3xUcd9+oFl4fxNHLeE6voOl9JyAfIkbZ/lUPzxbBJLW8XYhxBL+tHMfdz+zJpP9Y1kT3MFnGkaIBnIihiX3nPUhVHXzLHYdSa7c4ReLwy5BypWMuPNTGRINx3yuKivV4mPU9DG4xdabYSf6GW3kb9mKeORj+6pP0q9cb4qttEZGBckhI0QZaV3OERR3JP4bntVIsYfGiw4yksWH+Trgj+JrmwEl7beDJKyXdpKg8QYJEkXvQS6TsyupDFT1yw7VtjiPU/VaJWCPl3icvvyXVvbk5PhJAZtPlmVpF1HzwoHl515PdXtn/wBptzJH3mtQXHzeA/lE9dOsDzryuedr60jBuLW3lA2MyXSwqd9spOPdPoGNeXAPa2lzdRWxtXDSNp1RSpMF8i3hZwucZPQDftXo/Z4rx0z5WhHc8cyQXVkY4JI5ZXkh8OFDqaR1lRwhjB1LnTvkbVY+VuY47mMsupSGKyI40vE4+JXU9CKt6cPiWRpRFGJWADSBAGYDoC2MkbmqBzNw/wCy8XiuQcQ3sZhk8vHjGqIn1ZFKj9k+dZ38eIp0tXJuVuECYPurgjB2G4PUeoqi8icoRSPdQztNJDaXbrDbvITCFIWWPMf3iNZ+IkelXC0uQBhvpWJyBP4knEnHwm9ZQex8OCCM4890Iqni75SnL6W8UpUZzDx+CxhM1w4Rc4A6s7HoqKN2Y+Q+fQV3MUnXlc3KRqXkdUUdWYgAfMnYVpjmL2n3dxlbVRaxn77YeYj5bpF/aPqKpE8ZkIaZ5J2H3pnaQ/2icfSg3hxD2o8OiJVZmmI6+AjSD98DT/GsEe16y2zHdDP+xz/ysa1ABQnHWg3Zwz2o8OmkEZmaJj08dGjB9NTe6D8zVzU53HSvlSa/g3DOhHcdatnso58SynFpLLqtJm/JMWz9nc7YOekbbegO+3vGg+gKUpQKUpQKUpQKUpQKUpQK6TSqilmIVVBJZjgADqST0Fdbq5SJGkkYIiAszMcBQNyST0FUS6uDxMh5FIsgQYoWGDPg5WWZT93ukZ9GYZ0hcsuWuKvKyYjat3fHAt5dziG4lt53jMM8cTMHEcKIVCgZChg+lsYbcgnqek3Frif3beyuT03mUQr8yznOB5AGryTj0FYk132X8a8e2aL2m3HtprSnPwi9PxyxR/qwrqYf8SXY/Rawr7gsUaPJMJJtCsx8Z2YHSM/BsnbstXOvK7txJG8bZ0urKcdcMCDj6GpjLJpXeQ+GR29nHIFAeVRI7Y6lxkAeQAOAK7cc46kIBkY5Y4SNfic9AFXv1G52rBPDeIxII1ltmiTCI7B9YQbLlANJIGO/aoLjPAE1QRyMZZ7mZVeZ9tKJ7zhB0TboB5mtorW192naFt4ZwR5WWa8A1D3o7cHKRHsX/wBJIPPoO3nWfxvi4gAwCzsdKIu7Ox6Ko8+5PQDc15ce5hhtkyzbnZVG7MfJR1Y9PxqH5JnW4klmmyLpCV8JgR9nQ/Dpz8RYYLP32Gw65amY529JTfBeFmMtNOQ1w495u0a9RGnko7nqx3PYDtzZLpsbv1gkH9k17zS62CL07n5VCc+ylo4bZfiuJVUj/Zx/lJD/AAH41Fd2vGxncJmMaID00qD6EKBWLzBNJauL+Aa1VdNzH/pIwSQw8mQknPkT2FZNR3BJ2up2ge7hsZA2BG6lpHGcAoz6YzqGcAa/lWuKlrX3VG9LlyNy8lwE4jdNHPM4zCqnXFbJ2VOzSfpP1yMDGN76qgdBioDk/lGHhySLE0jmVtcjO3xN5hFAROv3QM7ZzgVYK9aI1GmczsqL5m4FHfW7wSllDFSHQ4ZGRgyMp7EECpSlSKB/idxFhobiUarn40tR4jL6kvpVsdwtXDgfCY7SCOCLOhBjLHLMSSWZj3ZmJJPmTWfVR9oHOS2EYSPDXUgPhqeiDoZH/VB6Dqx2HcitaxX1CZmZ9srnLnGHh6DV+UnYExwqcFu2pj9xAerH6AnatHcY4pNdy+Ncvrk3CgDCRg/djXsPM9T3Pljzys7tJIzPI5y7sclj6+QHQAbAbAAV5uwAJJwB1J7VZDtXm8oBC7s7bKigszfsqNzVq5Z5GnuwJJS1tAehKjxZB5qrbRj1YE/q962hyzyrbWuRBEFJ+OQ+87ftSNkn5dPSg1vy37Nbu6w87C0i/RwGlb6fDH9cn0q8cJ9lHDYSGeJrhx964cv1/UGE/s1eFGNhXSeUKP5UEXJw6CIBIooo1A+FEVQPoBjtWm+LcHg4h9qn0ACZy0DAAFVRFiRgfJ/D1Y6YYVeedOPtq+xwMfGkXM0g/oIztn/ePuFHbduwzXJLYkQ2sA0vKRDHj7i499/kkYZvUgDvQQvBuYeOi3h8NojH4cegtkkroGkk53OMZpW9rLh0cUaRIgCRqqKMdFUBVH4AUoMqlKUClKUClKUCuCa5qlc28TNzOeHxfAFDXjjsjbpAP1pBu3kmf0hit7xSs2kiNoziEzcUmDMf/l0R/JJ/rbqfzr+cKke4v3iNXTFSs84X5+VdJpgo0rjYYAHQDt/7VhE5rwsuW2W3KzaI07SSlutdKV5XEGvuR/68qrA5a4UfeFebXqDzP0/61jtw89iKxCKvFYQ97m5L+gqM4lw2OddMgzg5UgkMpHQqw3BrLrrJIFBLEADqT0FXjr0I3hvAIYX8T35JMY8SVtbADsCfh79KweBDx7ua7X80V8GI/phWBdvlqXArM5ntb0pGkUYi+0MUQy7OwCFnYR4zGgAwWfDZYDTvmvTkW5jkiWPGh4AEkiY+8rLscjuCQTmtrRatZm3v9kLNZ2+kZPU9fSoflzlpeNTTXbzzxW8LGC28B9BfTgyvqIOVYkAY649KjOeOZfyc1tbHVN4bGVl+GFACXyw++RkADz7bVt/k7h/2extYcYKQxhsDHvaBrP1bJ+ta+Hi93si0oGD2YWY/OSXU3pJcyY/CMqKl+H8lcPgIaOzgDKchzGGYEHIIdskH1zU/Su+IiPShSlKkKUpQV3nbmpOHw6iNcz5EMefjYdSfJFyCx9QOpAOhru6kmkeaZy8shy7H+AA+6oGwXsPxqS5t4+b+7knBzECY4B28NCfeH7bZbPlp8qh3bAyf/XyHc+lAZseZJIAAGSxJwAANySdgBWweSOQWDi5vlGpTmK3yCEI6PIRkO/kOi9dz0keQuTPAxc3IBuCPcQ9IARv85CDue3wjuTeKBWRaThcg9POsauaCQa7Xzz9KqPOfNQtgETD3Uu0EWf7b46Iu5J74wPTA5w5wFswt7ZRNeuPdT7sQ/TlI+EDI26nbpmqpwjhBjZ5pnM11J+cmbv8AqqPuqNth5DyAAZPDrTwlYu5eRyXmlbq7H4mPkB0A6AAVafZ1wgyO1+4OGQx2yntESC8mPOQquP1FX9Iiq1wnh54ldG3GfssJBunHRyMFbdT3z1fHQbbE1uFVAAAGAOgHag5pSlApSlApSlApSlB4X10IopJG+FEZz8lBJ/lWvuXwyWySSD8vcflpT5ySgM30UEIB2CgVbOeIGk4deonxNbzAeuY22+vT61VoLwSxQuvwtGjDH66g/wB9ef58zqsfC9HYmvK5uEjUu7BVHVmOAPmTXpXNecuj7fjVvIMxzRyeiOGP4A7fWuW4h5L+JpfcGt5h+UhjY/paQGHqrj3lPqCDUTNYT2/wariIfdJHiqPQnAmHzIb9o1pEVlCQkvGO3T5Vj1jWXEI5QSjD3ThlOzIfJkbBU/MV6WTSXMvg2qeK4OHfcRRefiSAEZ/UGWPkOtaVx2mdRCNuZZcFVVWeRzhI0GWc+Sj+JJwANyQN6unK3J/hss90Q843SMbxwfs5/OSf7QjbooG+ZPlnlmO0BbPiTuPykzDBPfSg/o0HZR8yWOSZPik5jhlcAkpG7ADuVUkY/CvRw+PFO59qTO2vb26+1X883WODNtD5Eghrlvq+lP8Ah+tVf2jWls0I8RYhPIypG7EKy6mALEgglVXJ32zis7lac/YoVTAcwqys2SC7rqLP3OXYk775NZfCeVrVQTcxrcztkyTTKG1E/oqchFHQAdK8++T+LN5XiOle4zaxw2MqQqqqU0KFHUyYQdOpJYb1vtVwMeVaY4p7Ooz71lM8HvK3hEl4SysHHuE5X3gPP5VZbfnDikeFm4akpA96SC5RQT5iOQZHyzXV42bHETu359ItEth0ql2PtMszJ4Nzrs5v0LldIPqJAShXY7kjpVrur+OOJpndREql2fOwUDJOR12rtid9woyaVSeQudnvp7mKWNYimmSFfvGJsr7+5GtWA1Y2GoDfqcT2l81PEy2ltIUlYa5pFxmOM5ChcggO5B37KpOxKmom8RXl8Gmwa137UOeo4IJ7S3YyXbpoITpCH2Yu/RW05wOudJxjetYTcxX0UngRX9zpaNmfW+sgE6RodwWU9dwcjtisCKPBVEUs7thVXdpGY9u7MT3PzNK2i0bgeNjOroNIwB7pU/dI7H5VdvZpwAXE7XEgzFbsAino0uA2o+iArj9Y5+7VGghaHx/FGmQO5dD1jIHwn6DOeh7VvH2d2SxcNtQpzrjWRm83l/KPv82I+lWFjrisXiHEoYF1TyxxL5yOF/5jvVbufaBbsCLRJLp+nuKVjB/WmcBcfs6j6UFtZgASTgDck9AB1yaovFudHuC0XDsaRkPeMMop6EQqfzrdfe+Eeuai+Ji5vdryQLDnP2aDIQ+XiyH3pe23ujPavK74nFb6IVBaQjEcEK6nbbYLGvQYB8hQevDOGpApC5LMcvI5y8h7s7ncnrXfhEUvEZTFa5WBTia7x7q+aQ52kk9ei7E52FSHDuQbm9w1+xt7fr9libLyDymlGwB/RXz6gitm2VokMaxxIqRoMKqjAUegFB48H4VFawpDAgSNBsPM9yx6sxO5J3JrNpSgUpSgUpSgUpSgUpSg4ZQQQeh61piSKThU/wBlmB+zs5FpMd1ZTusTt92RRsM/EB+OzOOc0Q2zeHh5ZtOrwoVDMB0BYkhUBPTURnBxnBqu8W4+buB4puHB43BBjlnQH0OUDaT3BByDjFYZ/s7RxvKY2worxT6H1/617iqHHDfWpYtC01sD7qiRXmjXHTOF8XHyzWTw/m62c4WYI3dZMoc+XvbH8a8u2Gfw9tNrnXNRVvxUHurfIj+6pCKYN0P0rKazAxOKcEt7kfl4Uk2xkj3h8nHvD6Gu/I3FTw2RLCds2sjEWczfcZiSYJD5k5Kk9dx5AZlYfGeGJcwvDIPdcYyOqnsw9Qd62wZ7Y7f0RMbbQoaoHsz5olkaTh94c3VuoKyH/OIuiuPNhsD8/POL/XsxMTG4ZtVcw8pS2BlmtU8Sy3doVOHt+rOYgdnj6nRkEds1F8G5pgl2SVSf0GOlh/VbBNbL59k08Mvj/wDSz/iYmA/ia1dccJhmRVliR8KAMjcbdm6j6GuHyqUiYmflesrNDeKehwfXasr7UVGSdhuSfKtfx8Hmjmt4bOY5mkKCKcl0UCNnYg/GoAToDXfnK7urS2njureSIsjIrodcT6vd2kHwkgk4YA1zfdZt3XuE8li5F47ZTePLNPD493JjwpGAIjjykCaX65X38dy9VrnrhlvHfrDaxiJEQS3CxsQjsxzCpjB0ggJr2HcVcvZhyzDc2ctxdQJILphoSRM6YYQUiwG+Ek63yMfEDWpONX9vbXF5DCrKi3DqqZZiFixGPeYk4ypO56YrsnDNY3X8jlvpOW08qSCe2neFyjRkqqnKswLD3gdJyq7jfauYYtOcszsxyzuxZnOAMsx3JwBWLwubIx9R/fXvFcgkg7EH8a5rTbXH4HlxDhqTYLalZejqcMPTPl6Vl8oWq2nELOWPUXMyxOWYksswMZ69Mag22OlYXEr4JtqCk/eJGx+vepr2P8De7v8A7TIfEgtgdLAYXxzjSBudZVST6e7577YIvMx30idL37U/Z8OIRtNBhLxVIB6CZcfm39fJj0+XTWPALK2bCN4ltdrgTRLI8R1KME6Mgb4B93zr6OqF47ypZ3rK1zbxysnwsw3+RIwSN+h2rvUaeHDeHwOZHMWvO7zS6jn/AIjHesmHmKOU6bZJrlhgYt4mbHzbAUD1zW17PlCwi/N2dsp8xCmfxxmpiKJVGFAUeQGB+AoNUWvKfErtgH02MH3jlZJ2HkoU6Y877kkjb5VfuWOUrWwUi3jw7fHKx1SSHuWc7nffAwPSpylApSlApSlApSlApSlAqF5s5mh4fAZpiTk6URfikbsqg/iT0ArN41xJbW3muHBKRIzsF6kICSBk4ztXzVzJzDNfzmefY9EjB92JeoVfM9y3c+gAAbG4X7aRr/ym18OMn445NZRc9WUqNWB1KnPkK2uZsprX3xp1Lj722Rg+tfJrrkEeYI/Gt1cC9rFmlmnjCVZ40VDEkZbWVXGY2+HScfeIx39QgeWeJmSETZDPMzSSnG/iMcuD3934QD0Cip2O+B6jFV234xw2/E1zJcf4LufEYFUlDCXCqRI8TJpY5YqcYJKHeu3KFwbqJ2LhwkrRrKqMomVQCHCtgrnOMeleX5GDju8rxK0qwO4Oa8rm0jkBEkaOD1DKD/MV4x2bKchv4VmVx+vSyk8weza2mDNAPAkwcAH3Ce2VPw/1cfI1B8IuZ7SMzAySQxyGK5iY6mt3TALRt96PcbdvX4q2lUZacFRGuix1rcPqZSNgNAQr13zgknbr6VvXPPHVu0aZPDb1ZUDKcggEEdwRkEVlV5w26IAFUKFAUADAAAwAB5ACvSuedb6Sg+ZrV18O8tx/lVqfEj/XX+ljbHUMuoY/DrW0uBcUS6t4biPOiVFcA9RqGcHHcHY+oqlV39k13oF5YnrbTloxjpDcZkjHrg6x+Fej4OTcTSVbQmvaY2OFX3+4cfiMf31RRWwufOHSXHD7qGEBpHjIVTgajscZOwzjG/nWq+FniNw0qrYqpik8OTXcqNLhVYjZTnZlORkb1r5dJtETCKpXgcunilhnGlvtCb9mMOtSPpGy/wBattyRhgVYAqRggjIIPUEHrWpeS+XL25ube7mNvHBBNNhELmQtGZIGySAunUD9O1bcrXBWa0iJRPtV/aFzA9hZ64VXxGdYo8j3ULAnUQMZAVWwPPHatDTgyPJJKxkklJMjvuXztv5DGwUbAbCvoPnXlscQtjDq0OGDxt1Cuucah3UgkEeR861LJ7OOJhwgihbP9KJvyY6fEGUP9AprZCjWNwYnETHBH5tj95ewPqOlZxuvFk0xK0sh6RwqXbYb7L0+tb45c5Ctba3MMkaXDSYMzyop8Rl6e6chVX7q9vUkk2W1tI4l0xoiL5IoUfgBWM4KzbadvmG2sbm8uBBAhZ2ZQ6vC/wCSB6tITgKoGTuN8bZr6J5N5eHD7SO2D69Gos+kLqZ2LsdI6DLYA8gKm6VelIrHRMlKUq6ClKUClKUClKUClKUClKUClVrj3PlhZyGKe4AkABKKjuVz01eGp0nvg42qq8ye2G2WFhY6prg7LqjdETP3nLgZA8huaD39s/NKw2rWcZBnuVKsOvhxHZ3YeZ+Ffqe1aPZgoGTjoN/4V6zSvI7ySuZJXOp3bqx/uA6ADYCo7jJHh79cjHz/APbNBn15XLYUkHGO/kO5+eM1G8Gu8+4x9V/vFW7lHlp+JXAgXUIus8oG0adwCRjW3QD1JxgUFq5pBtraGGFWWAkRySIpZo0Az7oAO7bjX2Jz1IrI5W4/BKphtVwsIA06WGAc4O/XfOSd89anuaOU7SziUtcX7yN7kEKXRDSsBsowMAADJY7KNzUbyly6tlGw6yyNqlbJO++FBO5C5O53OSe+K4vOmuo37+i1UxHKcEsNP1rlZlPQj8a8r6Isu3Y9KjCK82I2um6VFRXTL3yPI1mR3ynrkVE1kZNc11VgRkdK5qElRtnJ9l4rbXHSO5U2s2+wY+9btjzLLoz6ipKoPnhytjOw2ZArqf0WV1ZSPUEA1r495rkiUT6bG5o5mi4fGstwsnhE6WkRNQjJ+HXjcA9AcEZ27jOsuE+0a3ge6/ya8cS3MsqskOxVgoX4mBB93yrZHPN2kfD7hpYxKpj0+GxwHMhCKCew1MNxuO29aI4baSxgB5tYAxjRjp097OTXp+TaIjUqV6bH9mnPEbslkbe4SSWW6kRmRdOlpZZ8sdWVwHC9OuPOtn1892dzNBMs9vII5VVl95A6srFSwKnfqq7gg7VdOA+1QqwTiMaRqdhcQ6jHnOwkQ5aPtvkj5datizVtGvlEw2hSo/g/G7e7UtbTRzBThijA6SemcdKkK3QUpSgUpSgUpUNzDzTa2Oj7TLoL50qFZ2bHU6UUnG436UEzSqva+0Phr/50if70NH/+xVqasuM28wzFPDIPNJFb+RoM6lQXEucbGAkS3cIYfcDhm/cXLfwqu3vtas1/NR3E3qsegf8A5mQn6Cgv9K13F7XrUn3re6Qd2KxEAeZCylj9AahvaHxS/u/BNiJ34fLGrrJaqdcjEnUJCPfjAAG2BnJyewDbtK+XZeEyRk64JIzncyTJGc/rF5gQfU1t32OWssUUoluopVcq0UUdwJvCAGHJffqSuwJAx6nIbFpSlB8q8ZuDJdXTsCGa4nLA9QfFYYPqAAPpWJW7ufvZgL2U3FtKsM5Hvqy5SUjozY3RuxYA5wNqqHDfY7fPjxbm2jXuY1d2HyDBR/Gg1Vxmcqy6WIOD0PnWRyhy9NxS7S3RsFslnIyI0X4mI/AAbZJHTNTXEfZndLdyW/iwsy4OslxqDfCSNBwcYyN8eZrePsu9n6cKhLMwkuZQPEcfCANwiZ3057ncny2ADK4V7NuHQ2v2Y26Sqd3eQAu7YI1a+qnBONOMZOOpqx8K4ZDbRrFBGsca9FQYHqfUnuTuay6UGq7ycycX4gzkHwRbxRZ+4rReI4GemWbfHkPKstrhR94fz/lUtzRyU005ubaRY5nCrKsikpIF2VvdwVcDbO4I2x3qLk5EvT0urdf+A7fxMo/lXn5/GvfJNoXieni18vqfpWHdTBjkDFSa8h3v+t2x/wC7P/49P8RL3/W7b/7aT/x6zjw7wnlCFrGv70QqGZXIzglELadicsF3xtjYHqKsLchXx/zy3Hytn/vnry/+HV8evEY1/ZtAf+aWrR4t/lHKFf4Zx+GU/kZlLfo5w37jYP8ACpdb1h5H6V3uvYxHOQbm8lkYfeSKJD+8FJx6E1yPZRPFtbcTkC/ozxLL+Dahj5AVa3hz8ScnX/CB8hUdxAtfOlgi6mlZDNpP5qFXVpWY/dyBpHmW2qZi9mNyc+JxSQjyjt40x9dTVceV+Vrbh6FYEOp8GSRzqklIzu7nr1OwwBk4G9WxeHxtuyJs9eaeBpfWsts7FQ4GGXqjKQyMBkZwyqcd8YrVDezTiuoL4lqVz+c1uNvMp4YOcdgcZ71u2ldlqVt7hXbQfF+ReJ2rZEf2lOzwHf8ArROc5+RIpw3lPis66lthGvbx2EbHH6mCwHzArflKpOCkz6TuWvPZtyddWdxNPdNFl40jVY2LdGZiWJVcdQBjPU9O+w6UrSIiI1CClKVIUpSgVRPaVyRJfmKa3dFniDIVkyFkRiDjUAdBBBIODnO9XulB8+XfJXEYj71m7D9KJ43H4ag39mo255euej2Nyf8Au0jfxVSK+laUHzJ/g2ZBj7LcqPL7LMP/AOdeOG1afCm1fo+BJn8NGa+oaUHzlwrlO+vH8OK3kiUj3priNo1UHY6QwBkPoPTNXrnmS34fwyLhqXckUwRNIgTLyAH3yyh18NXbVk6x367g7TqL4ty5aXTBri2hlYDAaSNWIGc4yRnGSdvU0Hy5wuFgfysfhjbeKFJD9czJ/M1tb2Uco28ky36XDO0Dumj7MISHaLB1nxH1DRICNJHb5VeG9nXDDv8AYoR+yCP5EVN8H4PBaR+HbxLEmSxCjqxwCxPVjgAZPkKDOpSlB//Z">
            <a:hlinkClick r:id="rId3"/>
          </p:cNvPr>
          <p:cNvSpPr>
            <a:spLocks noChangeAspect="1" noChangeArrowheads="1"/>
          </p:cNvSpPr>
          <p:nvPr/>
        </p:nvSpPr>
        <p:spPr bwMode="auto">
          <a:xfrm>
            <a:off x="28575" y="-2049463"/>
            <a:ext cx="7143750" cy="42767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4" descr="data:image/jpeg;base64,/9j/4AAQSkZJRgABAQAAAQABAAD/2wCEAAkGBxQSEhQUExQWFhQXGBgaFxcXFx0eHxcdFxcYGBYdGhgaHCgiGB4lHBYWITEhJSkrLi4uHB8zODMsOCgtLisBCgoKDg0OGxAQGiwkICYsLCw0LDYsLCwsLy0sLCwsLCwvLCwsLCwsLCwsLTcsLCwsLCwsLCw0NCwsLCwsLCwsLP/AABEIAK4BIgMBIgACEQEDEQH/xAAcAAEAAgIDAQAAAAAAAAAAAAAABQYEBwECAwj/xABOEAACAQMCBAMFAwgECwYHAAABAgMABBESIQUGMUETUWEHIjJxgRRCkSMzUmJykqGxQ4KiwRUWJERTVGNzg7LRNITT4fDxFyVklKOzw//EABkBAQADAQEAAAAAAAAAAAAAAAABAgMEBf/EACsRAQACAgICAQEGBwAAAAAAAAABAgMREiEEMUFRExRCkaHBIzJhcbHR8P/aAAwDAQACEQMRAD8A3jSlKBSlKBSlKBSlKBSlKBSlKBSlKBSlKBSlKBSlKBSlKBSlQnFOZEjdooo3uZ1xqji0/k8gEeI7sqR5BBCk6iDkAjeomYjuRN1SvatxeW3tolicx+NMIncfEFMcj4VvuligXPUAnGDgjNueLcQI/J21qp7eJcuTj1CQYB9Ax+dR3EuNQXcE9pxFPsbiPWS7qVwGwssEvRtL6TggMCVBG9U51vuKz2tNZj2oHK/MjcKfUMmzZh40QyfDyQDLGB0I+8o2YeRFXy49pKyf9jt5JR2llzDGfUagZG/cx61pzhfE1uFeJiGcBgSAQJF6a1DAEA+RGd6l+B8UY20OO0ajJ3PujB/lXHObJSvH5TqJXn/H6+iOuWC3miHxLCXWQL3K6yVcgdts+lbE4TxKO5hjnhYPHIoZWHcHzHYg5BB3BBFaMj4gynUxyO4Jq7+w6RjaXPu6YvtcvhDyBVCwHoGz9c1r42W99xZFohselKV1qlKUoFKUoFKUoFKUoFKUoFKUoFKUoFKUoFKUoFKUoFKUoFKUoFKUoFKiuMcww2xCuSZCMhEUs2Bn3mxsi7EamIGds1D8q8/wX0gjEcsLOpaHxgo8YL8WjS7bgYbB6g5GQCRHKN6EpzRxVoI41ix408ghiLDIVmVmZ2HcIiO2O5AGRnIwCi2dufDjklK76VGXlkdt2Y9NTO2Wc4AyScAVD+0Tma2tbzhwlkTUJX1qTvGkkTRiRh933mAye2vHerSK4vKmeUR8NsfpqbmfjvF7e5OiVD4VubmePw1MKLlgsatp1scL1JGTk7DYV/2rc029+ll4OGdUMkhH9GZVQ+HnuwIOR2wK2l7S7W4k4dcLa/GV99cZZ4/6RU/WI+edwNyK1R7PfZzJfKs8xMVrn3QPjlx1052Vc/e36HHnU4pprnPWi0T6hTLOfw5Y3zjSwz+yThv4GrVwy4ETSQNsEYlT+q/vD8CSK2ZxD2ScOkjKxxvE+Dh1lc742LByQd+21auvbSQg5XF3bExyL+np6jpuGA1KajJeuT1/30V4zV35lu2SNdP3zpB7AnoT8qvPJnPhsIbS1e0QQ6kjaSOZmbVITlyjIOrnJGrbO3TFUC24rG0ZLAFARkN1Ug9CPPPStm8j+z952jur9SqKQ8Nsdjkbq83ke4T97yq2CLROoj+6sts0pSuxUpSlApSlApSlApSlApSlApSlApSlApSlApSuGYAZOwHU0HNKq95zvDkrbRy3jA4JgC6AfIzOyx/RSSPKoi743xGXYNbWi/qhriT8TojU/Rqyvnx0/mlOpX+la0+wl/z17eyn/fGIfuwaNvnmvObl+yb44BKfOVmkP4yMTXPPnY49RKeEthXnF7eIFpZ4kUdS8igD8TUL/jzbuCbdJ7jHTwoWCt+zLLojb6NVateFWkR1RWsCMOjCNcj64zUh9rb0rK3nz+GqeCe4NzZBcS+ARJDPp1CKZQrMO5QglZMb50k4qO4pzfrYxWWHwSJLg7xoR1VP9M/y91e5JGkxnHeDRXsJjkHUHQ42aNiMZU9j5joRsaq3Lt20bNbSqElhwrqowrL/AEciAbaSPw3FT98tanUdnHt685KI7G4Oo6pSqySM3vN4jpGzO37JxjoAMAAACoW74bf3ph+wwNGgZZEupDoA050smfex6gZI7YOatXHkBFuCAym7tAQdwQbiMbjv1rYFY476jl7nc/svFdtU2nsZV8vd3kskrnLlFG5PXLyamY9dzj5VfuWOB/YovBE80yDGjxipMYAxpDADI8genQVm3d1p2HX+Vd7JyVyTnerXyWt7leKxHpkVWuYeNFJlRNRECCWRUODI0hMVpAPWSQsf6i52arBc3CxozuwVFBZmY4CgDJJPYYqn8fuFC2vEFEwhFxDLONJ1LEsciBjGvvYGtWI3I642xTHWJt2WnpN2/Jzz4kvrmZnI3ggmeKFP1RoIeQju7Nv5DpVB9pvJ8PD3t7iz1CSaXwnikmyJAUZtXiTPlSNIGScbjp3u3NfPPDzbvGnEVR5FwJLb8q8Y6u2IwdHug7nGOo3xWLJHZFrezltXu7eGFpTf3WGjRXXXnx32kLHRkLgAEY2XA9LhXWtOfctS2TKZory2C+PE4YpINmK7FZFPwsN8N1HXPQj6D5S5ij4hbrPECu5V0brG6/Gp88Z69wRVE5H9ntjc2hlktsJLPLLbnUyyLC5xEGdSGIKjUAc4DDvvWxOB8Fgs4Vgt4xHGvQDuT1JJ3YnzNRjpNOt9EykKUpWiClKUClKUClKUClKUClKUClKUClKUClKUENzHzHHaBFYF5pSRFCvxOR1JJ2RF6s52A8zgHX/MNyrkPxG4Dgn3LVSwhG4wBEPfumz3Ybnoo6VH8ZubocTvEEIa6cqY5mbMUNrpAi75B1BiYwBliTuBmsvg3LqQMZpGM1yw96eTr8kHSNfQdq8/yc0xPHeo/Wf9L1hxLxe7kAS1tQiAYDXB8JR5AQqC+PmFroeGXr4Ml6Ix3WGBQP3pCxP8Kk5r4DZd/Xt/51hSzFup/wClcUT9IiP1/wArM2GYRoFaRpGA3Y4y3qdIA/CsO/40sY1MQo6DuWPkqjdj6AE1C3XF9T+BbaZJj1OcrEP0nI/go3PpU/wjg6w+8zGWYj3pXxn1CgbRr+qPrk71M1ivdhjW97dzDKQpCnZpydTevgp8PyZgfSpusO+4nHErMzABRkknAHzNQUVvNxDJl1xWZ6Jkq84827xxn9H4j3xUcd9+oFl4fxNHLeE6voOl9JyAfIkbZ/lUPzxbBJLW8XYhxBL+tHMfdz+zJpP9Y1kT3MFnGkaIBnIihiX3nPUhVHXzLHYdSa7c4ReLwy5BypWMuPNTGRINx3yuKivV4mPU9DG4xdabYSf6GW3kb9mKeORj+6pP0q9cb4qttEZGBckhI0QZaV3OERR3JP4bntVIsYfGiw4yksWH+Trgj+JrmwEl7beDJKyXdpKg8QYJEkXvQS6TsyupDFT1yw7VtjiPU/VaJWCPl3icvvyXVvbk5PhJAZtPlmVpF1HzwoHl515PdXtn/wBptzJH3mtQXHzeA/lE9dOsDzryuedr60jBuLW3lA2MyXSwqd9spOPdPoGNeXAPa2lzdRWxtXDSNp1RSpMF8i3hZwucZPQDftXo/Z4rx0z5WhHc8cyQXVkY4JI5ZXkh8OFDqaR1lRwhjB1LnTvkbVY+VuY47mMsupSGKyI40vE4+JXU9CKt6cPiWRpRFGJWADSBAGYDoC2MkbmqBzNw/wCy8XiuQcQ3sZhk8vHjGqIn1ZFKj9k+dZ38eIp0tXJuVuECYPurgjB2G4PUeoqi8icoRSPdQztNJDaXbrDbvITCFIWWPMf3iNZ+IkelXC0uQBhvpWJyBP4knEnHwm9ZQex8OCCM4890Iqni75SnL6W8UpUZzDx+CxhM1w4Rc4A6s7HoqKN2Y+Q+fQV3MUnXlc3KRqXkdUUdWYgAfMnYVpjmL2n3dxlbVRaxn77YeYj5bpF/aPqKpE8ZkIaZ5J2H3pnaQ/2icfSg3hxD2o8OiJVZmmI6+AjSD98DT/GsEe16y2zHdDP+xz/ysa1ABQnHWg3Zwz2o8OmkEZmaJj08dGjB9NTe6D8zVzU53HSvlSa/g3DOhHcdatnso58SynFpLLqtJm/JMWz9nc7YOekbbegO+3vGg+gKUpQKUpQKUpQKUpQKUpQK6TSqilmIVVBJZjgADqST0Fdbq5SJGkkYIiAszMcBQNyST0FUS6uDxMh5FIsgQYoWGDPg5WWZT93ukZ9GYZ0hcsuWuKvKyYjat3fHAt5dziG4lt53jMM8cTMHEcKIVCgZChg+lsYbcgnqek3Frif3beyuT03mUQr8yznOB5AGryTj0FYk132X8a8e2aL2m3HtprSnPwi9PxyxR/qwrqYf8SXY/Rawr7gsUaPJMJJtCsx8Z2YHSM/BsnbstXOvK7txJG8bZ0urKcdcMCDj6GpjLJpXeQ+GR29nHIFAeVRI7Y6lxkAeQAOAK7cc46kIBkY5Y4SNfic9AFXv1G52rBPDeIxII1ltmiTCI7B9YQbLlANJIGO/aoLjPAE1QRyMZZ7mZVeZ9tKJ7zhB0TboB5mtorW192naFt4ZwR5WWa8A1D3o7cHKRHsX/wBJIPPoO3nWfxvi4gAwCzsdKIu7Ox6Ko8+5PQDc15ce5hhtkyzbnZVG7MfJR1Y9PxqH5JnW4klmmyLpCV8JgR9nQ/Dpz8RYYLP32Gw65amY529JTfBeFmMtNOQ1w495u0a9RGnko7nqx3PYDtzZLpsbv1gkH9k17zS62CL07n5VCc+ylo4bZfiuJVUj/Zx/lJD/AAH41Fd2vGxncJmMaID00qD6EKBWLzBNJauL+Aa1VdNzH/pIwSQw8mQknPkT2FZNR3BJ2up2ge7hsZA2BG6lpHGcAoz6YzqGcAa/lWuKlrX3VG9LlyNy8lwE4jdNHPM4zCqnXFbJ2VOzSfpP1yMDGN76qgdBioDk/lGHhySLE0jmVtcjO3xN5hFAROv3QM7ZzgVYK9aI1GmczsqL5m4FHfW7wSllDFSHQ4ZGRgyMp7EECpSlSKB/idxFhobiUarn40tR4jL6kvpVsdwtXDgfCY7SCOCLOhBjLHLMSSWZj3ZmJJPmTWfVR9oHOS2EYSPDXUgPhqeiDoZH/VB6Dqx2HcitaxX1CZmZ9srnLnGHh6DV+UnYExwqcFu2pj9xAerH6AnatHcY4pNdy+Ncvrk3CgDCRg/djXsPM9T3Pljzys7tJIzPI5y7sclj6+QHQAbAbAAV5uwAJJwB1J7VZDtXm8oBC7s7bKigszfsqNzVq5Z5GnuwJJS1tAehKjxZB5qrbRj1YE/q962hyzyrbWuRBEFJ+OQ+87ftSNkn5dPSg1vy37Nbu6w87C0i/RwGlb6fDH9cn0q8cJ9lHDYSGeJrhx964cv1/UGE/s1eFGNhXSeUKP5UEXJw6CIBIooo1A+FEVQPoBjtWm+LcHg4h9qn0ACZy0DAAFVRFiRgfJ/D1Y6YYVeedOPtq+xwMfGkXM0g/oIztn/ePuFHbduwzXJLYkQ2sA0vKRDHj7i499/kkYZvUgDvQQvBuYeOi3h8NojH4cegtkkroGkk53OMZpW9rLh0cUaRIgCRqqKMdFUBVH4AUoMqlKUClKUClKUCuCa5qlc28TNzOeHxfAFDXjjsjbpAP1pBu3kmf0hit7xSs2kiNoziEzcUmDMf/l0R/JJ/rbqfzr+cKke4v3iNXTFSs84X5+VdJpgo0rjYYAHQDt/7VhE5rwsuW2W3KzaI07SSlutdKV5XEGvuR/68qrA5a4UfeFebXqDzP0/61jtw89iKxCKvFYQ97m5L+gqM4lw2OddMgzg5UgkMpHQqw3BrLrrJIFBLEADqT0FXjr0I3hvAIYX8T35JMY8SVtbADsCfh79KweBDx7ua7X80V8GI/phWBdvlqXArM5ntb0pGkUYi+0MUQy7OwCFnYR4zGgAwWfDZYDTvmvTkW5jkiWPGh4AEkiY+8rLscjuCQTmtrRatZm3v9kLNZ2+kZPU9fSoflzlpeNTTXbzzxW8LGC28B9BfTgyvqIOVYkAY649KjOeOZfyc1tbHVN4bGVl+GFACXyw++RkADz7bVt/k7h/2extYcYKQxhsDHvaBrP1bJ+ta+Hi93si0oGD2YWY/OSXU3pJcyY/CMqKl+H8lcPgIaOzgDKchzGGYEHIIdskH1zU/Su+IiPShSlKkKUpQV3nbmpOHw6iNcz5EMefjYdSfJFyCx9QOpAOhru6kmkeaZy8shy7H+AA+6oGwXsPxqS5t4+b+7knBzECY4B28NCfeH7bZbPlp8qh3bAyf/XyHc+lAZseZJIAAGSxJwAANySdgBWweSOQWDi5vlGpTmK3yCEI6PIRkO/kOi9dz0keQuTPAxc3IBuCPcQ9IARv85CDue3wjuTeKBWRaThcg9POsauaCQa7Xzz9KqPOfNQtgETD3Uu0EWf7b46Iu5J74wPTA5w5wFswt7ZRNeuPdT7sQ/TlI+EDI26nbpmqpwjhBjZ5pnM11J+cmbv8AqqPuqNth5DyAAZPDrTwlYu5eRyXmlbq7H4mPkB0A6AAVafZ1wgyO1+4OGQx2yntESC8mPOQquP1FX9Iiq1wnh54ldG3GfssJBunHRyMFbdT3z1fHQbbE1uFVAAAGAOgHag5pSlApSlApSlApSlB4X10IopJG+FEZz8lBJ/lWvuXwyWySSD8vcflpT5ySgM30UEIB2CgVbOeIGk4deonxNbzAeuY22+vT61VoLwSxQuvwtGjDH66g/wB9ef58zqsfC9HYmvK5uEjUu7BVHVmOAPmTXpXNecuj7fjVvIMxzRyeiOGP4A7fWuW4h5L+JpfcGt5h+UhjY/paQGHqrj3lPqCDUTNYT2/wariIfdJHiqPQnAmHzIb9o1pEVlCQkvGO3T5Vj1jWXEI5QSjD3ThlOzIfJkbBU/MV6WTSXMvg2qeK4OHfcRRefiSAEZ/UGWPkOtaVx2mdRCNuZZcFVVWeRzhI0GWc+Sj+JJwANyQN6unK3J/hss90Q843SMbxwfs5/OSf7QjbooG+ZPlnlmO0BbPiTuPykzDBPfSg/o0HZR8yWOSZPik5jhlcAkpG7ADuVUkY/CvRw+PFO59qTO2vb26+1X883WODNtD5Eghrlvq+lP8Ah+tVf2jWls0I8RYhPIypG7EKy6mALEgglVXJ32zis7lac/YoVTAcwqys2SC7rqLP3OXYk775NZfCeVrVQTcxrcztkyTTKG1E/oqchFHQAdK8++T+LN5XiOle4zaxw2MqQqqqU0KFHUyYQdOpJYb1vtVwMeVaY4p7Ooz71lM8HvK3hEl4SysHHuE5X3gPP5VZbfnDikeFm4akpA96SC5RQT5iOQZHyzXV42bHETu359ItEth0ql2PtMszJ4Nzrs5v0LldIPqJAShXY7kjpVrur+OOJpndREql2fOwUDJOR12rtid9woyaVSeQudnvp7mKWNYimmSFfvGJsr7+5GtWA1Y2GoDfqcT2l81PEy2ltIUlYa5pFxmOM5ChcggO5B37KpOxKmom8RXl8Gmwa137UOeo4IJ7S3YyXbpoITpCH2Yu/RW05wOudJxjetYTcxX0UngRX9zpaNmfW+sgE6RodwWU9dwcjtisCKPBVEUs7thVXdpGY9u7MT3PzNK2i0bgeNjOroNIwB7pU/dI7H5VdvZpwAXE7XEgzFbsAino0uA2o+iArj9Y5+7VGghaHx/FGmQO5dD1jIHwn6DOeh7VvH2d2SxcNtQpzrjWRm83l/KPv82I+lWFjrisXiHEoYF1TyxxL5yOF/5jvVbufaBbsCLRJLp+nuKVjB/WmcBcfs6j6UFtZgASTgDck9AB1yaovFudHuC0XDsaRkPeMMop6EQqfzrdfe+Eeuai+Ji5vdryQLDnP2aDIQ+XiyH3pe23ujPavK74nFb6IVBaQjEcEK6nbbYLGvQYB8hQevDOGpApC5LMcvI5y8h7s7ncnrXfhEUvEZTFa5WBTia7x7q+aQ52kk9ei7E52FSHDuQbm9w1+xt7fr9libLyDymlGwB/RXz6gitm2VokMaxxIqRoMKqjAUegFB48H4VFawpDAgSNBsPM9yx6sxO5J3JrNpSgUpSgUpSgUpSgUpSg4ZQQQeh61piSKThU/wBlmB+zs5FpMd1ZTusTt92RRsM/EB+OzOOc0Q2zeHh5ZtOrwoVDMB0BYkhUBPTURnBxnBqu8W4+buB4puHB43BBjlnQH0OUDaT3BByDjFYZ/s7RxvKY2worxT6H1/617iqHHDfWpYtC01sD7qiRXmjXHTOF8XHyzWTw/m62c4WYI3dZMoc+XvbH8a8u2Gfw9tNrnXNRVvxUHurfIj+6pCKYN0P0rKazAxOKcEt7kfl4Uk2xkj3h8nHvD6Gu/I3FTw2RLCds2sjEWczfcZiSYJD5k5Kk9dx5AZlYfGeGJcwvDIPdcYyOqnsw9Qd62wZ7Y7f0RMbbQoaoHsz5olkaTh94c3VuoKyH/OIuiuPNhsD8/POL/XsxMTG4ZtVcw8pS2BlmtU8Sy3doVOHt+rOYgdnj6nRkEds1F8G5pgl2SVSf0GOlh/VbBNbL59k08Mvj/wDSz/iYmA/ia1dccJhmRVliR8KAMjcbdm6j6GuHyqUiYmflesrNDeKehwfXasr7UVGSdhuSfKtfx8Hmjmt4bOY5mkKCKcl0UCNnYg/GoAToDXfnK7urS2njureSIsjIrodcT6vd2kHwkgk4YA1zfdZt3XuE8li5F47ZTePLNPD493JjwpGAIjjykCaX65X38dy9VrnrhlvHfrDaxiJEQS3CxsQjsxzCpjB0ggJr2HcVcvZhyzDc2ctxdQJILphoSRM6YYQUiwG+Ek63yMfEDWpONX9vbXF5DCrKi3DqqZZiFixGPeYk4ypO56YrsnDNY3X8jlvpOW08qSCe2neFyjRkqqnKswLD3gdJyq7jfauYYtOcszsxyzuxZnOAMsx3JwBWLwubIx9R/fXvFcgkg7EH8a5rTbXH4HlxDhqTYLalZejqcMPTPl6Vl8oWq2nELOWPUXMyxOWYksswMZ69Mag22OlYXEr4JtqCk/eJGx+vepr2P8De7v8A7TIfEgtgdLAYXxzjSBudZVST6e7577YIvMx30idL37U/Z8OIRtNBhLxVIB6CZcfm39fJj0+XTWPALK2bCN4ltdrgTRLI8R1KME6Mgb4B93zr6OqF47ypZ3rK1zbxysnwsw3+RIwSN+h2rvUaeHDeHwOZHMWvO7zS6jn/AIjHesmHmKOU6bZJrlhgYt4mbHzbAUD1zW17PlCwi/N2dsp8xCmfxxmpiKJVGFAUeQGB+AoNUWvKfErtgH02MH3jlZJ2HkoU6Y877kkjb5VfuWOUrWwUi3jw7fHKx1SSHuWc7nffAwPSpylApSlApSlApSlApSlAqF5s5mh4fAZpiTk6URfikbsqg/iT0ArN41xJbW3muHBKRIzsF6kICSBk4ztXzVzJzDNfzmefY9EjB92JeoVfM9y3c+gAAbG4X7aRr/ym18OMn445NZRc9WUqNWB1KnPkK2uZsprX3xp1Lj722Rg+tfJrrkEeYI/Gt1cC9rFmlmnjCVZ40VDEkZbWVXGY2+HScfeIx39QgeWeJmSETZDPMzSSnG/iMcuD3934QD0Cip2O+B6jFV234xw2/E1zJcf4LufEYFUlDCXCqRI8TJpY5YqcYJKHeu3KFwbqJ2LhwkrRrKqMomVQCHCtgrnOMeleX5GDju8rxK0qwO4Oa8rm0jkBEkaOD1DKD/MV4x2bKchv4VmVx+vSyk8weza2mDNAPAkwcAH3Ce2VPw/1cfI1B8IuZ7SMzAySQxyGK5iY6mt3TALRt96PcbdvX4q2lUZacFRGuix1rcPqZSNgNAQr13zgknbr6VvXPPHVu0aZPDb1ZUDKcggEEdwRkEVlV5w26IAFUKFAUADAAAwAB5ACvSuedb6Sg+ZrV18O8tx/lVqfEj/XX+ljbHUMuoY/DrW0uBcUS6t4biPOiVFcA9RqGcHHcHY+oqlV39k13oF5YnrbTloxjpDcZkjHrg6x+Fej4OTcTSVbQmvaY2OFX3+4cfiMf31RRWwufOHSXHD7qGEBpHjIVTgajscZOwzjG/nWq+FniNw0qrYqpik8OTXcqNLhVYjZTnZlORkb1r5dJtETCKpXgcunilhnGlvtCb9mMOtSPpGy/wBattyRhgVYAqRggjIIPUEHrWpeS+XL25ube7mNvHBBNNhELmQtGZIGySAunUD9O1bcrXBWa0iJRPtV/aFzA9hZ64VXxGdYo8j3ULAnUQMZAVWwPPHatDTgyPJJKxkklJMjvuXztv5DGwUbAbCvoPnXlscQtjDq0OGDxt1Cuucah3UgkEeR861LJ7OOJhwgihbP9KJvyY6fEGUP9AprZCjWNwYnETHBH5tj95ewPqOlZxuvFk0xK0sh6RwqXbYb7L0+tb45c5Ctba3MMkaXDSYMzyop8Rl6e6chVX7q9vUkk2W1tI4l0xoiL5IoUfgBWM4KzbadvmG2sbm8uBBAhZ2ZQ6vC/wCSB6tITgKoGTuN8bZr6J5N5eHD7SO2D69Gos+kLqZ2LsdI6DLYA8gKm6VelIrHRMlKUq6ClKUClKUClKUClKUClKUClVrj3PlhZyGKe4AkABKKjuVz01eGp0nvg42qq8ye2G2WFhY6prg7LqjdETP3nLgZA8huaD39s/NKw2rWcZBnuVKsOvhxHZ3YeZ+Ffqe1aPZgoGTjoN/4V6zSvI7ySuZJXOp3bqx/uA6ADYCo7jJHh79cjHz/APbNBn15XLYUkHGO/kO5+eM1G8Gu8+4x9V/vFW7lHlp+JXAgXUIus8oG0adwCRjW3QD1JxgUFq5pBtraGGFWWAkRySIpZo0Az7oAO7bjX2Jz1IrI5W4/BKphtVwsIA06WGAc4O/XfOSd89anuaOU7SziUtcX7yN7kEKXRDSsBsowMAADJY7KNzUbyly6tlGw6yyNqlbJO++FBO5C5O53OSe+K4vOmuo37+i1UxHKcEsNP1rlZlPQj8a8r6Isu3Y9KjCK82I2um6VFRXTL3yPI1mR3ynrkVE1kZNc11VgRkdK5qElRtnJ9l4rbXHSO5U2s2+wY+9btjzLLoz6ipKoPnhytjOw2ZArqf0WV1ZSPUEA1r495rkiUT6bG5o5mi4fGstwsnhE6WkRNQjJ+HXjcA9AcEZ27jOsuE+0a3ge6/ya8cS3MsqskOxVgoX4mBB93yrZHPN2kfD7hpYxKpj0+GxwHMhCKCew1MNxuO29aI4baSxgB5tYAxjRjp097OTXp+TaIjUqV6bH9mnPEbslkbe4SSWW6kRmRdOlpZZ8sdWVwHC9OuPOtn1892dzNBMs9vII5VVl95A6srFSwKnfqq7gg7VdOA+1QqwTiMaRqdhcQ6jHnOwkQ5aPtvkj5datizVtGvlEw2hSo/g/G7e7UtbTRzBThijA6SemcdKkK3QUpSgUpSgUpUNzDzTa2Oj7TLoL50qFZ2bHU6UUnG436UEzSqva+0Phr/50if70NH/+xVqasuM28wzFPDIPNJFb+RoM6lQXEucbGAkS3cIYfcDhm/cXLfwqu3vtas1/NR3E3qsegf8A5mQn6Cgv9K13F7XrUn3re6Qd2KxEAeZCylj9AahvaHxS/u/BNiJ34fLGrrJaqdcjEnUJCPfjAAG2BnJyewDbtK+XZeEyRk64JIzncyTJGc/rF5gQfU1t32OWssUUoluopVcq0UUdwJvCAGHJffqSuwJAx6nIbFpSlB8q8ZuDJdXTsCGa4nLA9QfFYYPqAAPpWJW7ufvZgL2U3FtKsM5Hvqy5SUjozY3RuxYA5wNqqHDfY7fPjxbm2jXuY1d2HyDBR/Gg1Vxmcqy6WIOD0PnWRyhy9NxS7S3RsFslnIyI0X4mI/AAbZJHTNTXEfZndLdyW/iwsy4OslxqDfCSNBwcYyN8eZrePsu9n6cKhLMwkuZQPEcfCANwiZ3057ncny2ADK4V7NuHQ2v2Y26Sqd3eQAu7YI1a+qnBONOMZOOpqx8K4ZDbRrFBGsca9FQYHqfUnuTuay6UGq7ycycX4gzkHwRbxRZ+4rReI4GemWbfHkPKstrhR94fz/lUtzRyU005ubaRY5nCrKsikpIF2VvdwVcDbO4I2x3qLk5EvT0urdf+A7fxMo/lXn5/GvfJNoXieni18vqfpWHdTBjkDFSa8h3v+t2x/wC7P/49P8RL3/W7b/7aT/x6zjw7wnlCFrGv70QqGZXIzglELadicsF3xtjYHqKsLchXx/zy3Hytn/vnry/+HV8evEY1/ZtAf+aWrR4t/lHKFf4Zx+GU/kZlLfo5w37jYP8ACpdb1h5H6V3uvYxHOQbm8lkYfeSKJD+8FJx6E1yPZRPFtbcTkC/ozxLL+Dahj5AVa3hz8ScnX/CB8hUdxAtfOlgi6mlZDNpP5qFXVpWY/dyBpHmW2qZi9mNyc+JxSQjyjt40x9dTVceV+Vrbh6FYEOp8GSRzqklIzu7nr1OwwBk4G9WxeHxtuyJs9eaeBpfWsts7FQ4GGXqjKQyMBkZwyqcd8YrVDezTiuoL4lqVz+c1uNvMp4YOcdgcZ71u2ldlqVt7hXbQfF+ReJ2rZEf2lOzwHf8ArROc5+RIpw3lPis66lthGvbx2EbHH6mCwHzArflKpOCkz6TuWvPZtyddWdxNPdNFl40jVY2LdGZiWJVcdQBjPU9O+w6UrSIiI1CClKVIUpSgVRPaVyRJfmKa3dFniDIVkyFkRiDjUAdBBBIODnO9XulB8+XfJXEYj71m7D9KJ43H4ag39mo255euej2Nyf8Au0jfxVSK+laUHzJ/g2ZBj7LcqPL7LMP/AOdeOG1afCm1fo+BJn8NGa+oaUHzlwrlO+vH8OK3kiUj3priNo1UHY6QwBkPoPTNXrnmS34fwyLhqXckUwRNIgTLyAH3yyh18NXbVk6x367g7TqL4ty5aXTBri2hlYDAaSNWIGc4yRnGSdvU0Hy5wuFgfysfhjbeKFJD9czJ/M1tb2Uco28ky36XDO0Dumj7MISHaLB1nxH1DRICNJHb5VeG9nXDDv8AYoR+yCP5EVN8H4PBaR+HbxLEmSxCjqxwCxPVjgAZPkKDOpSlB//Z">
            <a:hlinkClick r:id="rId3"/>
          </p:cNvPr>
          <p:cNvSpPr>
            <a:spLocks noChangeAspect="1" noChangeArrowheads="1"/>
          </p:cNvSpPr>
          <p:nvPr/>
        </p:nvSpPr>
        <p:spPr bwMode="auto">
          <a:xfrm>
            <a:off x="380629" y="-980283"/>
            <a:ext cx="7143750" cy="42767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35845" name="Picture 5"/>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201387" y="312260"/>
            <a:ext cx="2819400" cy="1691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p:cNvSpPr txBox="1"/>
          <p:nvPr/>
        </p:nvSpPr>
        <p:spPr>
          <a:xfrm rot="21072090">
            <a:off x="4816600" y="418106"/>
            <a:ext cx="3132647" cy="1446550"/>
          </a:xfrm>
          <a:prstGeom prst="rect">
            <a:avLst/>
          </a:prstGeom>
          <a:noFill/>
        </p:spPr>
        <p:txBody>
          <a:bodyPr wrap="square" rtlCol="0">
            <a:spAutoFit/>
          </a:bodyPr>
          <a:lstStyle/>
          <a:p>
            <a:r>
              <a:rPr lang="en-US" sz="4400" b="1" dirty="0" smtClean="0">
                <a:solidFill>
                  <a:schemeClr val="tx2"/>
                </a:solidFill>
              </a:rPr>
              <a:t>Find the “big rocks”</a:t>
            </a:r>
            <a:endParaRPr lang="en-US" sz="4400" b="1" dirty="0">
              <a:solidFill>
                <a:schemeClr val="tx2"/>
              </a:solidFill>
            </a:endParaRPr>
          </a:p>
        </p:txBody>
      </p:sp>
      <p:sp>
        <p:nvSpPr>
          <p:cNvPr id="8" name="Title 6"/>
          <p:cNvSpPr txBox="1">
            <a:spLocks/>
          </p:cNvSpPr>
          <p:nvPr/>
        </p:nvSpPr>
        <p:spPr>
          <a:xfrm>
            <a:off x="380629" y="2442358"/>
            <a:ext cx="8400946" cy="266304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Using the C3 Framework and Literacy Anchor Standards</a:t>
            </a:r>
            <a:endParaRPr lang="en-US" dirty="0"/>
          </a:p>
        </p:txBody>
      </p:sp>
    </p:spTree>
    <p:extLst>
      <p:ext uri="{BB962C8B-B14F-4D97-AF65-F5344CB8AC3E}">
        <p14:creationId xmlns:p14="http://schemas.microsoft.com/office/powerpoint/2010/main" val="227632513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Table Teams</a:t>
            </a:r>
            <a:endParaRPr lang="en-US" dirty="0"/>
          </a:p>
        </p:txBody>
      </p:sp>
      <p:sp>
        <p:nvSpPr>
          <p:cNvPr id="3" name="Content Placeholder 2"/>
          <p:cNvSpPr>
            <a:spLocks noGrp="1"/>
          </p:cNvSpPr>
          <p:nvPr>
            <p:ph idx="1"/>
          </p:nvPr>
        </p:nvSpPr>
        <p:spPr>
          <a:xfrm>
            <a:off x="457200" y="1524000"/>
            <a:ext cx="8229600" cy="3352800"/>
          </a:xfrm>
        </p:spPr>
        <p:txBody>
          <a:bodyPr>
            <a:normAutofit/>
          </a:bodyPr>
          <a:lstStyle/>
          <a:p>
            <a:pPr marL="0" indent="0">
              <a:buNone/>
            </a:pPr>
            <a:r>
              <a:rPr lang="en-US" dirty="0" smtClean="0"/>
              <a:t>You are assigned a dimension of the C3 Framework and corresponding Literacy Anchor standards. </a:t>
            </a:r>
          </a:p>
          <a:p>
            <a:pPr marL="0" indent="0">
              <a:buNone/>
            </a:pPr>
            <a:endParaRPr lang="en-US" dirty="0"/>
          </a:p>
          <a:p>
            <a:pPr marL="0" indent="0">
              <a:buNone/>
            </a:pPr>
            <a:r>
              <a:rPr lang="en-US" dirty="0" smtClean="0"/>
              <a:t>			What’s your assignment?</a:t>
            </a:r>
            <a:endParaRPr lang="en-US" dirty="0"/>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8600" y="3352800"/>
            <a:ext cx="2822575" cy="169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191384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PADLET ADDRESS</a:t>
            </a:r>
            <a:br>
              <a:rPr lang="en-US" dirty="0"/>
            </a:br>
            <a:r>
              <a:rPr lang="en-US" dirty="0">
                <a:hlinkClick r:id="rId3"/>
              </a:rPr>
              <a:t>http://</a:t>
            </a:r>
            <a:r>
              <a:rPr lang="en-US" dirty="0" smtClean="0">
                <a:hlinkClick r:id="rId3"/>
              </a:rPr>
              <a:t>padlet.com/wall/APRILSSTLN</a:t>
            </a:r>
            <a:r>
              <a:rPr lang="en-US" dirty="0" smtClean="0"/>
              <a:t> </a:t>
            </a:r>
            <a:endParaRPr lang="en-US" dirty="0"/>
          </a:p>
        </p:txBody>
      </p:sp>
      <p:pic>
        <p:nvPicPr>
          <p:cNvPr id="2050" name="Picture 2" descr="C:\Users\atreece\Desktop\Dropbox\Screenshots\Screenshot 2014-04-09 21.14.39.pn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6926" y="1939636"/>
            <a:ext cx="9137073" cy="43087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568905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7696200" cy="2133600"/>
          </a:xfrm>
        </p:spPr>
        <p:txBody>
          <a:bodyPr>
            <a:normAutofit fontScale="92500" lnSpcReduction="20000"/>
          </a:bodyPr>
          <a:lstStyle/>
          <a:p>
            <a:pPr marL="0" indent="0">
              <a:buNone/>
            </a:pPr>
            <a:r>
              <a:rPr lang="en-US" sz="4000" dirty="0" smtClean="0"/>
              <a:t>On your own - </a:t>
            </a:r>
          </a:p>
          <a:p>
            <a:pPr marL="0" indent="0">
              <a:buNone/>
            </a:pPr>
            <a:r>
              <a:rPr lang="en-US" sz="4000" b="1" dirty="0" smtClean="0">
                <a:solidFill>
                  <a:srgbClr val="7030A0"/>
                </a:solidFill>
              </a:rPr>
              <a:t>Highlight or </a:t>
            </a:r>
            <a:r>
              <a:rPr lang="en-US" sz="4000" b="1" u="sng" dirty="0">
                <a:solidFill>
                  <a:srgbClr val="7030A0"/>
                </a:solidFill>
              </a:rPr>
              <a:t>u</a:t>
            </a:r>
            <a:r>
              <a:rPr lang="en-US" sz="4000" b="1" u="sng" dirty="0" smtClean="0">
                <a:solidFill>
                  <a:srgbClr val="7030A0"/>
                </a:solidFill>
              </a:rPr>
              <a:t>nderline</a:t>
            </a:r>
            <a:r>
              <a:rPr lang="en-US" sz="4000" b="1" dirty="0" smtClean="0">
                <a:solidFill>
                  <a:srgbClr val="7030A0"/>
                </a:solidFill>
              </a:rPr>
              <a:t> </a:t>
            </a:r>
            <a:r>
              <a:rPr lang="en-US" sz="4000" dirty="0" smtClean="0"/>
              <a:t>the skills or competencies you notice in your documents.</a:t>
            </a:r>
            <a:endParaRPr lang="en-US" sz="4000" dirty="0"/>
          </a:p>
        </p:txBody>
      </p:sp>
      <p:pic>
        <p:nvPicPr>
          <p:cNvPr id="38914"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638799" y="2895600"/>
            <a:ext cx="2638425" cy="34152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76282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295400"/>
            <a:ext cx="8229600" cy="1143000"/>
          </a:xfrm>
        </p:spPr>
        <p:txBody>
          <a:bodyPr/>
          <a:lstStyle/>
          <a:p>
            <a:pPr algn="l"/>
            <a:r>
              <a:rPr lang="en-US" dirty="0" smtClean="0"/>
              <a:t>SKILL, </a:t>
            </a:r>
            <a:r>
              <a:rPr lang="en-US" i="1" dirty="0" smtClean="0">
                <a:solidFill>
                  <a:schemeClr val="bg1">
                    <a:lumMod val="65000"/>
                  </a:schemeClr>
                </a:solidFill>
                <a:latin typeface="Times New Roman" panose="02020603050405020304" pitchFamily="18" charset="0"/>
                <a:cs typeface="Times New Roman" panose="02020603050405020304" pitchFamily="18" charset="0"/>
              </a:rPr>
              <a:t>noun</a:t>
            </a:r>
            <a:endParaRPr lang="en-US" i="1" dirty="0">
              <a:solidFill>
                <a:schemeClr val="bg1">
                  <a:lumMod val="65000"/>
                </a:schemeClr>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533400" y="2667000"/>
            <a:ext cx="8229600" cy="4525963"/>
          </a:xfrm>
        </p:spPr>
        <p:txBody>
          <a:bodyPr/>
          <a:lstStyle/>
          <a:p>
            <a:pPr marL="0" indent="0">
              <a:buNone/>
            </a:pPr>
            <a:r>
              <a:rPr lang="en-US" i="1" dirty="0" smtClean="0"/>
              <a:t>Competent excellence in performance.</a:t>
            </a:r>
            <a:r>
              <a:rPr lang="en-US" dirty="0" smtClean="0"/>
              <a:t>             					 Dictionary.com</a:t>
            </a:r>
            <a:r>
              <a:rPr lang="en-US" i="1" dirty="0" smtClean="0"/>
              <a:t> </a:t>
            </a:r>
          </a:p>
          <a:p>
            <a:pPr marL="0" indent="0">
              <a:buNone/>
            </a:pPr>
            <a:endParaRPr lang="en-US" i="1" dirty="0" smtClean="0"/>
          </a:p>
          <a:p>
            <a:pPr marL="0" indent="0">
              <a:buNone/>
            </a:pPr>
            <a:r>
              <a:rPr lang="en-US" i="1" dirty="0" smtClean="0"/>
              <a:t>The ability to use one’s knowledge effectively and readily in execution and performance.</a:t>
            </a:r>
            <a:r>
              <a:rPr lang="en-US" dirty="0" smtClean="0"/>
              <a:t> 			   Merriam &amp; Webster Dictionary</a:t>
            </a:r>
          </a:p>
          <a:p>
            <a:pPr marL="0" indent="0">
              <a:buNone/>
            </a:pPr>
            <a:endParaRPr lang="en-US" i="1" dirty="0"/>
          </a:p>
        </p:txBody>
      </p:sp>
      <p:pic>
        <p:nvPicPr>
          <p:cNvPr id="2050" name="Picture 2" descr="https://encrypted-tbn3.gstatic.com/images?q=tbn:ANd9GcShz9-f2UIHR4MTRqB_u12cbWvnBuv7YGQHWwPrFM7sQF08aqm0sA">
            <a:hlinkClick r:id="rId3"/>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648200" y="261286"/>
            <a:ext cx="3276600" cy="21807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806094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6753225" cy="1600200"/>
          </a:xfrm>
        </p:spPr>
        <p:txBody>
          <a:bodyPr>
            <a:normAutofit fontScale="92500" lnSpcReduction="20000"/>
          </a:bodyPr>
          <a:lstStyle/>
          <a:p>
            <a:pPr marL="0" indent="0">
              <a:buNone/>
            </a:pPr>
            <a:r>
              <a:rPr lang="en-US" sz="4000" dirty="0" smtClean="0"/>
              <a:t>Together - </a:t>
            </a:r>
          </a:p>
          <a:p>
            <a:pPr marL="0" indent="0">
              <a:buNone/>
            </a:pPr>
            <a:r>
              <a:rPr lang="en-US" sz="4000" b="1" dirty="0" smtClean="0">
                <a:solidFill>
                  <a:srgbClr val="7030A0"/>
                </a:solidFill>
              </a:rPr>
              <a:t>Chart </a:t>
            </a:r>
            <a:r>
              <a:rPr lang="en-US" sz="4000" dirty="0" smtClean="0"/>
              <a:t>the skills you’ve underlined or highlighted. </a:t>
            </a:r>
            <a:endParaRPr lang="en-US" sz="4000" dirty="0"/>
          </a:p>
        </p:txBody>
      </p:sp>
      <p:pic>
        <p:nvPicPr>
          <p:cNvPr id="38914"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257800" y="2438400"/>
            <a:ext cx="2638425" cy="34152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0472980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8229600" cy="5410200"/>
          </a:xfrm>
        </p:spPr>
        <p:txBody>
          <a:bodyPr>
            <a:normAutofit fontScale="90000"/>
          </a:bodyPr>
          <a:lstStyle/>
          <a:p>
            <a:r>
              <a:rPr lang="en-US" sz="5300" b="1" dirty="0" smtClean="0">
                <a:solidFill>
                  <a:schemeClr val="tx2"/>
                </a:solidFill>
              </a:rPr>
              <a:t>What About ENDURING?</a:t>
            </a:r>
            <a:br>
              <a:rPr lang="en-US" sz="5300" b="1" dirty="0" smtClean="0">
                <a:solidFill>
                  <a:schemeClr val="tx2"/>
                </a:solidFill>
              </a:rPr>
            </a:br>
            <a:r>
              <a:rPr lang="en-US" sz="5300" dirty="0" smtClean="0"/>
              <a:t/>
            </a:r>
            <a:br>
              <a:rPr lang="en-US" sz="5300" dirty="0" smtClean="0"/>
            </a:br>
            <a:r>
              <a:rPr lang="en-US" sz="4900" dirty="0" smtClean="0"/>
              <a:t>In order to get to a quality student growth goal, you need to move beyond skills to identifying the ENDURING SKILLS, CONCEPTS, or PROCESSES for your content area. </a:t>
            </a:r>
            <a:endParaRPr lang="en-US" sz="4900" dirty="0"/>
          </a:p>
        </p:txBody>
      </p:sp>
    </p:spTree>
    <p:extLst>
      <p:ext uri="{BB962C8B-B14F-4D97-AF65-F5344CB8AC3E}">
        <p14:creationId xmlns:p14="http://schemas.microsoft.com/office/powerpoint/2010/main" val="39248663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229600" cy="868362"/>
          </a:xfrm>
        </p:spPr>
        <p:txBody>
          <a:bodyPr>
            <a:normAutofit/>
          </a:bodyPr>
          <a:lstStyle/>
          <a:p>
            <a:r>
              <a:rPr lang="en-US" b="1" dirty="0" smtClean="0">
                <a:solidFill>
                  <a:schemeClr val="tx2"/>
                </a:solidFill>
              </a:rPr>
              <a:t>Defining ENDURING</a:t>
            </a:r>
            <a:endParaRPr lang="en-US" b="1" dirty="0">
              <a:solidFill>
                <a:schemeClr val="tx2"/>
              </a:solidFill>
            </a:endParaRPr>
          </a:p>
        </p:txBody>
      </p:sp>
      <p:sp>
        <p:nvSpPr>
          <p:cNvPr id="3" name="Content Placeholder 2"/>
          <p:cNvSpPr>
            <a:spLocks noGrp="1"/>
          </p:cNvSpPr>
          <p:nvPr>
            <p:ph idx="1"/>
          </p:nvPr>
        </p:nvSpPr>
        <p:spPr>
          <a:xfrm>
            <a:off x="381000" y="1371600"/>
            <a:ext cx="8458200" cy="5029200"/>
          </a:xfrm>
        </p:spPr>
        <p:txBody>
          <a:bodyPr>
            <a:normAutofit/>
          </a:bodyPr>
          <a:lstStyle/>
          <a:p>
            <a:pPr marL="0" lvl="0" indent="0">
              <a:buNone/>
            </a:pPr>
            <a:r>
              <a:rPr lang="en-US" sz="3600" b="1" dirty="0" smtClean="0"/>
              <a:t>Learning that </a:t>
            </a:r>
          </a:p>
          <a:p>
            <a:pPr lvl="0"/>
            <a:r>
              <a:rPr lang="en-US" sz="3600" b="1" dirty="0" smtClean="0"/>
              <a:t>ENDURES</a:t>
            </a:r>
            <a:r>
              <a:rPr lang="en-US" sz="3600" dirty="0" smtClean="0"/>
              <a:t> </a:t>
            </a:r>
            <a:r>
              <a:rPr lang="en-US" sz="3600" dirty="0"/>
              <a:t>beyond a single test date,</a:t>
            </a:r>
          </a:p>
          <a:p>
            <a:pPr lvl="0"/>
            <a:r>
              <a:rPr lang="en-US" sz="3600" dirty="0"/>
              <a:t>is of value in other disciplines, </a:t>
            </a:r>
            <a:endParaRPr lang="en-US" sz="3600" dirty="0" smtClean="0"/>
          </a:p>
          <a:p>
            <a:pPr lvl="0"/>
            <a:r>
              <a:rPr lang="en-US" sz="3600" dirty="0"/>
              <a:t>i</a:t>
            </a:r>
            <a:r>
              <a:rPr lang="en-US" sz="3600" dirty="0" smtClean="0"/>
              <a:t>s relevant beyond the classroom,</a:t>
            </a:r>
          </a:p>
          <a:p>
            <a:pPr lvl="0"/>
            <a:r>
              <a:rPr lang="en-US" sz="3600" dirty="0"/>
              <a:t>i</a:t>
            </a:r>
            <a:r>
              <a:rPr lang="en-US" sz="3600" dirty="0" smtClean="0"/>
              <a:t>s worthy of embedded, course-long focus,</a:t>
            </a:r>
            <a:endParaRPr lang="en-US" sz="3600" dirty="0"/>
          </a:p>
          <a:p>
            <a:pPr lvl="0"/>
            <a:r>
              <a:rPr lang="en-US" sz="3600" dirty="0"/>
              <a:t>m</a:t>
            </a:r>
            <a:r>
              <a:rPr lang="en-US" sz="3600" dirty="0" smtClean="0"/>
              <a:t>ay be </a:t>
            </a:r>
            <a:r>
              <a:rPr lang="en-US" sz="3600" dirty="0"/>
              <a:t>necessary for the next level of instruction</a:t>
            </a:r>
            <a:r>
              <a:rPr lang="en-US" sz="3600" dirty="0" smtClean="0"/>
              <a:t>.</a:t>
            </a:r>
          </a:p>
          <a:p>
            <a:pPr marL="0" indent="0">
              <a:buNone/>
            </a:pPr>
            <a:endParaRPr lang="en-US" dirty="0"/>
          </a:p>
        </p:txBody>
      </p:sp>
      <p:sp>
        <p:nvSpPr>
          <p:cNvPr id="4" name="TextBox 3"/>
          <p:cNvSpPr txBox="1"/>
          <p:nvPr/>
        </p:nvSpPr>
        <p:spPr>
          <a:xfrm>
            <a:off x="6781800" y="1371600"/>
            <a:ext cx="1316027" cy="523220"/>
          </a:xfrm>
          <a:prstGeom prst="rect">
            <a:avLst/>
          </a:prstGeom>
          <a:solidFill>
            <a:srgbClr val="FFFF00"/>
          </a:solidFill>
        </p:spPr>
        <p:txBody>
          <a:bodyPr wrap="square" rtlCol="0">
            <a:spAutoFit/>
          </a:bodyPr>
          <a:lstStyle/>
          <a:p>
            <a:r>
              <a:rPr lang="en-US" sz="2800" b="1" dirty="0" smtClean="0"/>
              <a:t>Page 6 </a:t>
            </a:r>
            <a:endParaRPr lang="en-US" sz="2800" b="1" dirty="0"/>
          </a:p>
        </p:txBody>
      </p:sp>
    </p:spTree>
    <p:extLst>
      <p:ext uri="{BB962C8B-B14F-4D97-AF65-F5344CB8AC3E}">
        <p14:creationId xmlns:p14="http://schemas.microsoft.com/office/powerpoint/2010/main" val="91746229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752954087"/>
              </p:ext>
            </p:extLst>
          </p:nvPr>
        </p:nvGraphicFramePr>
        <p:xfrm>
          <a:off x="152400" y="1"/>
          <a:ext cx="8839200" cy="7479706"/>
        </p:xfrm>
        <a:graphic>
          <a:graphicData uri="http://schemas.openxmlformats.org/drawingml/2006/table">
            <a:tbl>
              <a:tblPr firstRow="1" bandRow="1">
                <a:tableStyleId>{5C22544A-7EE6-4342-B048-85BDC9FD1C3A}</a:tableStyleId>
              </a:tblPr>
              <a:tblGrid>
                <a:gridCol w="4419600"/>
                <a:gridCol w="4419600"/>
              </a:tblGrid>
              <a:tr h="2021346">
                <a:tc gridSpan="2">
                  <a:txBody>
                    <a:bodyPr/>
                    <a:lstStyle/>
                    <a:p>
                      <a:pPr algn="ctr"/>
                      <a:r>
                        <a:rPr lang="en-US" sz="6000" dirty="0" smtClean="0"/>
                        <a:t>ENDURING LEARNING</a:t>
                      </a:r>
                    </a:p>
                    <a:p>
                      <a:pPr algn="ctr"/>
                      <a:r>
                        <a:rPr lang="en-US" sz="6000" dirty="0" smtClean="0"/>
                        <a:t>Writing </a:t>
                      </a:r>
                      <a:r>
                        <a:rPr lang="en-US" sz="6000" baseline="0" dirty="0" smtClean="0"/>
                        <a:t>Example</a:t>
                      </a:r>
                      <a:endParaRPr lang="en-US" sz="6000" dirty="0"/>
                    </a:p>
                  </a:txBody>
                  <a:tcPr/>
                </a:tc>
                <a:tc hMerge="1">
                  <a:txBody>
                    <a:bodyPr/>
                    <a:lstStyle/>
                    <a:p>
                      <a:endParaRPr lang="en-US" dirty="0"/>
                    </a:p>
                  </a:txBody>
                  <a:tcPr/>
                </a:tc>
              </a:tr>
              <a:tr h="609612">
                <a:tc>
                  <a:txBody>
                    <a:bodyPr/>
                    <a:lstStyle/>
                    <a:p>
                      <a:pPr algn="ctr"/>
                      <a:r>
                        <a:rPr lang="en-US" sz="3200" b="1" baseline="0" dirty="0" smtClean="0"/>
                        <a:t>EXAMPLES </a:t>
                      </a:r>
                      <a:endParaRPr lang="en-US" sz="3200" b="1" dirty="0"/>
                    </a:p>
                  </a:txBody>
                  <a:tcPr anchor="ctr"/>
                </a:tc>
                <a:tc>
                  <a:txBody>
                    <a:bodyPr/>
                    <a:lstStyle/>
                    <a:p>
                      <a:pPr algn="ctr"/>
                      <a:r>
                        <a:rPr lang="en-US" sz="3200" b="1" dirty="0" smtClean="0"/>
                        <a:t>NON-EXAMPLES</a:t>
                      </a:r>
                      <a:endParaRPr lang="en-US" sz="3200" b="1" dirty="0"/>
                    </a:p>
                  </a:txBody>
                  <a:tcPr anchor="ctr"/>
                </a:tc>
              </a:tr>
              <a:tr h="273109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1" dirty="0" smtClean="0">
                          <a:solidFill>
                            <a:schemeClr val="tx2"/>
                          </a:solidFill>
                        </a:rPr>
                        <a:t>Write arguments to support claims with clear reasons and relevant evidence.</a:t>
                      </a:r>
                    </a:p>
                    <a:p>
                      <a:pPr marL="0" indent="0">
                        <a:buFont typeface="Wingdings" panose="05000000000000000000" pitchFamily="2" charset="2"/>
                        <a:buNone/>
                      </a:pPr>
                      <a:endParaRPr lang="en-US" sz="2800" b="1" baseline="0" dirty="0" smtClean="0">
                        <a:solidFill>
                          <a:schemeClr val="tx2"/>
                        </a:solidFill>
                      </a:endParaRPr>
                    </a:p>
                  </a:txBody>
                  <a:tcPr/>
                </a:tc>
                <a:tc>
                  <a:txBody>
                    <a:bodyPr/>
                    <a:lstStyle/>
                    <a:p>
                      <a:r>
                        <a:rPr lang="en-US" sz="2800" b="1" dirty="0" smtClean="0">
                          <a:solidFill>
                            <a:schemeClr val="tx2"/>
                          </a:solidFill>
                        </a:rPr>
                        <a:t>-Establish the significance</a:t>
                      </a:r>
                      <a:r>
                        <a:rPr lang="en-US" sz="2800" b="1" baseline="0" dirty="0" smtClean="0">
                          <a:solidFill>
                            <a:schemeClr val="tx2"/>
                          </a:solidFill>
                        </a:rPr>
                        <a:t> of </a:t>
                      </a:r>
                      <a:r>
                        <a:rPr lang="en-US" sz="2800" b="1" dirty="0" smtClean="0">
                          <a:solidFill>
                            <a:schemeClr val="tx2"/>
                          </a:solidFill>
                        </a:rPr>
                        <a:t>claims</a:t>
                      </a:r>
                    </a:p>
                    <a:p>
                      <a:r>
                        <a:rPr lang="en-US" sz="2800" b="1" dirty="0" smtClean="0">
                          <a:solidFill>
                            <a:schemeClr val="tx2"/>
                          </a:solidFill>
                        </a:rPr>
                        <a:t>- Create logical organization</a:t>
                      </a:r>
                      <a:r>
                        <a:rPr lang="en-US" sz="2800" b="1" baseline="0" dirty="0" smtClean="0">
                          <a:solidFill>
                            <a:schemeClr val="tx2"/>
                          </a:solidFill>
                        </a:rPr>
                        <a:t> of claims,</a:t>
                      </a:r>
                      <a:r>
                        <a:rPr lang="en-US" sz="2800" b="1" dirty="0" smtClean="0">
                          <a:solidFill>
                            <a:schemeClr val="tx2"/>
                          </a:solidFill>
                        </a:rPr>
                        <a:t> reasons and</a:t>
                      </a:r>
                      <a:r>
                        <a:rPr lang="en-US" sz="2800" b="1" baseline="0" dirty="0" smtClean="0">
                          <a:solidFill>
                            <a:schemeClr val="tx2"/>
                          </a:solidFill>
                        </a:rPr>
                        <a:t> </a:t>
                      </a:r>
                      <a:r>
                        <a:rPr lang="en-US" sz="2800" b="1" dirty="0" smtClean="0">
                          <a:solidFill>
                            <a:schemeClr val="tx2"/>
                          </a:solidFill>
                        </a:rPr>
                        <a:t>evidence</a:t>
                      </a:r>
                    </a:p>
                    <a:p>
                      <a:r>
                        <a:rPr lang="en-US" sz="2800" b="1" dirty="0" smtClean="0">
                          <a:solidFill>
                            <a:schemeClr val="tx2"/>
                          </a:solidFill>
                        </a:rPr>
                        <a:t>-Use words,</a:t>
                      </a:r>
                      <a:r>
                        <a:rPr lang="en-US" sz="2800" b="1" baseline="0" dirty="0" smtClean="0">
                          <a:solidFill>
                            <a:schemeClr val="tx2"/>
                          </a:solidFill>
                        </a:rPr>
                        <a:t> phrases and clauses to create cohesion</a:t>
                      </a:r>
                      <a:endParaRPr lang="en-US" sz="2800" b="1" dirty="0" smtClean="0">
                        <a:solidFill>
                          <a:schemeClr val="tx2"/>
                        </a:solidFill>
                      </a:endParaRPr>
                    </a:p>
                    <a:p>
                      <a:pPr marL="0" indent="0">
                        <a:buFont typeface="Wingdings" panose="05000000000000000000" pitchFamily="2" charset="2"/>
                        <a:buNone/>
                      </a:pPr>
                      <a:endParaRPr lang="en-US" sz="2800" b="1" baseline="0" dirty="0" smtClean="0">
                        <a:solidFill>
                          <a:schemeClr val="tx2"/>
                        </a:solidFill>
                      </a:endParaRPr>
                    </a:p>
                  </a:txBody>
                  <a:tcPr/>
                </a:tc>
              </a:tr>
              <a:tr h="134354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400" b="1" baseline="0" dirty="0" smtClean="0">
                        <a:solidFill>
                          <a:schemeClr val="tx2"/>
                        </a:solidFill>
                      </a:endParaRPr>
                    </a:p>
                  </a:txBody>
                  <a:tcPr/>
                </a:tc>
                <a:tc>
                  <a:txBody>
                    <a:bodyPr/>
                    <a:lstStyle/>
                    <a:p>
                      <a:endParaRPr lang="en-US" sz="2400" b="1" dirty="0">
                        <a:solidFill>
                          <a:schemeClr val="tx2"/>
                        </a:solidFill>
                      </a:endParaRPr>
                    </a:p>
                  </a:txBody>
                  <a:tcPr/>
                </a:tc>
              </a:tr>
            </a:tbl>
          </a:graphicData>
        </a:graphic>
      </p:graphicFrame>
      <p:sp>
        <p:nvSpPr>
          <p:cNvPr id="3" name="Right Arrow 2"/>
          <p:cNvSpPr/>
          <p:nvPr/>
        </p:nvSpPr>
        <p:spPr>
          <a:xfrm rot="20456997">
            <a:off x="2313038" y="4283471"/>
            <a:ext cx="2133600" cy="990600"/>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2"/>
                </a:solidFill>
              </a:rPr>
              <a:t>Sub Skills</a:t>
            </a:r>
            <a:endParaRPr lang="en-US" b="1" dirty="0">
              <a:solidFill>
                <a:schemeClr val="tx2"/>
              </a:solidFill>
            </a:endParaRPr>
          </a:p>
        </p:txBody>
      </p:sp>
    </p:spTree>
    <p:extLst>
      <p:ext uri="{BB962C8B-B14F-4D97-AF65-F5344CB8AC3E}">
        <p14:creationId xmlns:p14="http://schemas.microsoft.com/office/powerpoint/2010/main" val="758913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461699677"/>
              </p:ext>
            </p:extLst>
          </p:nvPr>
        </p:nvGraphicFramePr>
        <p:xfrm>
          <a:off x="152400" y="1"/>
          <a:ext cx="8839200" cy="7073062"/>
        </p:xfrm>
        <a:graphic>
          <a:graphicData uri="http://schemas.openxmlformats.org/drawingml/2006/table">
            <a:tbl>
              <a:tblPr firstRow="1" bandRow="1">
                <a:tableStyleId>{5C22544A-7EE6-4342-B048-85BDC9FD1C3A}</a:tableStyleId>
              </a:tblPr>
              <a:tblGrid>
                <a:gridCol w="4419600"/>
                <a:gridCol w="4419600"/>
              </a:tblGrid>
              <a:tr h="1875988">
                <a:tc gridSpan="2">
                  <a:txBody>
                    <a:bodyPr/>
                    <a:lstStyle/>
                    <a:p>
                      <a:pPr algn="ctr"/>
                      <a:r>
                        <a:rPr lang="en-US" sz="6000" dirty="0" smtClean="0"/>
                        <a:t>ENDURING LEARNING</a:t>
                      </a:r>
                    </a:p>
                    <a:p>
                      <a:pPr algn="ctr"/>
                      <a:r>
                        <a:rPr lang="en-US" sz="6000" dirty="0" smtClean="0"/>
                        <a:t>Reading </a:t>
                      </a:r>
                      <a:r>
                        <a:rPr lang="en-US" sz="6000" baseline="0" dirty="0" smtClean="0"/>
                        <a:t>Example</a:t>
                      </a:r>
                      <a:endParaRPr lang="en-US" sz="6000" dirty="0"/>
                    </a:p>
                  </a:txBody>
                  <a:tcPr/>
                </a:tc>
                <a:tc hMerge="1">
                  <a:txBody>
                    <a:bodyPr/>
                    <a:lstStyle/>
                    <a:p>
                      <a:endParaRPr lang="en-US" dirty="0"/>
                    </a:p>
                  </a:txBody>
                  <a:tcPr/>
                </a:tc>
              </a:tr>
              <a:tr h="565774">
                <a:tc>
                  <a:txBody>
                    <a:bodyPr/>
                    <a:lstStyle/>
                    <a:p>
                      <a:pPr algn="ctr"/>
                      <a:r>
                        <a:rPr lang="en-US" sz="3200" b="1" dirty="0" smtClean="0"/>
                        <a:t>EXAMPLES</a:t>
                      </a:r>
                      <a:endParaRPr lang="en-US" sz="3200" b="1" dirty="0"/>
                    </a:p>
                  </a:txBody>
                  <a:tcPr anchor="ctr"/>
                </a:tc>
                <a:tc>
                  <a:txBody>
                    <a:bodyPr/>
                    <a:lstStyle/>
                    <a:p>
                      <a:pPr algn="ctr"/>
                      <a:r>
                        <a:rPr lang="en-US" sz="3200" b="1" dirty="0" smtClean="0"/>
                        <a:t>NON-EXAMPLES</a:t>
                      </a:r>
                      <a:endParaRPr lang="en-US" sz="3200" b="1" dirty="0"/>
                    </a:p>
                  </a:txBody>
                  <a:tcPr anchor="ctr"/>
                </a:tc>
              </a:tr>
              <a:tr h="2799094">
                <a:tc>
                  <a:txBody>
                    <a:bodyPr/>
                    <a:lstStyle/>
                    <a:p>
                      <a:pPr marL="0" indent="0">
                        <a:buFont typeface="Wingdings" panose="05000000000000000000" pitchFamily="2" charset="2"/>
                        <a:buNone/>
                      </a:pPr>
                      <a:r>
                        <a:rPr lang="en-US" sz="2600" b="1" baseline="0" dirty="0" smtClean="0">
                          <a:solidFill>
                            <a:schemeClr val="tx2"/>
                          </a:solidFill>
                        </a:rPr>
                        <a:t>Summarize key supporting details and ideas</a:t>
                      </a:r>
                    </a:p>
                  </a:txBody>
                  <a:tcPr/>
                </a:tc>
                <a:tc>
                  <a:txBody>
                    <a:bodyPr/>
                    <a:lstStyle/>
                    <a:p>
                      <a:pPr marL="0" indent="0">
                        <a:buFont typeface="Wingdings" panose="05000000000000000000" pitchFamily="2" charset="2"/>
                        <a:buNone/>
                      </a:pPr>
                      <a:r>
                        <a:rPr lang="en-US" sz="2600" b="1" dirty="0" smtClean="0">
                          <a:solidFill>
                            <a:schemeClr val="tx2"/>
                          </a:solidFill>
                        </a:rPr>
                        <a:t>-Identifying  main ideas of a text</a:t>
                      </a:r>
                    </a:p>
                    <a:p>
                      <a:pPr marL="0" indent="0">
                        <a:buFont typeface="Wingdings" panose="05000000000000000000" pitchFamily="2" charset="2"/>
                        <a:buNone/>
                      </a:pPr>
                      <a:r>
                        <a:rPr lang="en-US" sz="2600" b="1" dirty="0" smtClean="0">
                          <a:solidFill>
                            <a:schemeClr val="tx2"/>
                          </a:solidFill>
                        </a:rPr>
                        <a:t>-Differentiate between</a:t>
                      </a:r>
                      <a:r>
                        <a:rPr lang="en-US" sz="2600" b="1" baseline="0" dirty="0" smtClean="0">
                          <a:solidFill>
                            <a:schemeClr val="tx2"/>
                          </a:solidFill>
                        </a:rPr>
                        <a:t> bias and evidence.</a:t>
                      </a:r>
                    </a:p>
                    <a:p>
                      <a:pPr marL="0" indent="0">
                        <a:buFont typeface="Wingdings" panose="05000000000000000000" pitchFamily="2" charset="2"/>
                        <a:buNone/>
                      </a:pPr>
                      <a:r>
                        <a:rPr lang="en-US" sz="2600" b="1" baseline="0" dirty="0" smtClean="0">
                          <a:solidFill>
                            <a:schemeClr val="tx2"/>
                          </a:solidFill>
                        </a:rPr>
                        <a:t>-Differentiate between essential and irrelevant information.</a:t>
                      </a:r>
                    </a:p>
                    <a:p>
                      <a:pPr marL="0" indent="0">
                        <a:buFont typeface="Wingdings" panose="05000000000000000000" pitchFamily="2" charset="2"/>
                        <a:buNone/>
                      </a:pPr>
                      <a:r>
                        <a:rPr lang="en-US" sz="2600" b="1" baseline="0" dirty="0" smtClean="0">
                          <a:solidFill>
                            <a:schemeClr val="tx2"/>
                          </a:solidFill>
                        </a:rPr>
                        <a:t>-Skimming or scanning a text.</a:t>
                      </a:r>
                    </a:p>
                  </a:txBody>
                  <a:tcPr/>
                </a:tc>
              </a:tr>
              <a:tr h="131234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600" b="1" baseline="0" dirty="0" smtClean="0">
                        <a:solidFill>
                          <a:schemeClr val="tx2"/>
                        </a:solidFill>
                      </a:endParaRPr>
                    </a:p>
                  </a:txBody>
                  <a:tcPr/>
                </a:tc>
                <a:tc>
                  <a:txBody>
                    <a:bodyPr/>
                    <a:lstStyle/>
                    <a:p>
                      <a:endParaRPr lang="en-US" sz="2600" b="1" dirty="0">
                        <a:solidFill>
                          <a:schemeClr val="tx2"/>
                        </a:solidFill>
                      </a:endParaRPr>
                    </a:p>
                  </a:txBody>
                  <a:tcPr/>
                </a:tc>
              </a:tr>
            </a:tbl>
          </a:graphicData>
        </a:graphic>
      </p:graphicFrame>
      <p:sp>
        <p:nvSpPr>
          <p:cNvPr id="3" name="Right Arrow 2"/>
          <p:cNvSpPr/>
          <p:nvPr/>
        </p:nvSpPr>
        <p:spPr>
          <a:xfrm rot="20456997">
            <a:off x="2332968" y="3497580"/>
            <a:ext cx="2133600" cy="990600"/>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2"/>
                </a:solidFill>
              </a:rPr>
              <a:t>Sub Skills</a:t>
            </a:r>
            <a:endParaRPr lang="en-US" b="1" dirty="0">
              <a:solidFill>
                <a:schemeClr val="tx2"/>
              </a:solidFill>
            </a:endParaRPr>
          </a:p>
        </p:txBody>
      </p:sp>
      <p:sp>
        <p:nvSpPr>
          <p:cNvPr id="4" name="Right Arrow 3"/>
          <p:cNvSpPr/>
          <p:nvPr/>
        </p:nvSpPr>
        <p:spPr>
          <a:xfrm rot="20733852">
            <a:off x="2451994" y="5508110"/>
            <a:ext cx="2133600" cy="990600"/>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2"/>
                </a:solidFill>
              </a:rPr>
              <a:t>Strategy</a:t>
            </a:r>
            <a:endParaRPr lang="en-US" b="1" dirty="0">
              <a:solidFill>
                <a:schemeClr val="tx2"/>
              </a:solidFill>
            </a:endParaRPr>
          </a:p>
        </p:txBody>
      </p:sp>
    </p:spTree>
    <p:extLst>
      <p:ext uri="{BB962C8B-B14F-4D97-AF65-F5344CB8AC3E}">
        <p14:creationId xmlns:p14="http://schemas.microsoft.com/office/powerpoint/2010/main" val="802330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433516494"/>
              </p:ext>
            </p:extLst>
          </p:nvPr>
        </p:nvGraphicFramePr>
        <p:xfrm>
          <a:off x="152400" y="1"/>
          <a:ext cx="8839200" cy="6475548"/>
        </p:xfrm>
        <a:graphic>
          <a:graphicData uri="http://schemas.openxmlformats.org/drawingml/2006/table">
            <a:tbl>
              <a:tblPr firstRow="1" bandRow="1">
                <a:tableStyleId>{5C22544A-7EE6-4342-B048-85BDC9FD1C3A}</a:tableStyleId>
              </a:tblPr>
              <a:tblGrid>
                <a:gridCol w="4419600"/>
                <a:gridCol w="4419600"/>
              </a:tblGrid>
              <a:tr h="1687179">
                <a:tc gridSpan="2">
                  <a:txBody>
                    <a:bodyPr/>
                    <a:lstStyle/>
                    <a:p>
                      <a:pPr algn="ctr"/>
                      <a:r>
                        <a:rPr lang="en-US" sz="6000" dirty="0" smtClean="0"/>
                        <a:t>ENDURING LEARNING</a:t>
                      </a:r>
                    </a:p>
                    <a:p>
                      <a:pPr algn="ctr"/>
                      <a:r>
                        <a:rPr lang="en-US" sz="6000" dirty="0" smtClean="0"/>
                        <a:t>Science</a:t>
                      </a:r>
                      <a:r>
                        <a:rPr lang="en-US" sz="6000" baseline="0" dirty="0" smtClean="0"/>
                        <a:t> Example</a:t>
                      </a:r>
                      <a:endParaRPr lang="en-US" sz="6000" dirty="0"/>
                    </a:p>
                  </a:txBody>
                  <a:tcPr/>
                </a:tc>
                <a:tc hMerge="1">
                  <a:txBody>
                    <a:bodyPr/>
                    <a:lstStyle/>
                    <a:p>
                      <a:endParaRPr lang="en-US" dirty="0"/>
                    </a:p>
                  </a:txBody>
                  <a:tcPr/>
                </a:tc>
              </a:tr>
              <a:tr h="508832">
                <a:tc>
                  <a:txBody>
                    <a:bodyPr/>
                    <a:lstStyle/>
                    <a:p>
                      <a:pPr algn="ctr"/>
                      <a:r>
                        <a:rPr lang="en-US" sz="3200" b="1" dirty="0" smtClean="0"/>
                        <a:t>EXAMPLES</a:t>
                      </a:r>
                      <a:endParaRPr lang="en-US" sz="3200" b="1" dirty="0"/>
                    </a:p>
                  </a:txBody>
                  <a:tcPr anchor="ctr"/>
                </a:tc>
                <a:tc>
                  <a:txBody>
                    <a:bodyPr/>
                    <a:lstStyle/>
                    <a:p>
                      <a:pPr algn="ctr"/>
                      <a:r>
                        <a:rPr lang="en-US" sz="3200" b="1" dirty="0" smtClean="0"/>
                        <a:t>NON-EXAMPLES</a:t>
                      </a:r>
                      <a:endParaRPr lang="en-US" sz="3200" b="1" dirty="0"/>
                    </a:p>
                  </a:txBody>
                  <a:tcPr anchor="ctr"/>
                </a:tc>
              </a:tr>
              <a:tr h="2289742">
                <a:tc>
                  <a:txBody>
                    <a:bodyPr/>
                    <a:lstStyle/>
                    <a:p>
                      <a:pPr marL="0" indent="0">
                        <a:buFont typeface="Wingdings" panose="05000000000000000000" pitchFamily="2" charset="2"/>
                        <a:buNone/>
                      </a:pPr>
                      <a:r>
                        <a:rPr lang="en-US" sz="2800" b="1" baseline="0" dirty="0" smtClean="0">
                          <a:solidFill>
                            <a:schemeClr val="tx2"/>
                          </a:solidFill>
                        </a:rPr>
                        <a:t>Develop models using an analogy, example, or abstract representation to describe a scientific principle or design solution.</a:t>
                      </a:r>
                    </a:p>
                  </a:txBody>
                  <a:tcPr/>
                </a:tc>
                <a:tc>
                  <a:txBody>
                    <a:bodyPr/>
                    <a:lstStyle/>
                    <a:p>
                      <a:pPr marL="0" indent="0">
                        <a:buFont typeface="Wingdings" panose="05000000000000000000" pitchFamily="2" charset="2"/>
                        <a:buNone/>
                      </a:pPr>
                      <a:r>
                        <a:rPr lang="en-US" sz="2800" b="1" dirty="0" smtClean="0">
                          <a:solidFill>
                            <a:schemeClr val="tx2"/>
                          </a:solidFill>
                        </a:rPr>
                        <a:t>Create </a:t>
                      </a:r>
                      <a:r>
                        <a:rPr lang="en-US" sz="2800" b="1" baseline="0" dirty="0" smtClean="0">
                          <a:solidFill>
                            <a:schemeClr val="tx2"/>
                          </a:solidFill>
                        </a:rPr>
                        <a:t> a model of an erupting volcano using vinegar and baking soda.</a:t>
                      </a:r>
                      <a:endParaRPr lang="en-US" sz="2800" b="1" dirty="0">
                        <a:solidFill>
                          <a:schemeClr val="tx2"/>
                        </a:solidFill>
                      </a:endParaRPr>
                    </a:p>
                  </a:txBody>
                  <a:tcPr/>
                </a:tc>
              </a:tr>
              <a:tr h="168644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0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2000" dirty="0" smtClean="0"/>
                    </a:p>
                  </a:txBody>
                  <a:tcPr/>
                </a:tc>
                <a:tc>
                  <a:txBody>
                    <a:bodyPr/>
                    <a:lstStyle/>
                    <a:p>
                      <a:endParaRPr lang="en-US" dirty="0" smtClean="0"/>
                    </a:p>
                    <a:p>
                      <a:endParaRPr lang="en-US" dirty="0"/>
                    </a:p>
                  </a:txBody>
                  <a:tcPr/>
                </a:tc>
              </a:tr>
            </a:tbl>
          </a:graphicData>
        </a:graphic>
      </p:graphicFrame>
      <p:sp>
        <p:nvSpPr>
          <p:cNvPr id="3" name="Left Arrow 2"/>
          <p:cNvSpPr/>
          <p:nvPr/>
        </p:nvSpPr>
        <p:spPr>
          <a:xfrm rot="1143159">
            <a:off x="6692704" y="4030037"/>
            <a:ext cx="1981200" cy="990600"/>
          </a:xfrm>
          <a:prstGeom prst="lef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2"/>
                </a:solidFill>
              </a:rPr>
              <a:t>Activity</a:t>
            </a:r>
            <a:endParaRPr lang="en-US" b="1" dirty="0">
              <a:solidFill>
                <a:schemeClr val="tx2"/>
              </a:solidFill>
            </a:endParaRPr>
          </a:p>
        </p:txBody>
      </p:sp>
    </p:spTree>
    <p:extLst>
      <p:ext uri="{BB962C8B-B14F-4D97-AF65-F5344CB8AC3E}">
        <p14:creationId xmlns:p14="http://schemas.microsoft.com/office/powerpoint/2010/main" val="3326905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896696492"/>
              </p:ext>
            </p:extLst>
          </p:nvPr>
        </p:nvGraphicFramePr>
        <p:xfrm>
          <a:off x="152400" y="1"/>
          <a:ext cx="8839200" cy="7058464"/>
        </p:xfrm>
        <a:graphic>
          <a:graphicData uri="http://schemas.openxmlformats.org/drawingml/2006/table">
            <a:tbl>
              <a:tblPr firstRow="1" bandRow="1">
                <a:tableStyleId>{5C22544A-7EE6-4342-B048-85BDC9FD1C3A}</a:tableStyleId>
              </a:tblPr>
              <a:tblGrid>
                <a:gridCol w="4419600"/>
                <a:gridCol w="4419600"/>
              </a:tblGrid>
              <a:tr h="1846384">
                <a:tc gridSpan="2">
                  <a:txBody>
                    <a:bodyPr/>
                    <a:lstStyle/>
                    <a:p>
                      <a:pPr algn="ctr"/>
                      <a:r>
                        <a:rPr lang="en-US" sz="5400" dirty="0" smtClean="0"/>
                        <a:t>ENDURING LEARNING</a:t>
                      </a:r>
                    </a:p>
                    <a:p>
                      <a:pPr algn="ctr"/>
                      <a:r>
                        <a:rPr lang="en-US" sz="5400" dirty="0" smtClean="0"/>
                        <a:t>Social</a:t>
                      </a:r>
                      <a:r>
                        <a:rPr lang="en-US" sz="5400" baseline="0" dirty="0" smtClean="0"/>
                        <a:t> Studies Example</a:t>
                      </a:r>
                      <a:endParaRPr lang="en-US" sz="5400" dirty="0"/>
                    </a:p>
                  </a:txBody>
                  <a:tcPr/>
                </a:tc>
                <a:tc hMerge="1">
                  <a:txBody>
                    <a:bodyPr/>
                    <a:lstStyle/>
                    <a:p>
                      <a:endParaRPr lang="en-US" dirty="0"/>
                    </a:p>
                  </a:txBody>
                  <a:tcPr/>
                </a:tc>
              </a:tr>
              <a:tr h="556846">
                <a:tc>
                  <a:txBody>
                    <a:bodyPr/>
                    <a:lstStyle/>
                    <a:p>
                      <a:pPr algn="ctr"/>
                      <a:r>
                        <a:rPr lang="en-US" sz="3200" b="1" dirty="0" smtClean="0"/>
                        <a:t>EXAMPLES</a:t>
                      </a:r>
                      <a:endParaRPr lang="en-US" sz="3200" b="1" dirty="0"/>
                    </a:p>
                  </a:txBody>
                  <a:tcPr anchor="ctr"/>
                </a:tc>
                <a:tc>
                  <a:txBody>
                    <a:bodyPr/>
                    <a:lstStyle/>
                    <a:p>
                      <a:pPr algn="ctr"/>
                      <a:r>
                        <a:rPr lang="en-US" sz="3200" b="1" dirty="0" smtClean="0"/>
                        <a:t>NON-EXAMPLES</a:t>
                      </a:r>
                      <a:endParaRPr lang="en-US" sz="3200" b="1" dirty="0"/>
                    </a:p>
                  </a:txBody>
                  <a:tcPr anchor="ctr"/>
                </a:tc>
              </a:tr>
              <a:tr h="3780692">
                <a:tc>
                  <a:txBody>
                    <a:bodyPr/>
                    <a:lstStyle/>
                    <a:p>
                      <a:pPr marL="0" indent="0">
                        <a:buFont typeface="Wingdings" panose="05000000000000000000" pitchFamily="2" charset="2"/>
                        <a:buNone/>
                      </a:pPr>
                      <a:r>
                        <a:rPr lang="en-US" sz="2800" b="1" baseline="0" dirty="0" smtClean="0">
                          <a:solidFill>
                            <a:schemeClr val="tx2"/>
                          </a:solidFill>
                        </a:rPr>
                        <a:t>Produce an argument to support claims with appropriate use of relevant historical evidence.</a:t>
                      </a:r>
                    </a:p>
                    <a:p>
                      <a:pPr marL="0" indent="0">
                        <a:buFont typeface="Wingdings" panose="05000000000000000000" pitchFamily="2" charset="2"/>
                        <a:buNone/>
                      </a:pPr>
                      <a:endParaRPr lang="en-US" sz="2800" b="1" baseline="0" dirty="0" smtClean="0">
                        <a:solidFill>
                          <a:schemeClr val="tx2"/>
                        </a:solidFill>
                      </a:endParaRPr>
                    </a:p>
                    <a:p>
                      <a:pPr marL="0" indent="0">
                        <a:buFont typeface="Wingdings" panose="05000000000000000000" pitchFamily="2" charset="2"/>
                        <a:buNone/>
                      </a:pPr>
                      <a:endParaRPr lang="en-US" sz="2800" b="1" baseline="0" dirty="0" smtClean="0">
                        <a:solidFill>
                          <a:schemeClr val="tx2"/>
                        </a:solidFill>
                      </a:endParaRPr>
                    </a:p>
                  </a:txBody>
                  <a:tcPr/>
                </a:tc>
                <a:tc>
                  <a:txBody>
                    <a:bodyPr/>
                    <a:lstStyle/>
                    <a:p>
                      <a:pPr marL="0" indent="0">
                        <a:buFont typeface="Wingdings" panose="05000000000000000000" pitchFamily="2" charset="2"/>
                        <a:buNone/>
                      </a:pPr>
                      <a:r>
                        <a:rPr lang="en-US" sz="2800" b="1" baseline="0" dirty="0" smtClean="0">
                          <a:solidFill>
                            <a:schemeClr val="tx2"/>
                          </a:solidFill>
                        </a:rPr>
                        <a:t>Describe point of view for primary and secondary  sources.</a:t>
                      </a:r>
                    </a:p>
                    <a:p>
                      <a:pPr marL="0" indent="0">
                        <a:buFont typeface="Wingdings" panose="05000000000000000000" pitchFamily="2" charset="2"/>
                        <a:buNone/>
                      </a:pPr>
                      <a:endParaRPr lang="en-US" sz="2800" b="1" baseline="0" dirty="0" smtClean="0">
                        <a:solidFill>
                          <a:schemeClr val="tx2"/>
                        </a:solidFill>
                      </a:endParaRPr>
                    </a:p>
                    <a:p>
                      <a:pPr marL="0" indent="0">
                        <a:buFont typeface="Wingdings" panose="05000000000000000000" pitchFamily="2" charset="2"/>
                        <a:buNone/>
                      </a:pPr>
                      <a:r>
                        <a:rPr lang="en-US" sz="2800" b="1" baseline="0" dirty="0" smtClean="0">
                          <a:solidFill>
                            <a:schemeClr val="tx2"/>
                          </a:solidFill>
                        </a:rPr>
                        <a:t>Use Chicago Style  correctly when citing evidence.</a:t>
                      </a:r>
                    </a:p>
                    <a:p>
                      <a:pPr marL="0" indent="0">
                        <a:buFont typeface="Wingdings" panose="05000000000000000000" pitchFamily="2" charset="2"/>
                        <a:buNone/>
                      </a:pPr>
                      <a:endParaRPr lang="en-US" sz="2800" b="1" baseline="0" dirty="0" smtClean="0">
                        <a:solidFill>
                          <a:schemeClr val="tx2"/>
                        </a:solidFill>
                      </a:endParaRPr>
                    </a:p>
                    <a:p>
                      <a:pPr marL="0" indent="0">
                        <a:buFont typeface="Wingdings" panose="05000000000000000000" pitchFamily="2" charset="2"/>
                        <a:buNone/>
                      </a:pPr>
                      <a:r>
                        <a:rPr lang="en-US" sz="2800" b="1" baseline="0" dirty="0" smtClean="0">
                          <a:solidFill>
                            <a:schemeClr val="tx2"/>
                          </a:solidFill>
                        </a:rPr>
                        <a:t>Improve student perception of history.</a:t>
                      </a:r>
                      <a:endParaRPr lang="en-US" sz="2800" b="1" dirty="0">
                        <a:solidFill>
                          <a:schemeClr val="tx2"/>
                        </a:solidFill>
                      </a:endParaRPr>
                    </a:p>
                  </a:txBody>
                  <a:tcPr/>
                </a:tc>
              </a:tr>
              <a:tr h="67407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0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2000" dirty="0" smtClean="0"/>
                    </a:p>
                  </a:txBody>
                  <a:tcPr/>
                </a:tc>
                <a:tc>
                  <a:txBody>
                    <a:bodyPr/>
                    <a:lstStyle/>
                    <a:p>
                      <a:endParaRPr lang="en-US" dirty="0"/>
                    </a:p>
                  </a:txBody>
                  <a:tcPr/>
                </a:tc>
              </a:tr>
            </a:tbl>
          </a:graphicData>
        </a:graphic>
      </p:graphicFrame>
      <p:sp>
        <p:nvSpPr>
          <p:cNvPr id="3" name="Right Arrow 2"/>
          <p:cNvSpPr/>
          <p:nvPr/>
        </p:nvSpPr>
        <p:spPr>
          <a:xfrm rot="20456997">
            <a:off x="2342421" y="2911872"/>
            <a:ext cx="2133600" cy="990600"/>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2"/>
                </a:solidFill>
              </a:rPr>
              <a:t>Sub Skill</a:t>
            </a:r>
            <a:endParaRPr lang="en-US" b="1" dirty="0">
              <a:solidFill>
                <a:schemeClr val="tx2"/>
              </a:solidFill>
            </a:endParaRPr>
          </a:p>
        </p:txBody>
      </p:sp>
      <p:sp>
        <p:nvSpPr>
          <p:cNvPr id="4" name="Right Arrow 3"/>
          <p:cNvSpPr/>
          <p:nvPr/>
        </p:nvSpPr>
        <p:spPr>
          <a:xfrm rot="20456997">
            <a:off x="2335687" y="4283471"/>
            <a:ext cx="2133600" cy="990600"/>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2"/>
                </a:solidFill>
              </a:rPr>
              <a:t>Strategy</a:t>
            </a:r>
            <a:endParaRPr lang="en-US" b="1" dirty="0">
              <a:solidFill>
                <a:schemeClr val="tx2"/>
              </a:solidFill>
            </a:endParaRPr>
          </a:p>
        </p:txBody>
      </p:sp>
      <p:sp>
        <p:nvSpPr>
          <p:cNvPr id="5" name="Right Arrow 4"/>
          <p:cNvSpPr/>
          <p:nvPr/>
        </p:nvSpPr>
        <p:spPr>
          <a:xfrm rot="20456997">
            <a:off x="2358984" y="5731272"/>
            <a:ext cx="2133600" cy="990600"/>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2"/>
                </a:solidFill>
              </a:rPr>
              <a:t>Disposition</a:t>
            </a:r>
            <a:endParaRPr lang="en-US" b="1" dirty="0">
              <a:solidFill>
                <a:schemeClr val="tx2"/>
              </a:solidFill>
            </a:endParaRPr>
          </a:p>
        </p:txBody>
      </p:sp>
    </p:spTree>
    <p:extLst>
      <p:ext uri="{BB962C8B-B14F-4D97-AF65-F5344CB8AC3E}">
        <p14:creationId xmlns:p14="http://schemas.microsoft.com/office/powerpoint/2010/main" val="3693298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7030A0"/>
                </a:solidFill>
              </a:rPr>
              <a:t>Return to your Chart</a:t>
            </a:r>
            <a:endParaRPr lang="en-US" b="1" dirty="0">
              <a:solidFill>
                <a:srgbClr val="7030A0"/>
              </a:solidFill>
            </a:endParaRPr>
          </a:p>
        </p:txBody>
      </p:sp>
      <p:sp>
        <p:nvSpPr>
          <p:cNvPr id="3" name="Content Placeholder 2"/>
          <p:cNvSpPr>
            <a:spLocks noGrp="1"/>
          </p:cNvSpPr>
          <p:nvPr>
            <p:ph idx="1"/>
          </p:nvPr>
        </p:nvSpPr>
        <p:spPr>
          <a:xfrm>
            <a:off x="457200" y="1600201"/>
            <a:ext cx="8229600" cy="1600200"/>
          </a:xfrm>
        </p:spPr>
        <p:txBody>
          <a:bodyPr>
            <a:normAutofit/>
          </a:bodyPr>
          <a:lstStyle/>
          <a:p>
            <a:pPr marL="0" indent="0">
              <a:buNone/>
            </a:pPr>
            <a:r>
              <a:rPr lang="en-US" sz="4000" b="1" dirty="0" smtClean="0">
                <a:solidFill>
                  <a:srgbClr val="7030A0"/>
                </a:solidFill>
              </a:rPr>
              <a:t>Highlight </a:t>
            </a:r>
            <a:r>
              <a:rPr lang="en-US" sz="4000" dirty="0" smtClean="0"/>
              <a:t>what on your list meets this definition of enduring.</a:t>
            </a:r>
            <a:endParaRPr lang="en-US" sz="4000" dirty="0"/>
          </a:p>
        </p:txBody>
      </p:sp>
      <p:pic>
        <p:nvPicPr>
          <p:cNvPr id="38914"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495800" y="2819400"/>
            <a:ext cx="2638425" cy="34152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491584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1" name="Picture 7" descr="http://kcss.org/content/images/kcsslogosmall.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81000" y="914400"/>
            <a:ext cx="4354286" cy="18288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876800" y="1676400"/>
            <a:ext cx="4038600" cy="1015663"/>
          </a:xfrm>
          <a:prstGeom prst="rect">
            <a:avLst/>
          </a:prstGeom>
          <a:noFill/>
        </p:spPr>
        <p:txBody>
          <a:bodyPr wrap="square" rtlCol="0">
            <a:spAutoFit/>
          </a:bodyPr>
          <a:lstStyle/>
          <a:p>
            <a:r>
              <a:rPr lang="en-US" sz="2000" b="1" dirty="0"/>
              <a:t>KCSS Fall 2014 Conference will be held on September 24-25 at the MET Center in Erlanger, KY. </a:t>
            </a:r>
            <a:endParaRPr lang="en-US" sz="2000" dirty="0"/>
          </a:p>
        </p:txBody>
      </p:sp>
      <p:pic>
        <p:nvPicPr>
          <p:cNvPr id="1032" name="Picture 8"/>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296637" y="2788392"/>
            <a:ext cx="2133600" cy="2326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3657600" y="3733800"/>
            <a:ext cx="3219407" cy="1323439"/>
          </a:xfrm>
          <a:prstGeom prst="rect">
            <a:avLst/>
          </a:prstGeom>
          <a:noFill/>
        </p:spPr>
        <p:txBody>
          <a:bodyPr wrap="none" rtlCol="0">
            <a:spAutoFit/>
          </a:bodyPr>
          <a:lstStyle/>
          <a:p>
            <a:r>
              <a:rPr lang="en-US" sz="2000" b="1" dirty="0" smtClean="0"/>
              <a:t>Where Ideas Take F.L.I.G.H.T.</a:t>
            </a:r>
          </a:p>
          <a:p>
            <a:r>
              <a:rPr lang="en-US" sz="2000" b="1" dirty="0" smtClean="0"/>
              <a:t>Saturday September 20</a:t>
            </a:r>
            <a:r>
              <a:rPr lang="en-US" sz="2000" b="1" baseline="30000" dirty="0" smtClean="0"/>
              <a:t>th</a:t>
            </a:r>
            <a:endParaRPr lang="en-US" sz="2000" b="1" dirty="0" smtClean="0"/>
          </a:p>
          <a:p>
            <a:r>
              <a:rPr lang="en-US" sz="2000" b="1" dirty="0" smtClean="0"/>
              <a:t>Cost:  FREE</a:t>
            </a:r>
          </a:p>
          <a:p>
            <a:r>
              <a:rPr lang="en-US" sz="2000" b="1" dirty="0" smtClean="0"/>
              <a:t>Time:  8:00 am to 4:00 pm</a:t>
            </a:r>
            <a:endParaRPr lang="en-US" sz="2000" b="1" dirty="0"/>
          </a:p>
        </p:txBody>
      </p:sp>
      <p:sp>
        <p:nvSpPr>
          <p:cNvPr id="7" name="TextBox 6"/>
          <p:cNvSpPr txBox="1"/>
          <p:nvPr/>
        </p:nvSpPr>
        <p:spPr>
          <a:xfrm>
            <a:off x="1066800" y="304800"/>
            <a:ext cx="6890834" cy="584775"/>
          </a:xfrm>
          <a:prstGeom prst="rect">
            <a:avLst/>
          </a:prstGeom>
          <a:noFill/>
        </p:spPr>
        <p:txBody>
          <a:bodyPr wrap="square" rtlCol="0">
            <a:spAutoFit/>
          </a:bodyPr>
          <a:lstStyle/>
          <a:p>
            <a:r>
              <a:rPr lang="en-US" sz="3200" b="1" dirty="0" smtClean="0"/>
              <a:t>Professional Learning Opportunities…</a:t>
            </a:r>
            <a:endParaRPr lang="en-US" sz="3200" b="1" dirty="0"/>
          </a:p>
        </p:txBody>
      </p:sp>
      <p:sp>
        <p:nvSpPr>
          <p:cNvPr id="2" name="TextBox 1"/>
          <p:cNvSpPr txBox="1"/>
          <p:nvPr/>
        </p:nvSpPr>
        <p:spPr>
          <a:xfrm>
            <a:off x="4267200" y="5562600"/>
            <a:ext cx="4399218" cy="923330"/>
          </a:xfrm>
          <a:prstGeom prst="rect">
            <a:avLst/>
          </a:prstGeom>
          <a:noFill/>
        </p:spPr>
        <p:txBody>
          <a:bodyPr wrap="none" rtlCol="0">
            <a:spAutoFit/>
          </a:bodyPr>
          <a:lstStyle/>
          <a:p>
            <a:r>
              <a:rPr lang="en-US" b="1" dirty="0" smtClean="0"/>
              <a:t>Teaching American History Network Summit</a:t>
            </a:r>
          </a:p>
          <a:p>
            <a:r>
              <a:rPr lang="en-US" b="1" dirty="0" smtClean="0"/>
              <a:t>EKU June 17/18</a:t>
            </a:r>
          </a:p>
          <a:p>
            <a:r>
              <a:rPr lang="en-US" b="1" dirty="0" smtClean="0"/>
              <a:t>Cost: FREE</a:t>
            </a:r>
            <a:endParaRPr lang="en-US" b="1" dirty="0"/>
          </a:p>
        </p:txBody>
      </p:sp>
      <p:pic>
        <p:nvPicPr>
          <p:cNvPr id="3" name="Picture 2"/>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09600" y="5346303"/>
            <a:ext cx="3507675" cy="1355924"/>
          </a:xfrm>
          <a:prstGeom prst="rect">
            <a:avLst/>
          </a:prstGeom>
        </p:spPr>
      </p:pic>
    </p:spTree>
    <p:extLst>
      <p:ext uri="{BB962C8B-B14F-4D97-AF65-F5344CB8AC3E}">
        <p14:creationId xmlns:p14="http://schemas.microsoft.com/office/powerpoint/2010/main" val="316893864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229600" cy="868362"/>
          </a:xfrm>
        </p:spPr>
        <p:txBody>
          <a:bodyPr>
            <a:normAutofit/>
          </a:bodyPr>
          <a:lstStyle/>
          <a:p>
            <a:r>
              <a:rPr lang="en-US" b="1" dirty="0" smtClean="0">
                <a:solidFill>
                  <a:schemeClr val="tx2"/>
                </a:solidFill>
              </a:rPr>
              <a:t>Defining ENDURING</a:t>
            </a:r>
            <a:endParaRPr lang="en-US" b="1" dirty="0">
              <a:solidFill>
                <a:schemeClr val="tx2"/>
              </a:solidFill>
            </a:endParaRPr>
          </a:p>
        </p:txBody>
      </p:sp>
      <p:sp>
        <p:nvSpPr>
          <p:cNvPr id="3" name="Content Placeholder 2"/>
          <p:cNvSpPr>
            <a:spLocks noGrp="1"/>
          </p:cNvSpPr>
          <p:nvPr>
            <p:ph idx="1"/>
          </p:nvPr>
        </p:nvSpPr>
        <p:spPr>
          <a:xfrm>
            <a:off x="381000" y="1371600"/>
            <a:ext cx="8458200" cy="5029200"/>
          </a:xfrm>
        </p:spPr>
        <p:txBody>
          <a:bodyPr>
            <a:normAutofit/>
          </a:bodyPr>
          <a:lstStyle/>
          <a:p>
            <a:pPr marL="0" lvl="0" indent="0">
              <a:buNone/>
            </a:pPr>
            <a:r>
              <a:rPr lang="en-US" sz="3600" b="1" dirty="0" smtClean="0"/>
              <a:t>Learning that </a:t>
            </a:r>
          </a:p>
          <a:p>
            <a:pPr lvl="0"/>
            <a:r>
              <a:rPr lang="en-US" sz="3600" b="1" dirty="0" smtClean="0"/>
              <a:t>ENDURES</a:t>
            </a:r>
            <a:r>
              <a:rPr lang="en-US" sz="3600" dirty="0" smtClean="0"/>
              <a:t> </a:t>
            </a:r>
            <a:r>
              <a:rPr lang="en-US" sz="3600" dirty="0"/>
              <a:t>beyond a single test date,</a:t>
            </a:r>
          </a:p>
          <a:p>
            <a:pPr lvl="0"/>
            <a:r>
              <a:rPr lang="en-US" sz="3600" dirty="0"/>
              <a:t>is of value in other disciplines, </a:t>
            </a:r>
            <a:endParaRPr lang="en-US" sz="3600" dirty="0" smtClean="0"/>
          </a:p>
          <a:p>
            <a:pPr lvl="0"/>
            <a:r>
              <a:rPr lang="en-US" sz="3600" dirty="0"/>
              <a:t>i</a:t>
            </a:r>
            <a:r>
              <a:rPr lang="en-US" sz="3600" dirty="0" smtClean="0"/>
              <a:t>s relevant beyond the classroom,</a:t>
            </a:r>
          </a:p>
          <a:p>
            <a:pPr lvl="0"/>
            <a:r>
              <a:rPr lang="en-US" sz="3600" dirty="0"/>
              <a:t>i</a:t>
            </a:r>
            <a:r>
              <a:rPr lang="en-US" sz="3600" dirty="0" smtClean="0"/>
              <a:t>s worthy of embedded, course-long focus,</a:t>
            </a:r>
            <a:endParaRPr lang="en-US" sz="3600" dirty="0"/>
          </a:p>
          <a:p>
            <a:pPr lvl="0"/>
            <a:r>
              <a:rPr lang="en-US" sz="3600" dirty="0"/>
              <a:t>m</a:t>
            </a:r>
            <a:r>
              <a:rPr lang="en-US" sz="3600" dirty="0" smtClean="0"/>
              <a:t>ay be </a:t>
            </a:r>
            <a:r>
              <a:rPr lang="en-US" sz="3600" dirty="0"/>
              <a:t>necessary for the next level of instruction</a:t>
            </a:r>
            <a:r>
              <a:rPr lang="en-US" sz="3600" dirty="0" smtClean="0"/>
              <a:t>.</a:t>
            </a:r>
          </a:p>
          <a:p>
            <a:pPr marL="0" indent="0">
              <a:buNone/>
            </a:pPr>
            <a:endParaRPr lang="en-US" dirty="0"/>
          </a:p>
        </p:txBody>
      </p:sp>
    </p:spTree>
    <p:extLst>
      <p:ext uri="{BB962C8B-B14F-4D97-AF65-F5344CB8AC3E}">
        <p14:creationId xmlns:p14="http://schemas.microsoft.com/office/powerpoint/2010/main" val="323624914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endParaRPr lang="en-US" sz="8800" b="1"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381000" y="381000"/>
            <a:ext cx="8601694" cy="5105400"/>
          </a:xfrm>
        </p:spPr>
      </p:pic>
    </p:spTree>
    <p:extLst>
      <p:ext uri="{BB962C8B-B14F-4D97-AF65-F5344CB8AC3E}">
        <p14:creationId xmlns:p14="http://schemas.microsoft.com/office/powerpoint/2010/main" val="56297491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81000" y="177431"/>
            <a:ext cx="8215313" cy="63583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8034511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381000" y="177432"/>
            <a:ext cx="8215313" cy="44707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048000" y="838201"/>
            <a:ext cx="487680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8291151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3004457" y="177431"/>
            <a:ext cx="5591856" cy="63583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3124200" y="762000"/>
            <a:ext cx="4800600" cy="38666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159267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81000" y="177431"/>
            <a:ext cx="8215313" cy="63583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126781" y="609600"/>
            <a:ext cx="1474787" cy="123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685800" y="5486400"/>
            <a:ext cx="1294329" cy="584775"/>
          </a:xfrm>
          <a:prstGeom prst="rect">
            <a:avLst/>
          </a:prstGeom>
          <a:solidFill>
            <a:srgbClr val="FFFF00"/>
          </a:solidFill>
        </p:spPr>
        <p:txBody>
          <a:bodyPr wrap="none" rtlCol="0">
            <a:spAutoFit/>
          </a:bodyPr>
          <a:lstStyle/>
          <a:p>
            <a:r>
              <a:rPr lang="en-US" sz="3200" b="1" dirty="0" smtClean="0"/>
              <a:t>Page 7</a:t>
            </a:r>
            <a:endParaRPr lang="en-US" sz="3200" b="1" dirty="0"/>
          </a:p>
        </p:txBody>
      </p:sp>
    </p:spTree>
    <p:extLst>
      <p:ext uri="{BB962C8B-B14F-4D97-AF65-F5344CB8AC3E}">
        <p14:creationId xmlns:p14="http://schemas.microsoft.com/office/powerpoint/2010/main" val="3551050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7030A0"/>
                </a:solidFill>
              </a:rPr>
              <a:t>Return to your Chart</a:t>
            </a:r>
            <a:endParaRPr lang="en-US" b="1" dirty="0">
              <a:solidFill>
                <a:srgbClr val="7030A0"/>
              </a:solidFill>
            </a:endParaRPr>
          </a:p>
        </p:txBody>
      </p:sp>
      <p:sp>
        <p:nvSpPr>
          <p:cNvPr id="3" name="Content Placeholder 2"/>
          <p:cNvSpPr>
            <a:spLocks noGrp="1"/>
          </p:cNvSpPr>
          <p:nvPr>
            <p:ph idx="1"/>
          </p:nvPr>
        </p:nvSpPr>
        <p:spPr>
          <a:xfrm>
            <a:off x="457200" y="1600201"/>
            <a:ext cx="8229600" cy="1600200"/>
          </a:xfrm>
        </p:spPr>
        <p:txBody>
          <a:bodyPr>
            <a:normAutofit/>
          </a:bodyPr>
          <a:lstStyle/>
          <a:p>
            <a:pPr marL="0" indent="0" algn="ctr">
              <a:buNone/>
            </a:pPr>
            <a:r>
              <a:rPr lang="en-US" sz="4000" dirty="0" smtClean="0"/>
              <a:t>Do you still consider what you  </a:t>
            </a:r>
            <a:r>
              <a:rPr lang="en-US" sz="4000" b="1" dirty="0" smtClean="0">
                <a:solidFill>
                  <a:srgbClr val="7030A0"/>
                </a:solidFill>
              </a:rPr>
              <a:t>highlighted </a:t>
            </a:r>
            <a:r>
              <a:rPr lang="en-US" sz="4000" dirty="0" smtClean="0"/>
              <a:t>enduring?</a:t>
            </a:r>
            <a:endParaRPr lang="en-US" sz="4000" dirty="0"/>
          </a:p>
        </p:txBody>
      </p:sp>
      <p:pic>
        <p:nvPicPr>
          <p:cNvPr id="38914"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495800" y="2819400"/>
            <a:ext cx="2638425" cy="34152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7689283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274638"/>
            <a:ext cx="9144000" cy="1143000"/>
          </a:xfrm>
        </p:spPr>
        <p:txBody>
          <a:bodyPr>
            <a:normAutofit/>
          </a:bodyPr>
          <a:lstStyle/>
          <a:p>
            <a:r>
              <a:rPr lang="en-US" b="1" dirty="0" smtClean="0">
                <a:solidFill>
                  <a:schemeClr val="tx2"/>
                </a:solidFill>
              </a:rPr>
              <a:t>Enduring Learning</a:t>
            </a:r>
            <a:endParaRPr lang="en-US" b="1" dirty="0">
              <a:solidFill>
                <a:schemeClr val="tx2"/>
              </a:solidFill>
            </a:endParaRPr>
          </a:p>
        </p:txBody>
      </p:sp>
      <p:sp>
        <p:nvSpPr>
          <p:cNvPr id="6" name="Text Placeholder 5"/>
          <p:cNvSpPr>
            <a:spLocks noGrp="1"/>
          </p:cNvSpPr>
          <p:nvPr>
            <p:ph type="body" idx="1"/>
          </p:nvPr>
        </p:nvSpPr>
        <p:spPr>
          <a:ln w="38100">
            <a:solidFill>
              <a:schemeClr val="tx1"/>
            </a:solidFill>
          </a:ln>
        </p:spPr>
        <p:txBody>
          <a:bodyPr/>
          <a:lstStyle/>
          <a:p>
            <a:pPr algn="ctr"/>
            <a:r>
              <a:rPr lang="en-US" dirty="0" smtClean="0">
                <a:solidFill>
                  <a:schemeClr val="tx2"/>
                </a:solidFill>
              </a:rPr>
              <a:t>What it is </a:t>
            </a:r>
            <a:endParaRPr lang="en-US" dirty="0">
              <a:solidFill>
                <a:schemeClr val="tx2"/>
              </a:solidFill>
            </a:endParaRPr>
          </a:p>
        </p:txBody>
      </p:sp>
      <p:sp>
        <p:nvSpPr>
          <p:cNvPr id="7" name="Content Placeholder 6"/>
          <p:cNvSpPr>
            <a:spLocks noGrp="1"/>
          </p:cNvSpPr>
          <p:nvPr>
            <p:ph sz="half" idx="2"/>
          </p:nvPr>
        </p:nvSpPr>
        <p:spPr>
          <a:xfrm>
            <a:off x="436017" y="2129028"/>
            <a:ext cx="4040188" cy="3951288"/>
          </a:xfrm>
          <a:ln w="38100">
            <a:solidFill>
              <a:schemeClr val="tx1"/>
            </a:solidFill>
          </a:ln>
        </p:spPr>
        <p:txBody>
          <a:bodyPr/>
          <a:lstStyle/>
          <a:p>
            <a:pPr marL="0" indent="0">
              <a:buNone/>
            </a:pPr>
            <a:endParaRPr lang="en-US" dirty="0"/>
          </a:p>
        </p:txBody>
      </p:sp>
      <p:sp>
        <p:nvSpPr>
          <p:cNvPr id="8" name="Text Placeholder 7"/>
          <p:cNvSpPr>
            <a:spLocks noGrp="1"/>
          </p:cNvSpPr>
          <p:nvPr>
            <p:ph type="body" sz="quarter" idx="3"/>
          </p:nvPr>
        </p:nvSpPr>
        <p:spPr>
          <a:ln w="38100">
            <a:solidFill>
              <a:schemeClr val="tx1"/>
            </a:solidFill>
          </a:ln>
        </p:spPr>
        <p:txBody>
          <a:bodyPr/>
          <a:lstStyle/>
          <a:p>
            <a:pPr algn="ctr"/>
            <a:r>
              <a:rPr lang="en-US" dirty="0" smtClean="0">
                <a:solidFill>
                  <a:schemeClr val="tx2"/>
                </a:solidFill>
              </a:rPr>
              <a:t>What it isn’t</a:t>
            </a:r>
            <a:endParaRPr lang="en-US" dirty="0">
              <a:solidFill>
                <a:schemeClr val="tx2"/>
              </a:solidFill>
            </a:endParaRPr>
          </a:p>
        </p:txBody>
      </p:sp>
      <p:sp>
        <p:nvSpPr>
          <p:cNvPr id="9" name="Content Placeholder 8"/>
          <p:cNvSpPr>
            <a:spLocks noGrp="1"/>
          </p:cNvSpPr>
          <p:nvPr>
            <p:ph sz="quarter" idx="4"/>
          </p:nvPr>
        </p:nvSpPr>
        <p:spPr>
          <a:ln w="38100">
            <a:solidFill>
              <a:schemeClr val="tx1"/>
            </a:solidFill>
          </a:ln>
        </p:spPr>
        <p:txBody>
          <a:bodyPr/>
          <a:lstStyle/>
          <a:p>
            <a:pPr marL="0" indent="0">
              <a:buNone/>
            </a:pPr>
            <a:endParaRPr lang="en-US" dirty="0"/>
          </a:p>
        </p:txBody>
      </p:sp>
      <p:sp>
        <p:nvSpPr>
          <p:cNvPr id="2" name="Rectangle 1"/>
          <p:cNvSpPr/>
          <p:nvPr/>
        </p:nvSpPr>
        <p:spPr>
          <a:xfrm rot="20678643">
            <a:off x="615521" y="2917099"/>
            <a:ext cx="4023153" cy="1754326"/>
          </a:xfrm>
          <a:prstGeom prst="rect">
            <a:avLst/>
          </a:prstGeom>
          <a:noFill/>
        </p:spPr>
        <p:txBody>
          <a:bodyPr wrap="none" lIns="91440" tIns="45720" rIns="91440" bIns="45720">
            <a:spAutoFit/>
          </a:bodyPr>
          <a:lstStyle/>
          <a:p>
            <a:pPr algn="ctr"/>
            <a:r>
              <a:rPr lang="en-US"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Clock Partner</a:t>
            </a:r>
          </a:p>
          <a:p>
            <a:pPr algn="ctr"/>
            <a:r>
              <a:rPr lang="en-US"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3</a:t>
            </a:r>
            <a:r>
              <a:rPr lang="en-US"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:00</a:t>
            </a: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4" name="Rectangle 3"/>
          <p:cNvSpPr/>
          <p:nvPr/>
        </p:nvSpPr>
        <p:spPr>
          <a:xfrm rot="20528166">
            <a:off x="4675508" y="3069250"/>
            <a:ext cx="4023153" cy="1754326"/>
          </a:xfrm>
          <a:prstGeom prst="rect">
            <a:avLst/>
          </a:prstGeom>
          <a:noFill/>
        </p:spPr>
        <p:txBody>
          <a:bodyPr wrap="none" lIns="91440" tIns="45720" rIns="91440" bIns="45720">
            <a:spAutoFit/>
          </a:bodyPr>
          <a:lstStyle/>
          <a:p>
            <a:pPr algn="ctr"/>
            <a:r>
              <a:rPr lang="en-US"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Clock Partner</a:t>
            </a:r>
          </a:p>
          <a:p>
            <a:pPr algn="ctr"/>
            <a:r>
              <a:rPr lang="en-US"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6</a:t>
            </a:r>
            <a:r>
              <a:rPr lang="en-US"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:00</a:t>
            </a: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TextBox 2"/>
          <p:cNvSpPr txBox="1"/>
          <p:nvPr/>
        </p:nvSpPr>
        <p:spPr>
          <a:xfrm>
            <a:off x="7391400" y="533400"/>
            <a:ext cx="1016881" cy="461665"/>
          </a:xfrm>
          <a:prstGeom prst="rect">
            <a:avLst/>
          </a:prstGeom>
          <a:solidFill>
            <a:srgbClr val="FFFF00"/>
          </a:solidFill>
        </p:spPr>
        <p:txBody>
          <a:bodyPr wrap="none" rtlCol="0">
            <a:spAutoFit/>
          </a:bodyPr>
          <a:lstStyle/>
          <a:p>
            <a:r>
              <a:rPr lang="en-US" sz="2400" b="1" dirty="0" smtClean="0"/>
              <a:t>Page 8</a:t>
            </a:r>
            <a:endParaRPr lang="en-US" sz="2400" b="1" dirty="0"/>
          </a:p>
        </p:txBody>
      </p:sp>
    </p:spTree>
    <p:extLst>
      <p:ext uri="{BB962C8B-B14F-4D97-AF65-F5344CB8AC3E}">
        <p14:creationId xmlns:p14="http://schemas.microsoft.com/office/powerpoint/2010/main" val="175537795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786541790"/>
              </p:ext>
            </p:extLst>
          </p:nvPr>
        </p:nvGraphicFramePr>
        <p:xfrm>
          <a:off x="152400" y="1"/>
          <a:ext cx="8686800" cy="6855886"/>
        </p:xfrm>
        <a:graphic>
          <a:graphicData uri="http://schemas.openxmlformats.org/drawingml/2006/table">
            <a:tbl>
              <a:tblPr firstRow="1" bandRow="1">
                <a:tableStyleId>{5C22544A-7EE6-4342-B048-85BDC9FD1C3A}</a:tableStyleId>
              </a:tblPr>
              <a:tblGrid>
                <a:gridCol w="4343400"/>
                <a:gridCol w="4343400"/>
              </a:tblGrid>
              <a:tr h="862108">
                <a:tc gridSpan="2">
                  <a:txBody>
                    <a:bodyPr/>
                    <a:lstStyle/>
                    <a:p>
                      <a:pPr algn="ctr"/>
                      <a:r>
                        <a:rPr lang="en-US" sz="6000" dirty="0" smtClean="0"/>
                        <a:t>ENDURING LEARNING</a:t>
                      </a:r>
                      <a:endParaRPr lang="en-US" sz="6000" dirty="0"/>
                    </a:p>
                  </a:txBody>
                  <a:tcPr/>
                </a:tc>
                <a:tc hMerge="1">
                  <a:txBody>
                    <a:bodyPr/>
                    <a:lstStyle/>
                    <a:p>
                      <a:endParaRPr lang="en-US" dirty="0"/>
                    </a:p>
                  </a:txBody>
                  <a:tcPr/>
                </a:tc>
              </a:tr>
              <a:tr h="496365">
                <a:tc>
                  <a:txBody>
                    <a:bodyPr/>
                    <a:lstStyle/>
                    <a:p>
                      <a:pPr algn="ctr"/>
                      <a:r>
                        <a:rPr lang="en-US" sz="3200" b="1" dirty="0" smtClean="0"/>
                        <a:t>WHAT</a:t>
                      </a:r>
                      <a:r>
                        <a:rPr lang="en-US" sz="3200" b="1" baseline="0" dirty="0" smtClean="0"/>
                        <a:t> IT IS </a:t>
                      </a:r>
                      <a:endParaRPr lang="en-US" sz="3200" b="1" dirty="0"/>
                    </a:p>
                  </a:txBody>
                  <a:tcPr anchor="ctr"/>
                </a:tc>
                <a:tc>
                  <a:txBody>
                    <a:bodyPr/>
                    <a:lstStyle/>
                    <a:p>
                      <a:pPr algn="ctr"/>
                      <a:r>
                        <a:rPr lang="en-US" sz="3200" b="1" dirty="0" smtClean="0"/>
                        <a:t>WHAT</a:t>
                      </a:r>
                      <a:r>
                        <a:rPr lang="en-US" sz="3200" b="1" baseline="0" dirty="0" smtClean="0"/>
                        <a:t> IT ISN’T</a:t>
                      </a:r>
                      <a:endParaRPr lang="en-US" sz="3200" b="1" dirty="0"/>
                    </a:p>
                  </a:txBody>
                  <a:tcPr anchor="ctr"/>
                </a:tc>
              </a:tr>
              <a:tr h="4101546">
                <a:tc>
                  <a:txBody>
                    <a:bodyPr/>
                    <a:lstStyle/>
                    <a:p>
                      <a:pPr marL="457200" indent="-457200">
                        <a:buFont typeface="Wingdings" panose="05000000000000000000" pitchFamily="2" charset="2"/>
                        <a:buChar char="ü"/>
                      </a:pPr>
                      <a:r>
                        <a:rPr lang="en-US" sz="2400" b="1" dirty="0" smtClean="0">
                          <a:solidFill>
                            <a:schemeClr val="tx2"/>
                          </a:solidFill>
                        </a:rPr>
                        <a:t>Worthy</a:t>
                      </a:r>
                      <a:r>
                        <a:rPr lang="en-US" sz="2400" b="1" baseline="0" dirty="0" smtClean="0">
                          <a:solidFill>
                            <a:schemeClr val="tx2"/>
                          </a:solidFill>
                        </a:rPr>
                        <a:t> of extended focus</a:t>
                      </a:r>
                    </a:p>
                    <a:p>
                      <a:pPr marL="457200" indent="-457200">
                        <a:buFont typeface="Wingdings" panose="05000000000000000000" pitchFamily="2" charset="2"/>
                        <a:buChar char="ü"/>
                      </a:pPr>
                      <a:r>
                        <a:rPr lang="en-US" sz="2400" b="1" baseline="0" dirty="0" smtClean="0">
                          <a:solidFill>
                            <a:schemeClr val="tx2"/>
                          </a:solidFill>
                        </a:rPr>
                        <a:t>Fundamental to learning in other disciplines</a:t>
                      </a:r>
                    </a:p>
                    <a:p>
                      <a:pPr marL="457200" indent="-457200">
                        <a:buFont typeface="Wingdings" panose="05000000000000000000" pitchFamily="2" charset="2"/>
                        <a:buChar char="ü"/>
                      </a:pPr>
                      <a:r>
                        <a:rPr lang="en-US" sz="2400" b="1" baseline="0" dirty="0" smtClean="0">
                          <a:solidFill>
                            <a:schemeClr val="tx2"/>
                          </a:solidFill>
                        </a:rPr>
                        <a:t>Aptitude that has value and utility beyond one narrow context</a:t>
                      </a:r>
                    </a:p>
                    <a:p>
                      <a:pPr marL="457200" indent="-457200">
                        <a:buFont typeface="Wingdings" panose="05000000000000000000" pitchFamily="2" charset="2"/>
                        <a:buChar char="ü"/>
                      </a:pPr>
                      <a:r>
                        <a:rPr lang="en-US" sz="2400" b="1" baseline="0" dirty="0" smtClean="0">
                          <a:solidFill>
                            <a:schemeClr val="tx2"/>
                          </a:solidFill>
                        </a:rPr>
                        <a:t>Foundational for the application of content</a:t>
                      </a:r>
                    </a:p>
                    <a:p>
                      <a:pPr marL="457200" indent="-457200">
                        <a:buFont typeface="Wingdings" panose="05000000000000000000" pitchFamily="2" charset="2"/>
                        <a:buChar char="ü"/>
                      </a:pPr>
                      <a:r>
                        <a:rPr lang="en-US" sz="2400" b="1" baseline="0" dirty="0" smtClean="0">
                          <a:solidFill>
                            <a:schemeClr val="tx2"/>
                          </a:solidFill>
                        </a:rPr>
                        <a:t>Applicable beyond school</a:t>
                      </a:r>
                    </a:p>
                    <a:p>
                      <a:pPr marL="457200" indent="-457200">
                        <a:buFont typeface="Wingdings" panose="05000000000000000000" pitchFamily="2" charset="2"/>
                        <a:buChar char="ü"/>
                      </a:pPr>
                      <a:r>
                        <a:rPr lang="en-US" sz="2400" b="1" baseline="0" dirty="0" smtClean="0">
                          <a:solidFill>
                            <a:schemeClr val="tx2"/>
                          </a:solidFill>
                        </a:rPr>
                        <a:t>Can be measured over time</a:t>
                      </a:r>
                    </a:p>
                  </a:txBody>
                  <a:tcPr/>
                </a:tc>
                <a:tc>
                  <a:txBody>
                    <a:bodyPr/>
                    <a:lstStyle/>
                    <a:p>
                      <a:pPr marL="0" indent="0">
                        <a:buFont typeface="Wingdings" panose="05000000000000000000" pitchFamily="2" charset="2"/>
                        <a:buNone/>
                      </a:pPr>
                      <a:endParaRPr lang="en-US" sz="2800" b="1" dirty="0">
                        <a:solidFill>
                          <a:schemeClr val="tx2"/>
                        </a:solidFill>
                      </a:endParaRPr>
                    </a:p>
                  </a:txBody>
                  <a:tcPr/>
                </a:tc>
              </a:tr>
              <a:tr h="11693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800" dirty="0" smtClean="0"/>
                    </a:p>
                  </a:txBody>
                  <a:tcPr/>
                </a:tc>
                <a:tc>
                  <a:txBody>
                    <a:bodyPr/>
                    <a:lstStyle/>
                    <a:p>
                      <a:endParaRPr lang="en-US" dirty="0"/>
                    </a:p>
                  </a:txBody>
                  <a:tcPr/>
                </a:tc>
              </a:tr>
            </a:tbl>
          </a:graphicData>
        </a:graphic>
      </p:graphicFrame>
    </p:spTree>
    <p:extLst>
      <p:ext uri="{BB962C8B-B14F-4D97-AF65-F5344CB8AC3E}">
        <p14:creationId xmlns:p14="http://schemas.microsoft.com/office/powerpoint/2010/main" val="44019923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651720552"/>
              </p:ext>
            </p:extLst>
          </p:nvPr>
        </p:nvGraphicFramePr>
        <p:xfrm>
          <a:off x="152400" y="1"/>
          <a:ext cx="8686800" cy="6855886"/>
        </p:xfrm>
        <a:graphic>
          <a:graphicData uri="http://schemas.openxmlformats.org/drawingml/2006/table">
            <a:tbl>
              <a:tblPr firstRow="1" bandRow="1">
                <a:tableStyleId>{5C22544A-7EE6-4342-B048-85BDC9FD1C3A}</a:tableStyleId>
              </a:tblPr>
              <a:tblGrid>
                <a:gridCol w="4343400"/>
                <a:gridCol w="4343400"/>
              </a:tblGrid>
              <a:tr h="862108">
                <a:tc gridSpan="2">
                  <a:txBody>
                    <a:bodyPr/>
                    <a:lstStyle/>
                    <a:p>
                      <a:pPr algn="ctr"/>
                      <a:r>
                        <a:rPr lang="en-US" sz="6000" dirty="0" smtClean="0"/>
                        <a:t>ENDURING LEARNING</a:t>
                      </a:r>
                      <a:endParaRPr lang="en-US" sz="6000" dirty="0"/>
                    </a:p>
                  </a:txBody>
                  <a:tcPr/>
                </a:tc>
                <a:tc hMerge="1">
                  <a:txBody>
                    <a:bodyPr/>
                    <a:lstStyle/>
                    <a:p>
                      <a:endParaRPr lang="en-US" dirty="0"/>
                    </a:p>
                  </a:txBody>
                  <a:tcPr/>
                </a:tc>
              </a:tr>
              <a:tr h="496365">
                <a:tc>
                  <a:txBody>
                    <a:bodyPr/>
                    <a:lstStyle/>
                    <a:p>
                      <a:pPr algn="ctr"/>
                      <a:r>
                        <a:rPr lang="en-US" sz="3200" b="1" dirty="0" smtClean="0"/>
                        <a:t>WHAT</a:t>
                      </a:r>
                      <a:r>
                        <a:rPr lang="en-US" sz="3200" b="1" baseline="0" dirty="0" smtClean="0"/>
                        <a:t> IT IS </a:t>
                      </a:r>
                      <a:endParaRPr lang="en-US" sz="3200" b="1" dirty="0"/>
                    </a:p>
                  </a:txBody>
                  <a:tcPr anchor="ctr"/>
                </a:tc>
                <a:tc>
                  <a:txBody>
                    <a:bodyPr/>
                    <a:lstStyle/>
                    <a:p>
                      <a:pPr algn="ctr"/>
                      <a:r>
                        <a:rPr lang="en-US" sz="3200" b="1" dirty="0" smtClean="0"/>
                        <a:t>WHAT</a:t>
                      </a:r>
                      <a:r>
                        <a:rPr lang="en-US" sz="3200" b="1" baseline="0" dirty="0" smtClean="0"/>
                        <a:t> IT ISN’T</a:t>
                      </a:r>
                      <a:endParaRPr lang="en-US" sz="3200" b="1" dirty="0"/>
                    </a:p>
                  </a:txBody>
                  <a:tcPr anchor="ctr"/>
                </a:tc>
              </a:tr>
              <a:tr h="4101546">
                <a:tc>
                  <a:txBody>
                    <a:bodyPr/>
                    <a:lstStyle/>
                    <a:p>
                      <a:pPr marL="457200" indent="-457200">
                        <a:buFont typeface="Wingdings" panose="05000000000000000000" pitchFamily="2" charset="2"/>
                        <a:buChar char="ü"/>
                      </a:pPr>
                      <a:endParaRPr lang="en-US" sz="2400" b="1" baseline="0" dirty="0" smtClean="0">
                        <a:solidFill>
                          <a:schemeClr val="tx2"/>
                        </a:solidFill>
                      </a:endParaRPr>
                    </a:p>
                  </a:txBody>
                  <a:tcPr/>
                </a:tc>
                <a:tc>
                  <a:txBody>
                    <a:bodyPr/>
                    <a:lstStyle/>
                    <a:p>
                      <a:pPr marL="457200" indent="-457200">
                        <a:buFont typeface="Wingdings" panose="05000000000000000000" pitchFamily="2" charset="2"/>
                        <a:buChar char="ü"/>
                      </a:pPr>
                      <a:r>
                        <a:rPr lang="en-US" sz="2800" b="1" dirty="0" smtClean="0">
                          <a:solidFill>
                            <a:schemeClr val="tx2"/>
                          </a:solidFill>
                        </a:rPr>
                        <a:t>A sub skill</a:t>
                      </a:r>
                    </a:p>
                    <a:p>
                      <a:pPr marL="457200" indent="-457200">
                        <a:buFont typeface="Wingdings" panose="05000000000000000000" pitchFamily="2" charset="2"/>
                        <a:buChar char="ü"/>
                      </a:pPr>
                      <a:r>
                        <a:rPr lang="en-US" sz="2800" b="1" baseline="0" dirty="0" smtClean="0">
                          <a:solidFill>
                            <a:schemeClr val="tx2"/>
                          </a:solidFill>
                        </a:rPr>
                        <a:t>Explicit content knowledge</a:t>
                      </a:r>
                    </a:p>
                    <a:p>
                      <a:pPr marL="457200" indent="-457200">
                        <a:buFont typeface="Wingdings" panose="05000000000000000000" pitchFamily="2" charset="2"/>
                        <a:buChar char="ü"/>
                      </a:pPr>
                      <a:r>
                        <a:rPr lang="en-US" sz="2800" b="1" baseline="0" dirty="0" smtClean="0">
                          <a:solidFill>
                            <a:schemeClr val="tx2"/>
                          </a:solidFill>
                        </a:rPr>
                        <a:t>An activity</a:t>
                      </a:r>
                    </a:p>
                    <a:p>
                      <a:pPr marL="457200" indent="-457200">
                        <a:buFont typeface="Wingdings" panose="05000000000000000000" pitchFamily="2" charset="2"/>
                        <a:buChar char="ü"/>
                      </a:pPr>
                      <a:r>
                        <a:rPr lang="en-US" sz="2800" b="1" baseline="0" dirty="0" smtClean="0">
                          <a:solidFill>
                            <a:schemeClr val="tx2"/>
                          </a:solidFill>
                        </a:rPr>
                        <a:t>A skill with limited application</a:t>
                      </a:r>
                    </a:p>
                    <a:p>
                      <a:pPr marL="457200" indent="-457200">
                        <a:buFont typeface="Wingdings" panose="05000000000000000000" pitchFamily="2" charset="2"/>
                        <a:buChar char="ü"/>
                      </a:pPr>
                      <a:r>
                        <a:rPr lang="en-US" sz="2800" b="1" baseline="0" dirty="0" smtClean="0">
                          <a:solidFill>
                            <a:schemeClr val="tx2"/>
                          </a:solidFill>
                        </a:rPr>
                        <a:t>A strategy for learning</a:t>
                      </a:r>
                    </a:p>
                    <a:p>
                      <a:pPr marL="0" indent="0">
                        <a:buFont typeface="Wingdings" panose="05000000000000000000" pitchFamily="2" charset="2"/>
                        <a:buNone/>
                      </a:pPr>
                      <a:endParaRPr lang="en-US" sz="2800" b="1" dirty="0">
                        <a:solidFill>
                          <a:schemeClr val="tx2"/>
                        </a:solidFill>
                      </a:endParaRPr>
                    </a:p>
                  </a:txBody>
                  <a:tcPr/>
                </a:tc>
              </a:tr>
              <a:tr h="11693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800" dirty="0" smtClean="0"/>
                    </a:p>
                  </a:txBody>
                  <a:tcPr/>
                </a:tc>
                <a:tc>
                  <a:txBody>
                    <a:bodyPr/>
                    <a:lstStyle/>
                    <a:p>
                      <a:endParaRPr lang="en-US" dirty="0"/>
                    </a:p>
                  </a:txBody>
                  <a:tcPr/>
                </a:tc>
              </a:tr>
            </a:tbl>
          </a:graphicData>
        </a:graphic>
      </p:graphicFrame>
    </p:spTree>
    <p:extLst>
      <p:ext uri="{BB962C8B-B14F-4D97-AF65-F5344CB8AC3E}">
        <p14:creationId xmlns:p14="http://schemas.microsoft.com/office/powerpoint/2010/main" val="11793162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i="1" dirty="0" smtClean="0">
                <a:solidFill>
                  <a:srgbClr val="C00000"/>
                </a:solidFill>
              </a:rPr>
              <a:t>University of Louisville AP Institute</a:t>
            </a:r>
            <a:endParaRPr lang="en-US" b="1" i="1" dirty="0">
              <a:solidFill>
                <a:srgbClr val="C00000"/>
              </a:solidFill>
            </a:endParaRPr>
          </a:p>
        </p:txBody>
      </p:sp>
      <p:sp>
        <p:nvSpPr>
          <p:cNvPr id="3" name="Content Placeholder 2"/>
          <p:cNvSpPr>
            <a:spLocks noGrp="1"/>
          </p:cNvSpPr>
          <p:nvPr>
            <p:ph idx="1"/>
          </p:nvPr>
        </p:nvSpPr>
        <p:spPr/>
        <p:txBody>
          <a:bodyPr>
            <a:normAutofit/>
          </a:bodyPr>
          <a:lstStyle/>
          <a:p>
            <a:pPr marL="0" indent="0">
              <a:buNone/>
            </a:pPr>
            <a:r>
              <a:rPr lang="en-US" b="1" dirty="0">
                <a:solidFill>
                  <a:srgbClr val="C00000"/>
                </a:solidFill>
              </a:rPr>
              <a:t>Session I: June 16-20 </a:t>
            </a:r>
            <a:r>
              <a:rPr lang="en-US" b="1" dirty="0"/>
              <a:t>- Advanced Placement Summer Institute (APSI)</a:t>
            </a:r>
            <a:br>
              <a:rPr lang="en-US" b="1" dirty="0"/>
            </a:br>
            <a:r>
              <a:rPr lang="en-US" dirty="0" smtClean="0"/>
              <a:t>U.S</a:t>
            </a:r>
            <a:r>
              <a:rPr lang="en-US" dirty="0"/>
              <a:t>. History (new) Chris Averill</a:t>
            </a:r>
            <a:br>
              <a:rPr lang="en-US" dirty="0"/>
            </a:br>
            <a:r>
              <a:rPr lang="en-US" b="1" dirty="0" smtClean="0">
                <a:solidFill>
                  <a:srgbClr val="C00000"/>
                </a:solidFill>
              </a:rPr>
              <a:t>Session </a:t>
            </a:r>
            <a:r>
              <a:rPr lang="en-US" b="1" dirty="0">
                <a:solidFill>
                  <a:srgbClr val="C00000"/>
                </a:solidFill>
              </a:rPr>
              <a:t>II: July 21-25 </a:t>
            </a:r>
            <a:r>
              <a:rPr lang="en-US" b="1" dirty="0"/>
              <a:t>- Advanced Placement Summer Institute (APSI)</a:t>
            </a:r>
            <a:br>
              <a:rPr lang="en-US" b="1" dirty="0"/>
            </a:br>
            <a:r>
              <a:rPr lang="en-US" dirty="0" smtClean="0"/>
              <a:t>World </a:t>
            </a:r>
            <a:r>
              <a:rPr lang="en-US" dirty="0"/>
              <a:t>History (combined) Donna </a:t>
            </a:r>
            <a:r>
              <a:rPr lang="en-US" dirty="0" smtClean="0"/>
              <a:t>Rogers-Beard</a:t>
            </a:r>
            <a:r>
              <a:rPr lang="en-US" dirty="0"/>
              <a:t/>
            </a:r>
            <a:br>
              <a:rPr lang="en-US" dirty="0"/>
            </a:br>
            <a:r>
              <a:rPr lang="en-US" dirty="0" smtClean="0"/>
              <a:t>U.S</a:t>
            </a:r>
            <a:r>
              <a:rPr lang="en-US" dirty="0"/>
              <a:t>. History (experienced) Gerri </a:t>
            </a:r>
            <a:r>
              <a:rPr lang="en-US" dirty="0" smtClean="0"/>
              <a:t>Hastings</a:t>
            </a:r>
          </a:p>
          <a:p>
            <a:pPr marL="0" indent="0">
              <a:buNone/>
            </a:pPr>
            <a:r>
              <a:rPr lang="en-US" b="1" dirty="0" smtClean="0">
                <a:solidFill>
                  <a:srgbClr val="C00000"/>
                </a:solidFill>
              </a:rPr>
              <a:t>Cost $500</a:t>
            </a:r>
            <a:endParaRPr lang="en-US" b="1" dirty="0">
              <a:solidFill>
                <a:srgbClr val="C00000"/>
              </a:solidFill>
            </a:endParaRPr>
          </a:p>
          <a:p>
            <a:endParaRPr lang="en-US" dirty="0"/>
          </a:p>
        </p:txBody>
      </p:sp>
    </p:spTree>
    <p:extLst>
      <p:ext uri="{BB962C8B-B14F-4D97-AF65-F5344CB8AC3E}">
        <p14:creationId xmlns:p14="http://schemas.microsoft.com/office/powerpoint/2010/main" val="349072465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7030A0"/>
                </a:solidFill>
              </a:rPr>
              <a:t>Share one example on </a:t>
            </a:r>
            <a:r>
              <a:rPr lang="en-US" b="1" dirty="0" err="1" smtClean="0">
                <a:solidFill>
                  <a:srgbClr val="7030A0"/>
                </a:solidFill>
              </a:rPr>
              <a:t>Padlet</a:t>
            </a:r>
            <a:endParaRPr lang="en-US" b="1" dirty="0">
              <a:solidFill>
                <a:srgbClr val="7030A0"/>
              </a:solidFill>
            </a:endParaRPr>
          </a:p>
        </p:txBody>
      </p:sp>
      <p:sp>
        <p:nvSpPr>
          <p:cNvPr id="3" name="Content Placeholder 2"/>
          <p:cNvSpPr>
            <a:spLocks noGrp="1"/>
          </p:cNvSpPr>
          <p:nvPr>
            <p:ph idx="1"/>
          </p:nvPr>
        </p:nvSpPr>
        <p:spPr>
          <a:xfrm>
            <a:off x="457200" y="1524000"/>
            <a:ext cx="8229600" cy="2895600"/>
          </a:xfrm>
        </p:spPr>
        <p:txBody>
          <a:bodyPr>
            <a:normAutofit/>
          </a:bodyPr>
          <a:lstStyle/>
          <a:p>
            <a:r>
              <a:rPr lang="en-US" sz="4000" dirty="0" smtClean="0"/>
              <a:t>Review the examples you charted.</a:t>
            </a:r>
          </a:p>
          <a:p>
            <a:r>
              <a:rPr lang="en-US" sz="4000" dirty="0" smtClean="0"/>
              <a:t>Share one example you feel confident about</a:t>
            </a:r>
            <a:r>
              <a:rPr lang="en-US" sz="4000" dirty="0"/>
              <a:t> </a:t>
            </a:r>
            <a:r>
              <a:rPr lang="en-US" sz="4000" dirty="0" smtClean="0"/>
              <a:t>on </a:t>
            </a:r>
            <a:r>
              <a:rPr lang="en-US" sz="4000" dirty="0" err="1" smtClean="0"/>
              <a:t>Padlet</a:t>
            </a:r>
            <a:r>
              <a:rPr lang="en-US" sz="4000" dirty="0" smtClean="0"/>
              <a:t>.</a:t>
            </a:r>
          </a:p>
        </p:txBody>
      </p:sp>
      <p:pic>
        <p:nvPicPr>
          <p:cNvPr id="38914"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943600" y="3657600"/>
            <a:ext cx="2311821" cy="29924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6370938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PADLET ADDRESS</a:t>
            </a:r>
            <a:br>
              <a:rPr lang="en-US" dirty="0"/>
            </a:br>
            <a:r>
              <a:rPr lang="en-US" dirty="0">
                <a:hlinkClick r:id="rId3"/>
              </a:rPr>
              <a:t>http://</a:t>
            </a:r>
            <a:r>
              <a:rPr lang="en-US" dirty="0" smtClean="0">
                <a:hlinkClick r:id="rId3"/>
              </a:rPr>
              <a:t>padlet.com/wall/APRILSSTLN</a:t>
            </a:r>
            <a:r>
              <a:rPr lang="en-US" dirty="0" smtClean="0"/>
              <a:t> </a:t>
            </a:r>
            <a:endParaRPr lang="en-US" dirty="0"/>
          </a:p>
        </p:txBody>
      </p:sp>
      <p:pic>
        <p:nvPicPr>
          <p:cNvPr id="2050" name="Picture 2" descr="C:\Users\atreece\Desktop\Dropbox\Screenshots\Screenshot 2014-04-09 21.14.39.pn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6926" y="1766455"/>
            <a:ext cx="9137073" cy="43087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847225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229600" cy="1143000"/>
          </a:xfrm>
        </p:spPr>
        <p:txBody>
          <a:bodyPr/>
          <a:lstStyle/>
          <a:p>
            <a:r>
              <a:rPr lang="en-US" b="1" dirty="0" smtClean="0">
                <a:solidFill>
                  <a:srgbClr val="7030A0"/>
                </a:solidFill>
              </a:rPr>
              <a:t>Defend it</a:t>
            </a:r>
            <a:endParaRPr lang="en-US" b="1" dirty="0">
              <a:solidFill>
                <a:srgbClr val="7030A0"/>
              </a:solidFill>
            </a:endParaRPr>
          </a:p>
        </p:txBody>
      </p:sp>
      <p:pic>
        <p:nvPicPr>
          <p:cNvPr id="38914"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943600" y="3657600"/>
            <a:ext cx="2311821" cy="29924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533400" y="1676400"/>
            <a:ext cx="8229600" cy="3124200"/>
          </a:xfrm>
        </p:spPr>
        <p:txBody>
          <a:bodyPr>
            <a:normAutofit fontScale="92500" lnSpcReduction="10000"/>
          </a:bodyPr>
          <a:lstStyle/>
          <a:p>
            <a:pPr marL="0" indent="0">
              <a:buNone/>
            </a:pPr>
            <a:r>
              <a:rPr lang="en-US" sz="4000" dirty="0" smtClean="0"/>
              <a:t>At your table, </a:t>
            </a:r>
          </a:p>
          <a:p>
            <a:r>
              <a:rPr lang="en-US" sz="4000" dirty="0" smtClean="0"/>
              <a:t>Pick one of the examples on </a:t>
            </a:r>
            <a:r>
              <a:rPr lang="en-US" sz="4000" dirty="0" err="1" smtClean="0"/>
              <a:t>Padlet</a:t>
            </a:r>
            <a:r>
              <a:rPr lang="en-US" sz="4000" dirty="0" smtClean="0"/>
              <a:t>.</a:t>
            </a:r>
          </a:p>
          <a:p>
            <a:r>
              <a:rPr lang="en-US" sz="4000" dirty="0" smtClean="0"/>
              <a:t>EXPLAIN how the example fits the definition of Enduring AND the R/R Framework Quadrant D. </a:t>
            </a:r>
            <a:endParaRPr lang="en-US" sz="4000" dirty="0"/>
          </a:p>
        </p:txBody>
      </p:sp>
    </p:spTree>
    <p:extLst>
      <p:ext uri="{BB962C8B-B14F-4D97-AF65-F5344CB8AC3E}">
        <p14:creationId xmlns:p14="http://schemas.microsoft.com/office/powerpoint/2010/main" val="251160068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236934" y="381000"/>
            <a:ext cx="2286000" cy="151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1"/>
          <p:cNvSpPr txBox="1">
            <a:spLocks/>
          </p:cNvSpPr>
          <p:nvPr/>
        </p:nvSpPr>
        <p:spPr>
          <a:xfrm>
            <a:off x="228600" y="2209800"/>
            <a:ext cx="8839200" cy="4648200"/>
          </a:xfrm>
          <a:prstGeom prst="rect">
            <a:avLst/>
          </a:prstGeom>
        </p:spPr>
        <p:txBody>
          <a:bodyPr vert="horz" lIns="91440" tIns="45720" rIns="91440" bIns="45720" rtlCol="0" anchor="ctr">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571500" indent="-571500" algn="l">
              <a:buFont typeface="Wingdings" panose="05000000000000000000" pitchFamily="2" charset="2"/>
              <a:buChar char="ü"/>
            </a:pPr>
            <a:r>
              <a:rPr lang="en-US" dirty="0"/>
              <a:t>Continue to work </a:t>
            </a:r>
            <a:r>
              <a:rPr lang="en-US" dirty="0" smtClean="0"/>
              <a:t>collaboratively through </a:t>
            </a:r>
            <a:r>
              <a:rPr lang="en-US" dirty="0"/>
              <a:t>your </a:t>
            </a:r>
            <a:r>
              <a:rPr lang="en-US" dirty="0" smtClean="0"/>
              <a:t>C3 Framework and Anchor standards </a:t>
            </a:r>
            <a:r>
              <a:rPr lang="en-US" dirty="0" smtClean="0">
                <a:solidFill>
                  <a:srgbClr val="C00000"/>
                </a:solidFill>
              </a:rPr>
              <a:t>for your assigned section</a:t>
            </a:r>
            <a:r>
              <a:rPr lang="en-US" dirty="0" smtClean="0"/>
              <a:t>. </a:t>
            </a:r>
          </a:p>
          <a:p>
            <a:pPr marL="571500" indent="-571500" algn="l">
              <a:buFont typeface="Wingdings" panose="05000000000000000000" pitchFamily="2" charset="2"/>
              <a:buChar char="ü"/>
            </a:pPr>
            <a:r>
              <a:rPr lang="en-US" dirty="0" smtClean="0"/>
              <a:t>Record</a:t>
            </a:r>
            <a:r>
              <a:rPr lang="en-US" b="1" dirty="0" smtClean="0"/>
              <a:t> </a:t>
            </a:r>
            <a:r>
              <a:rPr lang="en-US" dirty="0" smtClean="0"/>
              <a:t>on chart.</a:t>
            </a:r>
          </a:p>
          <a:p>
            <a:pPr marL="571500" indent="-571500" algn="l">
              <a:buFont typeface="Wingdings" panose="05000000000000000000" pitchFamily="2" charset="2"/>
              <a:buChar char="ü"/>
            </a:pPr>
            <a:r>
              <a:rPr lang="en-US" dirty="0" smtClean="0"/>
              <a:t>Use the tools: </a:t>
            </a:r>
          </a:p>
          <a:p>
            <a:pPr algn="l"/>
            <a:r>
              <a:rPr lang="en-US" dirty="0" smtClean="0"/>
              <a:t>	*Enduring definition</a:t>
            </a:r>
          </a:p>
          <a:p>
            <a:pPr algn="l"/>
            <a:r>
              <a:rPr lang="en-US" dirty="0"/>
              <a:t>	</a:t>
            </a:r>
            <a:r>
              <a:rPr lang="en-US" dirty="0" smtClean="0"/>
              <a:t>*Rigor/Relevance Framework</a:t>
            </a:r>
          </a:p>
          <a:p>
            <a:pPr algn="l"/>
            <a:r>
              <a:rPr lang="en-US" dirty="0"/>
              <a:t>	</a:t>
            </a:r>
            <a:r>
              <a:rPr lang="en-US" dirty="0" smtClean="0"/>
              <a:t>*</a:t>
            </a:r>
            <a:r>
              <a:rPr lang="en-US" i="1" dirty="0" smtClean="0"/>
              <a:t>What It Is/What </a:t>
            </a:r>
            <a:r>
              <a:rPr lang="en-US" i="1" dirty="0"/>
              <a:t>I</a:t>
            </a:r>
            <a:r>
              <a:rPr lang="en-US" i="1" dirty="0" smtClean="0"/>
              <a:t>t </a:t>
            </a:r>
            <a:r>
              <a:rPr lang="en-US" i="1" dirty="0"/>
              <a:t>I</a:t>
            </a:r>
            <a:r>
              <a:rPr lang="en-US" i="1" dirty="0" smtClean="0"/>
              <a:t>sn’t </a:t>
            </a:r>
            <a:r>
              <a:rPr lang="en-US" dirty="0" smtClean="0"/>
              <a:t>chart</a:t>
            </a:r>
          </a:p>
          <a:p>
            <a:pPr algn="l"/>
            <a:endParaRPr lang="en-US" dirty="0" smtClean="0"/>
          </a:p>
          <a:p>
            <a:pPr algn="l"/>
            <a:r>
              <a:rPr lang="en-US" dirty="0"/>
              <a:t>	</a:t>
            </a:r>
          </a:p>
        </p:txBody>
      </p:sp>
    </p:spTree>
    <p:extLst>
      <p:ext uri="{BB962C8B-B14F-4D97-AF65-F5344CB8AC3E}">
        <p14:creationId xmlns:p14="http://schemas.microsoft.com/office/powerpoint/2010/main" val="46299498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705600" cy="1143000"/>
          </a:xfrm>
        </p:spPr>
        <p:txBody>
          <a:bodyPr/>
          <a:lstStyle/>
          <a:p>
            <a:r>
              <a:rPr lang="en-US" dirty="0" smtClean="0"/>
              <a:t>Chart your work. Post.</a:t>
            </a:r>
            <a:endParaRPr lang="en-US" dirty="0"/>
          </a:p>
        </p:txBody>
      </p:sp>
      <p:sp>
        <p:nvSpPr>
          <p:cNvPr id="4" name="Content Placeholder 3"/>
          <p:cNvSpPr>
            <a:spLocks noGrp="1"/>
          </p:cNvSpPr>
          <p:nvPr>
            <p:ph sz="half" idx="1"/>
          </p:nvPr>
        </p:nvSpPr>
        <p:spPr>
          <a:ln w="57150">
            <a:solidFill>
              <a:srgbClr val="002060"/>
            </a:solidFill>
          </a:ln>
        </p:spPr>
        <p:txBody>
          <a:bodyPr/>
          <a:lstStyle/>
          <a:p>
            <a:pPr marL="0" indent="0" algn="ctr">
              <a:buNone/>
            </a:pPr>
            <a:endParaRPr lang="en-US" b="1" dirty="0" smtClean="0"/>
          </a:p>
          <a:p>
            <a:pPr marL="0" indent="0" algn="ctr">
              <a:buNone/>
            </a:pPr>
            <a:r>
              <a:rPr lang="en-US" b="1" dirty="0" smtClean="0"/>
              <a:t>Enduring Skill</a:t>
            </a:r>
            <a:endParaRPr lang="en-US" b="1"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400800" y="202870"/>
            <a:ext cx="1600200" cy="18871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ontent Placeholder 4"/>
          <p:cNvSpPr>
            <a:spLocks noGrp="1"/>
          </p:cNvSpPr>
          <p:nvPr>
            <p:ph sz="half" idx="2"/>
          </p:nvPr>
        </p:nvSpPr>
        <p:spPr>
          <a:ln w="57150">
            <a:solidFill>
              <a:srgbClr val="002060"/>
            </a:solidFill>
          </a:ln>
        </p:spPr>
        <p:txBody>
          <a:bodyPr/>
          <a:lstStyle/>
          <a:p>
            <a:pPr marL="0" indent="0" algn="ctr">
              <a:buNone/>
            </a:pPr>
            <a:endParaRPr lang="en-US" b="1" dirty="0" smtClean="0"/>
          </a:p>
          <a:p>
            <a:pPr marL="0" indent="0" algn="ctr">
              <a:buNone/>
            </a:pPr>
            <a:r>
              <a:rPr lang="en-US" b="1" dirty="0" smtClean="0"/>
              <a:t>Connection to Framework / Literacy Anchor Standards</a:t>
            </a:r>
            <a:endParaRPr lang="en-US" b="1" dirty="0"/>
          </a:p>
        </p:txBody>
      </p:sp>
    </p:spTree>
    <p:extLst>
      <p:ext uri="{BB962C8B-B14F-4D97-AF65-F5344CB8AC3E}">
        <p14:creationId xmlns:p14="http://schemas.microsoft.com/office/powerpoint/2010/main" val="363420541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754856"/>
            <a:ext cx="2819400" cy="1143000"/>
          </a:xfrm>
        </p:spPr>
        <p:txBody>
          <a:bodyPr>
            <a:normAutofit fontScale="90000"/>
          </a:bodyPr>
          <a:lstStyle/>
          <a:p>
            <a:r>
              <a:rPr lang="en-US" b="1" dirty="0" smtClean="0"/>
              <a:t>Gallery Walk</a:t>
            </a:r>
            <a:endParaRPr lang="en-US" b="1" dirty="0"/>
          </a:p>
        </p:txBody>
      </p:sp>
      <p:sp>
        <p:nvSpPr>
          <p:cNvPr id="3" name="Content Placeholder 2"/>
          <p:cNvSpPr>
            <a:spLocks noGrp="1"/>
          </p:cNvSpPr>
          <p:nvPr>
            <p:ph idx="1"/>
          </p:nvPr>
        </p:nvSpPr>
        <p:spPr>
          <a:xfrm>
            <a:off x="457200" y="2590801"/>
            <a:ext cx="8229600" cy="3048000"/>
          </a:xfrm>
        </p:spPr>
        <p:txBody>
          <a:bodyPr>
            <a:normAutofit/>
          </a:bodyPr>
          <a:lstStyle/>
          <a:p>
            <a:r>
              <a:rPr lang="en-US" dirty="0" smtClean="0"/>
              <a:t>Take a gallery walk to see what other teams have produced. </a:t>
            </a:r>
          </a:p>
          <a:p>
            <a:r>
              <a:rPr lang="en-US" dirty="0" smtClean="0"/>
              <a:t>Find good examples of your assigned characteristic in the enduring skills charted.  </a:t>
            </a:r>
          </a:p>
          <a:p>
            <a:r>
              <a:rPr lang="en-US" dirty="0" smtClean="0"/>
              <a:t>Choose a leader in your group to share out.</a:t>
            </a:r>
          </a:p>
        </p:txBody>
      </p:sp>
      <p:pic>
        <p:nvPicPr>
          <p:cNvPr id="5122"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038600" y="152400"/>
            <a:ext cx="3371850" cy="2363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5392828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Enduring Skills…</a:t>
            </a:r>
            <a:endParaRPr lang="en-US"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27419994"/>
              </p:ext>
            </p:extLst>
          </p:nvPr>
        </p:nvGraphicFramePr>
        <p:xfrm>
          <a:off x="457200" y="1386534"/>
          <a:ext cx="8229600" cy="4540740"/>
        </p:xfrm>
        <a:graphic>
          <a:graphicData uri="http://schemas.openxmlformats.org/drawingml/2006/table">
            <a:tbl>
              <a:tblPr firstRow="1" bandRow="1">
                <a:tableStyleId>{5C22544A-7EE6-4342-B048-85BDC9FD1C3A}</a:tableStyleId>
              </a:tblPr>
              <a:tblGrid>
                <a:gridCol w="4114800"/>
                <a:gridCol w="4114800"/>
              </a:tblGrid>
              <a:tr h="2163774">
                <a:tc>
                  <a:txBody>
                    <a:bodyPr/>
                    <a:lstStyle/>
                    <a:p>
                      <a:r>
                        <a:rPr lang="en-US" sz="3200" b="1" dirty="0" smtClean="0">
                          <a:solidFill>
                            <a:schemeClr val="tx1"/>
                          </a:solidFill>
                        </a:rPr>
                        <a:t>Applies</a:t>
                      </a:r>
                      <a:r>
                        <a:rPr lang="en-US" sz="3200" b="1" baseline="0" dirty="0" smtClean="0">
                          <a:solidFill>
                            <a:schemeClr val="tx1"/>
                          </a:solidFill>
                        </a:rPr>
                        <a:t> Knowledge to Real World Predictable, or Unpredictable Situations </a:t>
                      </a:r>
                      <a:endParaRPr lang="en-US" sz="3200" b="1" dirty="0">
                        <a:solidFill>
                          <a:schemeClr val="tx1"/>
                        </a:solidFill>
                      </a:endParaRPr>
                    </a:p>
                  </a:txBody>
                  <a:tcPr>
                    <a:solidFill>
                      <a:srgbClr val="FFFF00"/>
                    </a:solidFill>
                  </a:tcPr>
                </a:tc>
                <a:tc>
                  <a:txBody>
                    <a:bodyPr/>
                    <a:lstStyle/>
                    <a:p>
                      <a:r>
                        <a:rPr lang="en-US" sz="3200" b="1" dirty="0" smtClean="0">
                          <a:solidFill>
                            <a:schemeClr val="tx1"/>
                          </a:solidFill>
                        </a:rPr>
                        <a:t>Applies</a:t>
                      </a:r>
                      <a:r>
                        <a:rPr lang="en-US" sz="3200" b="1" baseline="0" dirty="0" smtClean="0">
                          <a:solidFill>
                            <a:schemeClr val="tx1"/>
                          </a:solidFill>
                        </a:rPr>
                        <a:t> Higher Level Blooms; Analyzing, Evaluating, Creating</a:t>
                      </a:r>
                      <a:endParaRPr lang="en-US" sz="3200" b="1" dirty="0">
                        <a:solidFill>
                          <a:schemeClr val="tx1"/>
                        </a:solidFill>
                      </a:endParaRPr>
                    </a:p>
                  </a:txBody>
                  <a:tcPr>
                    <a:solidFill>
                      <a:schemeClr val="accent1">
                        <a:lumMod val="40000"/>
                        <a:lumOff val="60000"/>
                      </a:schemeClr>
                    </a:solidFill>
                  </a:tcPr>
                </a:tc>
              </a:tr>
              <a:tr h="2010900">
                <a:tc>
                  <a:txBody>
                    <a:bodyPr/>
                    <a:lstStyle/>
                    <a:p>
                      <a:r>
                        <a:rPr lang="en-US" sz="3200" b="1" dirty="0" smtClean="0">
                          <a:solidFill>
                            <a:schemeClr val="tx1"/>
                          </a:solidFill>
                        </a:rPr>
                        <a:t>Is of Value in Other</a:t>
                      </a:r>
                      <a:r>
                        <a:rPr lang="en-US" sz="3200" b="1" baseline="0" dirty="0" smtClean="0">
                          <a:solidFill>
                            <a:schemeClr val="tx1"/>
                          </a:solidFill>
                        </a:rPr>
                        <a:t> Disciplines</a:t>
                      </a:r>
                      <a:endParaRPr lang="en-US" sz="3200" b="1" dirty="0">
                        <a:solidFill>
                          <a:schemeClr val="tx1"/>
                        </a:solidFill>
                      </a:endParaRPr>
                    </a:p>
                  </a:txBody>
                  <a:tcPr>
                    <a:solidFill>
                      <a:srgbClr val="FF3300"/>
                    </a:solidFill>
                  </a:tcPr>
                </a:tc>
                <a:tc>
                  <a:txBody>
                    <a:bodyPr/>
                    <a:lstStyle/>
                    <a:p>
                      <a:r>
                        <a:rPr lang="en-US" sz="3200" b="1" dirty="0" smtClean="0"/>
                        <a:t>Is Worthy of Embedded,</a:t>
                      </a:r>
                      <a:r>
                        <a:rPr lang="en-US" sz="3200" b="1" baseline="0" dirty="0" smtClean="0"/>
                        <a:t> Course-long Focus</a:t>
                      </a:r>
                      <a:endParaRPr lang="en-US" sz="3200" b="1" dirty="0"/>
                    </a:p>
                  </a:txBody>
                  <a:tcPr>
                    <a:solidFill>
                      <a:srgbClr val="92D050"/>
                    </a:solidFill>
                  </a:tcPr>
                </a:tc>
              </a:tr>
            </a:tbl>
          </a:graphicData>
        </a:graphic>
      </p:graphicFrame>
    </p:spTree>
    <p:extLst>
      <p:ext uri="{BB962C8B-B14F-4D97-AF65-F5344CB8AC3E}">
        <p14:creationId xmlns:p14="http://schemas.microsoft.com/office/powerpoint/2010/main" val="152966956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26C9653B-81B2-4242-8DE8-508C1BA90B4F}" type="slidenum">
              <a:rPr lang="en-US" smtClean="0">
                <a:solidFill>
                  <a:srgbClr val="000000"/>
                </a:solidFill>
              </a:rPr>
              <a:pPr>
                <a:defRPr/>
              </a:pPr>
              <a:t>57</a:t>
            </a:fld>
            <a:endParaRPr lang="en-US" dirty="0">
              <a:solidFill>
                <a:srgbClr val="000000"/>
              </a:solidFill>
            </a:endParaRPr>
          </a:p>
        </p:txBody>
      </p:sp>
      <p:pic>
        <p:nvPicPr>
          <p:cNvPr id="1028" name="Picture 4" descr="https://encrypted-tbn3.gstatic.com/images?q=tbn:ANd9GcTaWht8mY_dAm-FN9VMXPVJi6WIOzfU5_tnJ433FW7e8cU1sFS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410200" y="381000"/>
            <a:ext cx="3124200" cy="2340136"/>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bwMode="auto">
          <a:xfrm>
            <a:off x="381000" y="3581400"/>
            <a:ext cx="84582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Arial" charset="0"/>
              </a:defRPr>
            </a:lvl2pPr>
            <a:lvl3pPr algn="l" rtl="0" eaLnBrk="0" fontAlgn="base" hangingPunct="0">
              <a:spcBef>
                <a:spcPct val="0"/>
              </a:spcBef>
              <a:spcAft>
                <a:spcPct val="0"/>
              </a:spcAft>
              <a:defRPr sz="3600">
                <a:solidFill>
                  <a:schemeClr val="tx2"/>
                </a:solidFill>
                <a:latin typeface="Arial" charset="0"/>
              </a:defRPr>
            </a:lvl3pPr>
            <a:lvl4pPr algn="l" rtl="0" eaLnBrk="0" fontAlgn="base" hangingPunct="0">
              <a:spcBef>
                <a:spcPct val="0"/>
              </a:spcBef>
              <a:spcAft>
                <a:spcPct val="0"/>
              </a:spcAft>
              <a:defRPr sz="3600">
                <a:solidFill>
                  <a:schemeClr val="tx2"/>
                </a:solidFill>
                <a:latin typeface="Arial" charset="0"/>
              </a:defRPr>
            </a:lvl4pPr>
            <a:lvl5pPr algn="l" rtl="0" eaLnBrk="0" fontAlgn="base" hangingPunct="0">
              <a:spcBef>
                <a:spcPct val="0"/>
              </a:spcBef>
              <a:spcAft>
                <a:spcPct val="0"/>
              </a:spcAft>
              <a:defRPr sz="3600">
                <a:solidFill>
                  <a:schemeClr val="tx2"/>
                </a:solidFill>
                <a:latin typeface="Arial" charset="0"/>
              </a:defRPr>
            </a:lvl5pPr>
            <a:lvl6pPr marL="457200" algn="l" rtl="0" eaLnBrk="1" fontAlgn="base" hangingPunct="1">
              <a:spcBef>
                <a:spcPct val="0"/>
              </a:spcBef>
              <a:spcAft>
                <a:spcPct val="0"/>
              </a:spcAft>
              <a:defRPr sz="3600">
                <a:solidFill>
                  <a:schemeClr val="tx2"/>
                </a:solidFill>
                <a:latin typeface="Arial" charset="0"/>
              </a:defRPr>
            </a:lvl6pPr>
            <a:lvl7pPr marL="914400" algn="l" rtl="0" eaLnBrk="1" fontAlgn="base" hangingPunct="1">
              <a:spcBef>
                <a:spcPct val="0"/>
              </a:spcBef>
              <a:spcAft>
                <a:spcPct val="0"/>
              </a:spcAft>
              <a:defRPr sz="3600">
                <a:solidFill>
                  <a:schemeClr val="tx2"/>
                </a:solidFill>
                <a:latin typeface="Arial" charset="0"/>
              </a:defRPr>
            </a:lvl7pPr>
            <a:lvl8pPr marL="1371600" algn="l" rtl="0" eaLnBrk="1" fontAlgn="base" hangingPunct="1">
              <a:spcBef>
                <a:spcPct val="0"/>
              </a:spcBef>
              <a:spcAft>
                <a:spcPct val="0"/>
              </a:spcAft>
              <a:defRPr sz="3600">
                <a:solidFill>
                  <a:schemeClr val="tx2"/>
                </a:solidFill>
                <a:latin typeface="Arial" charset="0"/>
              </a:defRPr>
            </a:lvl8pPr>
            <a:lvl9pPr marL="1828800" algn="l" rtl="0" eaLnBrk="1" fontAlgn="base" hangingPunct="1">
              <a:spcBef>
                <a:spcPct val="0"/>
              </a:spcBef>
              <a:spcAft>
                <a:spcPct val="0"/>
              </a:spcAft>
              <a:defRPr sz="3600">
                <a:solidFill>
                  <a:schemeClr val="tx2"/>
                </a:solidFill>
                <a:latin typeface="Arial" charset="0"/>
              </a:defRPr>
            </a:lvl9pPr>
          </a:lstStyle>
          <a:p>
            <a:pPr marL="685800" indent="-685800">
              <a:buFont typeface="Wingdings" panose="05000000000000000000" pitchFamily="2" charset="2"/>
              <a:buChar char="ü"/>
            </a:pPr>
            <a:r>
              <a:rPr lang="en-US" sz="3200" kern="0" dirty="0" smtClean="0">
                <a:solidFill>
                  <a:schemeClr val="tx1"/>
                </a:solidFill>
                <a:latin typeface="Cambria" panose="02040503050406030204" pitchFamily="18" charset="0"/>
              </a:rPr>
              <a:t>Guide you through a process for identifying enduring skills in your content area.</a:t>
            </a:r>
          </a:p>
          <a:p>
            <a:pPr marL="685800" indent="-685800">
              <a:buFont typeface="Wingdings" panose="05000000000000000000" pitchFamily="2" charset="2"/>
              <a:buChar char="ü"/>
            </a:pPr>
            <a:endParaRPr lang="en-US" sz="3200" kern="0" dirty="0">
              <a:solidFill>
                <a:schemeClr val="tx1"/>
              </a:solidFill>
              <a:latin typeface="Cambria" panose="02040503050406030204" pitchFamily="18" charset="0"/>
            </a:endParaRPr>
          </a:p>
          <a:p>
            <a:pPr marL="685800" indent="-685800">
              <a:buFont typeface="Wingdings" panose="05000000000000000000" pitchFamily="2" charset="2"/>
              <a:buChar char="ü"/>
            </a:pPr>
            <a:r>
              <a:rPr lang="en-US" sz="3200" kern="0" dirty="0" smtClean="0">
                <a:solidFill>
                  <a:schemeClr val="tx1"/>
                </a:solidFill>
                <a:latin typeface="Cambria" panose="02040503050406030204" pitchFamily="18" charset="0"/>
              </a:rPr>
              <a:t>Help you differentiate between enduring skills and other skills needed for learning purposes. </a:t>
            </a:r>
            <a:endParaRPr lang="en-US" sz="3200" kern="0" dirty="0">
              <a:solidFill>
                <a:schemeClr val="tx1"/>
              </a:solidFill>
              <a:latin typeface="Cambria" panose="02040503050406030204" pitchFamily="18" charset="0"/>
            </a:endParaRPr>
          </a:p>
        </p:txBody>
      </p:sp>
      <p:sp>
        <p:nvSpPr>
          <p:cNvPr id="2" name="Title 1"/>
          <p:cNvSpPr>
            <a:spLocks noGrp="1"/>
          </p:cNvSpPr>
          <p:nvPr>
            <p:ph type="title"/>
          </p:nvPr>
        </p:nvSpPr>
        <p:spPr>
          <a:xfrm>
            <a:off x="-202800" y="1647000"/>
            <a:ext cx="6400800" cy="901700"/>
          </a:xfrm>
        </p:spPr>
        <p:txBody>
          <a:bodyPr/>
          <a:lstStyle/>
          <a:p>
            <a:r>
              <a:rPr lang="en-US" sz="4800" b="1" dirty="0" smtClean="0">
                <a:solidFill>
                  <a:schemeClr val="tx1"/>
                </a:solidFill>
                <a:latin typeface="Cambria" panose="02040503050406030204" pitchFamily="18" charset="0"/>
              </a:rPr>
              <a:t>This activity will </a:t>
            </a:r>
            <a:endParaRPr lang="en-US" sz="4800" b="1" dirty="0">
              <a:solidFill>
                <a:schemeClr val="tx1"/>
              </a:solidFill>
              <a:latin typeface="Cambria" panose="02040503050406030204" pitchFamily="18" charset="0"/>
            </a:endParaRPr>
          </a:p>
        </p:txBody>
      </p:sp>
    </p:spTree>
    <p:extLst>
      <p:ext uri="{BB962C8B-B14F-4D97-AF65-F5344CB8AC3E}">
        <p14:creationId xmlns:p14="http://schemas.microsoft.com/office/powerpoint/2010/main" val="130385367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26C9653B-81B2-4242-8DE8-508C1BA90B4F}" type="slidenum">
              <a:rPr lang="en-US" smtClean="0">
                <a:solidFill>
                  <a:srgbClr val="000000"/>
                </a:solidFill>
              </a:rPr>
              <a:pPr>
                <a:defRPr/>
              </a:pPr>
              <a:t>58</a:t>
            </a:fld>
            <a:endParaRPr lang="en-US" dirty="0">
              <a:solidFill>
                <a:srgbClr val="000000"/>
              </a:solidFill>
            </a:endParaRPr>
          </a:p>
        </p:txBody>
      </p:sp>
      <p:pic>
        <p:nvPicPr>
          <p:cNvPr id="1028" name="Picture 4" descr="https://encrypted-tbn3.gstatic.com/images?q=tbn:ANd9GcTaWht8mY_dAm-FN9VMXPVJi6WIOzfU5_tnJ433FW7e8cU1sFS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957102" y="52322"/>
            <a:ext cx="3186897" cy="2387098"/>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bwMode="auto">
          <a:xfrm>
            <a:off x="381000" y="3581400"/>
            <a:ext cx="84582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Arial" charset="0"/>
              </a:defRPr>
            </a:lvl2pPr>
            <a:lvl3pPr algn="l" rtl="0" eaLnBrk="0" fontAlgn="base" hangingPunct="0">
              <a:spcBef>
                <a:spcPct val="0"/>
              </a:spcBef>
              <a:spcAft>
                <a:spcPct val="0"/>
              </a:spcAft>
              <a:defRPr sz="3600">
                <a:solidFill>
                  <a:schemeClr val="tx2"/>
                </a:solidFill>
                <a:latin typeface="Arial" charset="0"/>
              </a:defRPr>
            </a:lvl3pPr>
            <a:lvl4pPr algn="l" rtl="0" eaLnBrk="0" fontAlgn="base" hangingPunct="0">
              <a:spcBef>
                <a:spcPct val="0"/>
              </a:spcBef>
              <a:spcAft>
                <a:spcPct val="0"/>
              </a:spcAft>
              <a:defRPr sz="3600">
                <a:solidFill>
                  <a:schemeClr val="tx2"/>
                </a:solidFill>
                <a:latin typeface="Arial" charset="0"/>
              </a:defRPr>
            </a:lvl4pPr>
            <a:lvl5pPr algn="l" rtl="0" eaLnBrk="0" fontAlgn="base" hangingPunct="0">
              <a:spcBef>
                <a:spcPct val="0"/>
              </a:spcBef>
              <a:spcAft>
                <a:spcPct val="0"/>
              </a:spcAft>
              <a:defRPr sz="3600">
                <a:solidFill>
                  <a:schemeClr val="tx2"/>
                </a:solidFill>
                <a:latin typeface="Arial" charset="0"/>
              </a:defRPr>
            </a:lvl5pPr>
            <a:lvl6pPr marL="457200" algn="l" rtl="0" eaLnBrk="1" fontAlgn="base" hangingPunct="1">
              <a:spcBef>
                <a:spcPct val="0"/>
              </a:spcBef>
              <a:spcAft>
                <a:spcPct val="0"/>
              </a:spcAft>
              <a:defRPr sz="3600">
                <a:solidFill>
                  <a:schemeClr val="tx2"/>
                </a:solidFill>
                <a:latin typeface="Arial" charset="0"/>
              </a:defRPr>
            </a:lvl6pPr>
            <a:lvl7pPr marL="914400" algn="l" rtl="0" eaLnBrk="1" fontAlgn="base" hangingPunct="1">
              <a:spcBef>
                <a:spcPct val="0"/>
              </a:spcBef>
              <a:spcAft>
                <a:spcPct val="0"/>
              </a:spcAft>
              <a:defRPr sz="3600">
                <a:solidFill>
                  <a:schemeClr val="tx2"/>
                </a:solidFill>
                <a:latin typeface="Arial" charset="0"/>
              </a:defRPr>
            </a:lvl7pPr>
            <a:lvl8pPr marL="1371600" algn="l" rtl="0" eaLnBrk="1" fontAlgn="base" hangingPunct="1">
              <a:spcBef>
                <a:spcPct val="0"/>
              </a:spcBef>
              <a:spcAft>
                <a:spcPct val="0"/>
              </a:spcAft>
              <a:defRPr sz="3600">
                <a:solidFill>
                  <a:schemeClr val="tx2"/>
                </a:solidFill>
                <a:latin typeface="Arial" charset="0"/>
              </a:defRPr>
            </a:lvl8pPr>
            <a:lvl9pPr marL="1828800" algn="l" rtl="0" eaLnBrk="1" fontAlgn="base" hangingPunct="1">
              <a:spcBef>
                <a:spcPct val="0"/>
              </a:spcBef>
              <a:spcAft>
                <a:spcPct val="0"/>
              </a:spcAft>
              <a:defRPr sz="3600">
                <a:solidFill>
                  <a:schemeClr val="tx2"/>
                </a:solidFill>
                <a:latin typeface="Arial" charset="0"/>
              </a:defRPr>
            </a:lvl9pPr>
          </a:lstStyle>
          <a:p>
            <a:pPr marL="685800" indent="-685800">
              <a:buFont typeface="Wingdings" panose="05000000000000000000" pitchFamily="2" charset="2"/>
              <a:buChar char="ü"/>
            </a:pPr>
            <a:r>
              <a:rPr lang="en-US" sz="3200" kern="0" dirty="0" smtClean="0">
                <a:solidFill>
                  <a:schemeClr val="tx1"/>
                </a:solidFill>
                <a:latin typeface="Cambria" panose="02040503050406030204" pitchFamily="18" charset="0"/>
              </a:rPr>
              <a:t>Guide teachers to collaboratively identify the enduring skills in their content area.</a:t>
            </a:r>
          </a:p>
          <a:p>
            <a:pPr marL="685800" indent="-685800">
              <a:buFont typeface="Wingdings" panose="05000000000000000000" pitchFamily="2" charset="2"/>
              <a:buChar char="ü"/>
            </a:pPr>
            <a:endParaRPr lang="en-US" sz="3200" kern="0" dirty="0">
              <a:solidFill>
                <a:schemeClr val="tx1"/>
              </a:solidFill>
              <a:latin typeface="Cambria" panose="02040503050406030204" pitchFamily="18" charset="0"/>
            </a:endParaRPr>
          </a:p>
          <a:p>
            <a:pPr marL="685800" indent="-685800">
              <a:buFont typeface="Wingdings" panose="05000000000000000000" pitchFamily="2" charset="2"/>
              <a:buChar char="ü"/>
            </a:pPr>
            <a:r>
              <a:rPr lang="en-US" sz="3200" kern="0" dirty="0" smtClean="0">
                <a:solidFill>
                  <a:schemeClr val="tx1"/>
                </a:solidFill>
                <a:latin typeface="Cambria" panose="02040503050406030204" pitchFamily="18" charset="0"/>
              </a:rPr>
              <a:t>Support a meaningful student growth goal-setting process and development of quality student growth goals.</a:t>
            </a:r>
            <a:endParaRPr lang="en-US" sz="3200" kern="0" dirty="0">
              <a:solidFill>
                <a:schemeClr val="tx1"/>
              </a:solidFill>
              <a:latin typeface="Cambria" panose="02040503050406030204" pitchFamily="18" charset="0"/>
            </a:endParaRPr>
          </a:p>
        </p:txBody>
      </p:sp>
      <p:sp>
        <p:nvSpPr>
          <p:cNvPr id="2" name="Title 1"/>
          <p:cNvSpPr>
            <a:spLocks noGrp="1"/>
          </p:cNvSpPr>
          <p:nvPr>
            <p:ph type="title"/>
          </p:nvPr>
        </p:nvSpPr>
        <p:spPr>
          <a:xfrm>
            <a:off x="152400" y="1349242"/>
            <a:ext cx="6400800" cy="901700"/>
          </a:xfrm>
        </p:spPr>
        <p:txBody>
          <a:bodyPr/>
          <a:lstStyle/>
          <a:p>
            <a:r>
              <a:rPr lang="en-US" sz="4800" b="1" dirty="0" smtClean="0">
                <a:solidFill>
                  <a:schemeClr val="tx1"/>
                </a:solidFill>
                <a:latin typeface="Cambria" panose="02040503050406030204" pitchFamily="18" charset="0"/>
              </a:rPr>
              <a:t>Goals of this process</a:t>
            </a:r>
            <a:endParaRPr lang="en-US" sz="4800" b="1" dirty="0">
              <a:solidFill>
                <a:schemeClr val="tx1"/>
              </a:solidFill>
              <a:latin typeface="Cambria" panose="02040503050406030204" pitchFamily="18" charset="0"/>
            </a:endParaRPr>
          </a:p>
        </p:txBody>
      </p:sp>
    </p:spTree>
    <p:extLst>
      <p:ext uri="{BB962C8B-B14F-4D97-AF65-F5344CB8AC3E}">
        <p14:creationId xmlns:p14="http://schemas.microsoft.com/office/powerpoint/2010/main" val="225103491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0"/>
            <a:ext cx="8534400" cy="1600200"/>
          </a:xfrm>
        </p:spPr>
        <p:txBody>
          <a:bodyPr/>
          <a:lstStyle/>
          <a:p>
            <a:pPr algn="ctr"/>
            <a:r>
              <a:rPr lang="en-US" sz="4800" b="1" dirty="0" smtClean="0">
                <a:solidFill>
                  <a:schemeClr val="tx1"/>
                </a:solidFill>
                <a:latin typeface="Cambria" panose="02040503050406030204" pitchFamily="18" charset="0"/>
              </a:rPr>
              <a:t>Assessing Mastery of Enduring Skills</a:t>
            </a:r>
            <a:endParaRPr lang="en-US" sz="4800" b="1" dirty="0">
              <a:solidFill>
                <a:schemeClr val="tx1"/>
              </a:solidFill>
              <a:latin typeface="Cambria" panose="02040503050406030204" pitchFamily="18" charset="0"/>
            </a:endParaRPr>
          </a:p>
        </p:txBody>
      </p:sp>
      <p:sp>
        <p:nvSpPr>
          <p:cNvPr id="4" name="Slide Number Placeholder 3"/>
          <p:cNvSpPr>
            <a:spLocks noGrp="1"/>
          </p:cNvSpPr>
          <p:nvPr>
            <p:ph type="sldNum" sz="quarter" idx="12"/>
          </p:nvPr>
        </p:nvSpPr>
        <p:spPr/>
        <p:txBody>
          <a:bodyPr/>
          <a:lstStyle/>
          <a:p>
            <a:pPr>
              <a:defRPr/>
            </a:pPr>
            <a:fld id="{26C9653B-81B2-4242-8DE8-508C1BA90B4F}" type="slidenum">
              <a:rPr lang="en-US" smtClean="0">
                <a:solidFill>
                  <a:srgbClr val="000000"/>
                </a:solidFill>
              </a:rPr>
              <a:pPr>
                <a:defRPr/>
              </a:pPr>
              <a:t>59</a:t>
            </a:fld>
            <a:endParaRPr lang="en-US" dirty="0">
              <a:solidFill>
                <a:srgbClr val="000000"/>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819400" y="2667000"/>
            <a:ext cx="3733800" cy="34613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570800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5" name="Rectangle 4"/>
          <p:cNvSpPr/>
          <p:nvPr/>
        </p:nvSpPr>
        <p:spPr>
          <a:xfrm>
            <a:off x="609600" y="1720840"/>
            <a:ext cx="8001000" cy="4154984"/>
          </a:xfrm>
          <a:prstGeom prst="rect">
            <a:avLst/>
          </a:prstGeom>
        </p:spPr>
        <p:txBody>
          <a:bodyPr wrap="square">
            <a:spAutoFit/>
          </a:bodyPr>
          <a:lstStyle/>
          <a:p>
            <a:r>
              <a:rPr lang="en-US" sz="2400" b="1" dirty="0"/>
              <a:t>Social Studies</a:t>
            </a:r>
            <a:br>
              <a:rPr lang="en-US" sz="2400" b="1" dirty="0"/>
            </a:br>
            <a:r>
              <a:rPr lang="en-US" sz="2400" dirty="0"/>
              <a:t>Kathy Swan, a UK professor and director of the National Social Studies Standards Project, will present a strand focused on social studies. </a:t>
            </a:r>
            <a:r>
              <a:rPr lang="en-US" sz="2400" dirty="0" smtClean="0"/>
              <a:t>The </a:t>
            </a:r>
            <a:r>
              <a:rPr lang="en-US" sz="2400" dirty="0"/>
              <a:t>sessions will give you the strategies you need to begin building the infrastructure for successful implementation when the Standards are released, while improving your Social Studies program now</a:t>
            </a:r>
            <a:r>
              <a:rPr lang="en-US" sz="2400" dirty="0" smtClean="0"/>
              <a:t>.</a:t>
            </a:r>
          </a:p>
          <a:p>
            <a:r>
              <a:rPr lang="en-US" sz="2400" dirty="0">
                <a:hlinkClick r:id="rId3"/>
              </a:rPr>
              <a:t>http://www.uky.edu/P12MathScience</a:t>
            </a:r>
            <a:r>
              <a:rPr lang="en-US" sz="2400" dirty="0" smtClean="0">
                <a:hlinkClick r:id="rId3"/>
              </a:rPr>
              <a:t>/</a:t>
            </a:r>
            <a:r>
              <a:rPr lang="en-US" sz="2400" dirty="0" smtClean="0"/>
              <a:t> </a:t>
            </a:r>
            <a:endParaRPr lang="en-US" sz="2400" dirty="0"/>
          </a:p>
          <a:p>
            <a:r>
              <a:rPr lang="en-US" sz="2400" b="1" dirty="0" smtClean="0"/>
              <a:t>July 22-24</a:t>
            </a:r>
          </a:p>
          <a:p>
            <a:endParaRPr lang="en-US" sz="2400" dirty="0" smtClean="0"/>
          </a:p>
          <a:p>
            <a:r>
              <a:rPr lang="en-US" sz="2400" dirty="0" smtClean="0"/>
              <a:t>Cost: Conference Only $350</a:t>
            </a:r>
            <a:endParaRPr lang="en-US" sz="2400" dirty="0"/>
          </a:p>
        </p:txBody>
      </p:sp>
      <p:pic>
        <p:nvPicPr>
          <p:cNvPr id="2050" name="Picture 2" descr="http://www.uky.edu/P12MathScience/images/MTCbkgrnd.jpg">
            <a:hlinkClick r:id="rId4"/>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33400" y="228600"/>
            <a:ext cx="8077200" cy="1227391"/>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5"/>
          <p:cNvSpPr>
            <a:spLocks noGrp="1"/>
          </p:cNvSpPr>
          <p:nvPr>
            <p:ph idx="1"/>
          </p:nvPr>
        </p:nvSpPr>
        <p:spPr/>
        <p:txBody>
          <a:bodyPr/>
          <a:lstStyle/>
          <a:p>
            <a:endParaRPr lang="en-US" dirty="0"/>
          </a:p>
        </p:txBody>
      </p:sp>
    </p:spTree>
    <p:extLst>
      <p:ext uri="{BB962C8B-B14F-4D97-AF65-F5344CB8AC3E}">
        <p14:creationId xmlns:p14="http://schemas.microsoft.com/office/powerpoint/2010/main" val="238551642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26C9653B-81B2-4242-8DE8-508C1BA90B4F}" type="slidenum">
              <a:rPr lang="en-US" smtClean="0">
                <a:solidFill>
                  <a:srgbClr val="000000"/>
                </a:solidFill>
              </a:rPr>
              <a:pPr>
                <a:defRPr/>
              </a:pPr>
              <a:t>60</a:t>
            </a:fld>
            <a:endParaRPr lang="en-US" dirty="0">
              <a:solidFill>
                <a:srgbClr val="000000"/>
              </a:solidFill>
            </a:endParaRPr>
          </a:p>
        </p:txBody>
      </p:sp>
      <p:sp>
        <p:nvSpPr>
          <p:cNvPr id="5" name="Title 1"/>
          <p:cNvSpPr txBox="1">
            <a:spLocks/>
          </p:cNvSpPr>
          <p:nvPr/>
        </p:nvSpPr>
        <p:spPr bwMode="auto">
          <a:xfrm>
            <a:off x="304800" y="2667000"/>
            <a:ext cx="8458200" cy="398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Arial" charset="0"/>
              </a:defRPr>
            </a:lvl2pPr>
            <a:lvl3pPr algn="l" rtl="0" eaLnBrk="0" fontAlgn="base" hangingPunct="0">
              <a:spcBef>
                <a:spcPct val="0"/>
              </a:spcBef>
              <a:spcAft>
                <a:spcPct val="0"/>
              </a:spcAft>
              <a:defRPr sz="3600">
                <a:solidFill>
                  <a:schemeClr val="tx2"/>
                </a:solidFill>
                <a:latin typeface="Arial" charset="0"/>
              </a:defRPr>
            </a:lvl3pPr>
            <a:lvl4pPr algn="l" rtl="0" eaLnBrk="0" fontAlgn="base" hangingPunct="0">
              <a:spcBef>
                <a:spcPct val="0"/>
              </a:spcBef>
              <a:spcAft>
                <a:spcPct val="0"/>
              </a:spcAft>
              <a:defRPr sz="3600">
                <a:solidFill>
                  <a:schemeClr val="tx2"/>
                </a:solidFill>
                <a:latin typeface="Arial" charset="0"/>
              </a:defRPr>
            </a:lvl4pPr>
            <a:lvl5pPr algn="l" rtl="0" eaLnBrk="0" fontAlgn="base" hangingPunct="0">
              <a:spcBef>
                <a:spcPct val="0"/>
              </a:spcBef>
              <a:spcAft>
                <a:spcPct val="0"/>
              </a:spcAft>
              <a:defRPr sz="3600">
                <a:solidFill>
                  <a:schemeClr val="tx2"/>
                </a:solidFill>
                <a:latin typeface="Arial" charset="0"/>
              </a:defRPr>
            </a:lvl5pPr>
            <a:lvl6pPr marL="457200" algn="l" rtl="0" eaLnBrk="1" fontAlgn="base" hangingPunct="1">
              <a:spcBef>
                <a:spcPct val="0"/>
              </a:spcBef>
              <a:spcAft>
                <a:spcPct val="0"/>
              </a:spcAft>
              <a:defRPr sz="3600">
                <a:solidFill>
                  <a:schemeClr val="tx2"/>
                </a:solidFill>
                <a:latin typeface="Arial" charset="0"/>
              </a:defRPr>
            </a:lvl6pPr>
            <a:lvl7pPr marL="914400" algn="l" rtl="0" eaLnBrk="1" fontAlgn="base" hangingPunct="1">
              <a:spcBef>
                <a:spcPct val="0"/>
              </a:spcBef>
              <a:spcAft>
                <a:spcPct val="0"/>
              </a:spcAft>
              <a:defRPr sz="3600">
                <a:solidFill>
                  <a:schemeClr val="tx2"/>
                </a:solidFill>
                <a:latin typeface="Arial" charset="0"/>
              </a:defRPr>
            </a:lvl7pPr>
            <a:lvl8pPr marL="1371600" algn="l" rtl="0" eaLnBrk="1" fontAlgn="base" hangingPunct="1">
              <a:spcBef>
                <a:spcPct val="0"/>
              </a:spcBef>
              <a:spcAft>
                <a:spcPct val="0"/>
              </a:spcAft>
              <a:defRPr sz="3600">
                <a:solidFill>
                  <a:schemeClr val="tx2"/>
                </a:solidFill>
                <a:latin typeface="Arial" charset="0"/>
              </a:defRPr>
            </a:lvl8pPr>
            <a:lvl9pPr marL="1828800" algn="l" rtl="0" eaLnBrk="1" fontAlgn="base" hangingPunct="1">
              <a:spcBef>
                <a:spcPct val="0"/>
              </a:spcBef>
              <a:spcAft>
                <a:spcPct val="0"/>
              </a:spcAft>
              <a:defRPr sz="3600">
                <a:solidFill>
                  <a:schemeClr val="tx2"/>
                </a:solidFill>
                <a:latin typeface="Arial" charset="0"/>
              </a:defRPr>
            </a:lvl9pPr>
          </a:lstStyle>
          <a:p>
            <a:pPr marL="685800" indent="-685800">
              <a:buFont typeface="Wingdings" panose="05000000000000000000" pitchFamily="2" charset="2"/>
              <a:buChar char="ü"/>
            </a:pPr>
            <a:r>
              <a:rPr lang="en-US" sz="2800" kern="0" dirty="0" smtClean="0">
                <a:solidFill>
                  <a:srgbClr val="000000"/>
                </a:solidFill>
                <a:latin typeface="Cambria" panose="02040503050406030204" pitchFamily="18" charset="0"/>
              </a:rPr>
              <a:t>Guide teachers to articulate what proficiency in an enduring skill looks like at a given grade level.</a:t>
            </a:r>
          </a:p>
          <a:p>
            <a:pPr marL="685800" indent="-685800">
              <a:buFont typeface="Wingdings" panose="05000000000000000000" pitchFamily="2" charset="2"/>
              <a:buChar char="ü"/>
            </a:pPr>
            <a:endParaRPr lang="en-US" sz="2800" kern="0" dirty="0" smtClean="0">
              <a:solidFill>
                <a:srgbClr val="000000"/>
              </a:solidFill>
              <a:latin typeface="Cambria" panose="02040503050406030204" pitchFamily="18" charset="0"/>
            </a:endParaRPr>
          </a:p>
          <a:p>
            <a:pPr marL="685800" indent="-685800">
              <a:buFont typeface="Wingdings" panose="05000000000000000000" pitchFamily="2" charset="2"/>
              <a:buChar char="ü"/>
            </a:pPr>
            <a:r>
              <a:rPr lang="en-US" sz="2800" kern="0" dirty="0" smtClean="0">
                <a:solidFill>
                  <a:srgbClr val="000000"/>
                </a:solidFill>
                <a:latin typeface="Cambria" panose="02040503050406030204" pitchFamily="18" charset="0"/>
              </a:rPr>
              <a:t>Identify appropriate assessments available or that need to be developed.</a:t>
            </a:r>
          </a:p>
          <a:p>
            <a:pPr marL="685800" indent="-685800">
              <a:buFont typeface="Wingdings" panose="05000000000000000000" pitchFamily="2" charset="2"/>
              <a:buChar char="ü"/>
            </a:pPr>
            <a:endParaRPr lang="en-US" sz="2800" kern="0" dirty="0">
              <a:solidFill>
                <a:srgbClr val="000000"/>
              </a:solidFill>
              <a:latin typeface="Cambria" panose="02040503050406030204" pitchFamily="18" charset="0"/>
            </a:endParaRPr>
          </a:p>
          <a:p>
            <a:pPr marL="685800" indent="-685800">
              <a:buFont typeface="Wingdings" panose="05000000000000000000" pitchFamily="2" charset="2"/>
              <a:buChar char="ü"/>
            </a:pPr>
            <a:r>
              <a:rPr lang="en-US" sz="2800" kern="0" dirty="0" smtClean="0">
                <a:solidFill>
                  <a:srgbClr val="000000"/>
                </a:solidFill>
                <a:latin typeface="Cambria" panose="02040503050406030204" pitchFamily="18" charset="0"/>
              </a:rPr>
              <a:t>Support a meaningful student growth goal-setting process and development of quality student growth goals.</a:t>
            </a:r>
            <a:endParaRPr lang="en-US" sz="2800" kern="0" dirty="0">
              <a:solidFill>
                <a:srgbClr val="000000"/>
              </a:solidFill>
              <a:latin typeface="Cambria" panose="02040503050406030204" pitchFamily="18" charset="0"/>
            </a:endParaRPr>
          </a:p>
        </p:txBody>
      </p:sp>
      <p:sp>
        <p:nvSpPr>
          <p:cNvPr id="2" name="Title 1"/>
          <p:cNvSpPr>
            <a:spLocks noGrp="1"/>
          </p:cNvSpPr>
          <p:nvPr>
            <p:ph type="title"/>
          </p:nvPr>
        </p:nvSpPr>
        <p:spPr>
          <a:xfrm>
            <a:off x="328246" y="609600"/>
            <a:ext cx="6096000" cy="2895600"/>
          </a:xfrm>
        </p:spPr>
        <p:txBody>
          <a:bodyPr>
            <a:normAutofit fontScale="90000"/>
          </a:bodyPr>
          <a:lstStyle/>
          <a:p>
            <a:r>
              <a:rPr lang="en-US" sz="4800" b="1" dirty="0" smtClean="0">
                <a:solidFill>
                  <a:schemeClr val="tx1"/>
                </a:solidFill>
                <a:latin typeface="Cambria" panose="02040503050406030204" pitchFamily="18" charset="0"/>
              </a:rPr>
              <a:t/>
            </a:r>
            <a:br>
              <a:rPr lang="en-US" sz="4800" b="1" dirty="0" smtClean="0">
                <a:solidFill>
                  <a:schemeClr val="tx1"/>
                </a:solidFill>
                <a:latin typeface="Cambria" panose="02040503050406030204" pitchFamily="18" charset="0"/>
              </a:rPr>
            </a:br>
            <a:r>
              <a:rPr lang="en-US" sz="4800" b="1" dirty="0">
                <a:solidFill>
                  <a:schemeClr val="tx1"/>
                </a:solidFill>
                <a:latin typeface="Cambria" panose="02040503050406030204" pitchFamily="18" charset="0"/>
              </a:rPr>
              <a:t/>
            </a:r>
            <a:br>
              <a:rPr lang="en-US" sz="4800" b="1" dirty="0">
                <a:solidFill>
                  <a:schemeClr val="tx1"/>
                </a:solidFill>
                <a:latin typeface="Cambria" panose="02040503050406030204" pitchFamily="18" charset="0"/>
              </a:rPr>
            </a:br>
            <a:r>
              <a:rPr lang="en-US" sz="4800" b="1" dirty="0" smtClean="0">
                <a:solidFill>
                  <a:schemeClr val="tx1"/>
                </a:solidFill>
                <a:latin typeface="Cambria" panose="02040503050406030204" pitchFamily="18" charset="0"/>
              </a:rPr>
              <a:t/>
            </a:r>
            <a:br>
              <a:rPr lang="en-US" sz="4800" b="1" dirty="0" smtClean="0">
                <a:solidFill>
                  <a:schemeClr val="tx1"/>
                </a:solidFill>
                <a:latin typeface="Cambria" panose="02040503050406030204" pitchFamily="18" charset="0"/>
              </a:rPr>
            </a:br>
            <a:r>
              <a:rPr lang="en-US" sz="4800" b="1" dirty="0">
                <a:solidFill>
                  <a:schemeClr val="tx1"/>
                </a:solidFill>
                <a:latin typeface="Cambria" panose="02040503050406030204" pitchFamily="18" charset="0"/>
              </a:rPr>
              <a:t/>
            </a:r>
            <a:br>
              <a:rPr lang="en-US" sz="4800" b="1" dirty="0">
                <a:solidFill>
                  <a:schemeClr val="tx1"/>
                </a:solidFill>
                <a:latin typeface="Cambria" panose="02040503050406030204" pitchFamily="18" charset="0"/>
              </a:rPr>
            </a:br>
            <a:r>
              <a:rPr lang="en-US" sz="4800" b="1" dirty="0">
                <a:latin typeface="Cambria" panose="02040503050406030204" pitchFamily="18" charset="0"/>
              </a:rPr>
              <a:t>The goals of </a:t>
            </a:r>
            <a:r>
              <a:rPr lang="en-US" sz="4800" b="1" dirty="0" smtClean="0">
                <a:latin typeface="Cambria" panose="02040503050406030204" pitchFamily="18" charset="0"/>
              </a:rPr>
              <a:t>the </a:t>
            </a:r>
            <a:br>
              <a:rPr lang="en-US" sz="4800" b="1" dirty="0" smtClean="0">
                <a:latin typeface="Cambria" panose="02040503050406030204" pitchFamily="18" charset="0"/>
              </a:rPr>
            </a:br>
            <a:r>
              <a:rPr lang="en-US" sz="4800" b="1" dirty="0" smtClean="0">
                <a:latin typeface="Cambria" panose="02040503050406030204" pitchFamily="18" charset="0"/>
              </a:rPr>
              <a:t>next process…</a:t>
            </a:r>
            <a:r>
              <a:rPr lang="en-US" sz="4800" b="1" dirty="0">
                <a:solidFill>
                  <a:schemeClr val="tx1"/>
                </a:solidFill>
                <a:latin typeface="Cambria" panose="02040503050406030204" pitchFamily="18" charset="0"/>
              </a:rPr>
              <a:t/>
            </a:r>
            <a:br>
              <a:rPr lang="en-US" sz="4800" b="1" dirty="0">
                <a:solidFill>
                  <a:schemeClr val="tx1"/>
                </a:solidFill>
                <a:latin typeface="Cambria" panose="02040503050406030204" pitchFamily="18" charset="0"/>
              </a:rPr>
            </a:br>
            <a:r>
              <a:rPr lang="en-US" sz="4800" b="1" dirty="0" smtClean="0">
                <a:solidFill>
                  <a:schemeClr val="tx1"/>
                </a:solidFill>
                <a:latin typeface="Cambria" panose="02040503050406030204" pitchFamily="18" charset="0"/>
              </a:rPr>
              <a:t/>
            </a:r>
            <a:br>
              <a:rPr lang="en-US" sz="4800" b="1" dirty="0" smtClean="0">
                <a:solidFill>
                  <a:schemeClr val="tx1"/>
                </a:solidFill>
                <a:latin typeface="Cambria" panose="02040503050406030204" pitchFamily="18" charset="0"/>
              </a:rPr>
            </a:br>
            <a:r>
              <a:rPr lang="en-US" sz="4800" b="1" dirty="0">
                <a:solidFill>
                  <a:schemeClr val="tx1"/>
                </a:solidFill>
                <a:latin typeface="Cambria" panose="02040503050406030204" pitchFamily="18" charset="0"/>
              </a:rPr>
              <a:t/>
            </a:r>
            <a:br>
              <a:rPr lang="en-US" sz="4800" b="1" dirty="0">
                <a:solidFill>
                  <a:schemeClr val="tx1"/>
                </a:solidFill>
                <a:latin typeface="Cambria" panose="02040503050406030204" pitchFamily="18" charset="0"/>
              </a:rPr>
            </a:br>
            <a:r>
              <a:rPr lang="en-US" sz="4800" b="1" dirty="0" smtClean="0">
                <a:solidFill>
                  <a:schemeClr val="tx1"/>
                </a:solidFill>
                <a:latin typeface="Cambria" panose="02040503050406030204" pitchFamily="18" charset="0"/>
              </a:rPr>
              <a:t/>
            </a:r>
            <a:br>
              <a:rPr lang="en-US" sz="4800" b="1" dirty="0" smtClean="0">
                <a:solidFill>
                  <a:schemeClr val="tx1"/>
                </a:solidFill>
                <a:latin typeface="Cambria" panose="02040503050406030204" pitchFamily="18" charset="0"/>
              </a:rPr>
            </a:br>
            <a:r>
              <a:rPr lang="en-US" sz="4800" b="1" dirty="0">
                <a:solidFill>
                  <a:schemeClr val="tx1"/>
                </a:solidFill>
                <a:latin typeface="Cambria" panose="02040503050406030204" pitchFamily="18" charset="0"/>
              </a:rPr>
              <a:t/>
            </a:r>
            <a:br>
              <a:rPr lang="en-US" sz="4800" b="1" dirty="0">
                <a:solidFill>
                  <a:schemeClr val="tx1"/>
                </a:solidFill>
                <a:latin typeface="Cambria" panose="02040503050406030204" pitchFamily="18" charset="0"/>
              </a:rPr>
            </a:br>
            <a:r>
              <a:rPr lang="en-US" sz="4800" b="1" dirty="0">
                <a:solidFill>
                  <a:schemeClr val="tx1"/>
                </a:solidFill>
                <a:latin typeface="Cambria" panose="02040503050406030204" pitchFamily="18" charset="0"/>
              </a:rPr>
              <a:t/>
            </a:r>
            <a:br>
              <a:rPr lang="en-US" sz="4800" b="1" dirty="0">
                <a:solidFill>
                  <a:schemeClr val="tx1"/>
                </a:solidFill>
                <a:latin typeface="Cambria" panose="02040503050406030204" pitchFamily="18" charset="0"/>
              </a:rPr>
            </a:br>
            <a:endParaRPr lang="en-US" sz="4000" b="1" dirty="0">
              <a:solidFill>
                <a:schemeClr val="tx1"/>
              </a:solidFill>
              <a:latin typeface="Cambria" panose="02040503050406030204" pitchFamily="18" charset="0"/>
            </a:endParaRPr>
          </a:p>
        </p:txBody>
      </p:sp>
      <p:pic>
        <p:nvPicPr>
          <p:cNvPr id="5122"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486400" y="125747"/>
            <a:ext cx="2743199" cy="2541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423126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26C9653B-81B2-4242-8DE8-508C1BA90B4F}" type="slidenum">
              <a:rPr lang="en-US" smtClean="0">
                <a:solidFill>
                  <a:srgbClr val="000000"/>
                </a:solidFill>
              </a:rPr>
              <a:pPr>
                <a:defRPr/>
              </a:pPr>
              <a:t>61</a:t>
            </a:fld>
            <a:endParaRPr lang="en-US" dirty="0">
              <a:solidFill>
                <a:srgbClr val="000000"/>
              </a:solidFill>
            </a:endParaRPr>
          </a:p>
        </p:txBody>
      </p:sp>
      <p:pic>
        <p:nvPicPr>
          <p:cNvPr id="1028" name="Picture 4" descr="https://encrypted-tbn3.gstatic.com/images?q=tbn:ANd9GcTaWht8mY_dAm-FN9VMXPVJi6WIOzfU5_tnJ433FW7e8cU1sFS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957102" y="52322"/>
            <a:ext cx="3186897" cy="2387098"/>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bwMode="auto">
          <a:xfrm>
            <a:off x="358726" y="2209801"/>
            <a:ext cx="84582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Arial" charset="0"/>
              </a:defRPr>
            </a:lvl2pPr>
            <a:lvl3pPr algn="l" rtl="0" eaLnBrk="0" fontAlgn="base" hangingPunct="0">
              <a:spcBef>
                <a:spcPct val="0"/>
              </a:spcBef>
              <a:spcAft>
                <a:spcPct val="0"/>
              </a:spcAft>
              <a:defRPr sz="3600">
                <a:solidFill>
                  <a:schemeClr val="tx2"/>
                </a:solidFill>
                <a:latin typeface="Arial" charset="0"/>
              </a:defRPr>
            </a:lvl3pPr>
            <a:lvl4pPr algn="l" rtl="0" eaLnBrk="0" fontAlgn="base" hangingPunct="0">
              <a:spcBef>
                <a:spcPct val="0"/>
              </a:spcBef>
              <a:spcAft>
                <a:spcPct val="0"/>
              </a:spcAft>
              <a:defRPr sz="3600">
                <a:solidFill>
                  <a:schemeClr val="tx2"/>
                </a:solidFill>
                <a:latin typeface="Arial" charset="0"/>
              </a:defRPr>
            </a:lvl4pPr>
            <a:lvl5pPr algn="l" rtl="0" eaLnBrk="0" fontAlgn="base" hangingPunct="0">
              <a:spcBef>
                <a:spcPct val="0"/>
              </a:spcBef>
              <a:spcAft>
                <a:spcPct val="0"/>
              </a:spcAft>
              <a:defRPr sz="3600">
                <a:solidFill>
                  <a:schemeClr val="tx2"/>
                </a:solidFill>
                <a:latin typeface="Arial" charset="0"/>
              </a:defRPr>
            </a:lvl5pPr>
            <a:lvl6pPr marL="457200" algn="l" rtl="0" eaLnBrk="1" fontAlgn="base" hangingPunct="1">
              <a:spcBef>
                <a:spcPct val="0"/>
              </a:spcBef>
              <a:spcAft>
                <a:spcPct val="0"/>
              </a:spcAft>
              <a:defRPr sz="3600">
                <a:solidFill>
                  <a:schemeClr val="tx2"/>
                </a:solidFill>
                <a:latin typeface="Arial" charset="0"/>
              </a:defRPr>
            </a:lvl6pPr>
            <a:lvl7pPr marL="914400" algn="l" rtl="0" eaLnBrk="1" fontAlgn="base" hangingPunct="1">
              <a:spcBef>
                <a:spcPct val="0"/>
              </a:spcBef>
              <a:spcAft>
                <a:spcPct val="0"/>
              </a:spcAft>
              <a:defRPr sz="3600">
                <a:solidFill>
                  <a:schemeClr val="tx2"/>
                </a:solidFill>
                <a:latin typeface="Arial" charset="0"/>
              </a:defRPr>
            </a:lvl7pPr>
            <a:lvl8pPr marL="1371600" algn="l" rtl="0" eaLnBrk="1" fontAlgn="base" hangingPunct="1">
              <a:spcBef>
                <a:spcPct val="0"/>
              </a:spcBef>
              <a:spcAft>
                <a:spcPct val="0"/>
              </a:spcAft>
              <a:defRPr sz="3600">
                <a:solidFill>
                  <a:schemeClr val="tx2"/>
                </a:solidFill>
                <a:latin typeface="Arial" charset="0"/>
              </a:defRPr>
            </a:lvl8pPr>
            <a:lvl9pPr marL="1828800" algn="l" rtl="0" eaLnBrk="1" fontAlgn="base" hangingPunct="1">
              <a:spcBef>
                <a:spcPct val="0"/>
              </a:spcBef>
              <a:spcAft>
                <a:spcPct val="0"/>
              </a:spcAft>
              <a:defRPr sz="3600">
                <a:solidFill>
                  <a:schemeClr val="tx2"/>
                </a:solidFill>
                <a:latin typeface="Arial" charset="0"/>
              </a:defRPr>
            </a:lvl9pPr>
          </a:lstStyle>
          <a:p>
            <a:pPr marL="685800" indent="-685800">
              <a:buFont typeface="Wingdings" panose="05000000000000000000" pitchFamily="2" charset="2"/>
              <a:buChar char="ü"/>
            </a:pPr>
            <a:endParaRPr lang="en-US" sz="3200" kern="0" dirty="0" smtClean="0">
              <a:solidFill>
                <a:schemeClr val="tx1"/>
              </a:solidFill>
              <a:latin typeface="Cambria" panose="02040503050406030204" pitchFamily="18" charset="0"/>
            </a:endParaRPr>
          </a:p>
          <a:p>
            <a:endParaRPr lang="en-US" sz="3200" kern="0" dirty="0">
              <a:solidFill>
                <a:schemeClr val="tx1"/>
              </a:solidFill>
              <a:latin typeface="Cambria" panose="02040503050406030204" pitchFamily="18" charset="0"/>
            </a:endParaRPr>
          </a:p>
          <a:p>
            <a:pPr marL="685800" indent="-685800">
              <a:buFont typeface="Wingdings" panose="05000000000000000000" pitchFamily="2" charset="2"/>
              <a:buChar char="ü"/>
            </a:pPr>
            <a:r>
              <a:rPr lang="en-US" sz="3200" kern="0" dirty="0" smtClean="0">
                <a:solidFill>
                  <a:schemeClr val="tx1"/>
                </a:solidFill>
                <a:latin typeface="Cambria" panose="02040503050406030204" pitchFamily="18" charset="0"/>
              </a:rPr>
              <a:t>What is your role?</a:t>
            </a:r>
          </a:p>
          <a:p>
            <a:pPr marL="685800" indent="-685800">
              <a:buFont typeface="Wingdings" panose="05000000000000000000" pitchFamily="2" charset="2"/>
              <a:buChar char="ü"/>
            </a:pPr>
            <a:r>
              <a:rPr lang="en-US" sz="3200" kern="0" dirty="0" smtClean="0">
                <a:solidFill>
                  <a:schemeClr val="tx1"/>
                </a:solidFill>
                <a:latin typeface="Cambria" panose="02040503050406030204" pitchFamily="18" charset="0"/>
              </a:rPr>
              <a:t>Who is your audience?</a:t>
            </a:r>
          </a:p>
          <a:p>
            <a:pPr marL="685800" indent="-685800">
              <a:buFont typeface="Wingdings" panose="05000000000000000000" pitchFamily="2" charset="2"/>
              <a:buChar char="ü"/>
            </a:pPr>
            <a:r>
              <a:rPr lang="en-US" sz="3200" kern="0" dirty="0" smtClean="0">
                <a:solidFill>
                  <a:schemeClr val="tx1"/>
                </a:solidFill>
                <a:latin typeface="Cambria" panose="02040503050406030204" pitchFamily="18" charset="0"/>
              </a:rPr>
              <a:t>How will you share this in your district?</a:t>
            </a:r>
          </a:p>
          <a:p>
            <a:pPr marL="685800" indent="-685800">
              <a:buFont typeface="Wingdings" panose="05000000000000000000" pitchFamily="2" charset="2"/>
              <a:buChar char="ü"/>
            </a:pPr>
            <a:endParaRPr lang="en-US" sz="3200" kern="0" dirty="0">
              <a:solidFill>
                <a:schemeClr val="tx1"/>
              </a:solidFill>
              <a:latin typeface="Cambria" panose="02040503050406030204" pitchFamily="18" charset="0"/>
            </a:endParaRPr>
          </a:p>
        </p:txBody>
      </p:sp>
      <p:sp>
        <p:nvSpPr>
          <p:cNvPr id="2" name="Title 1"/>
          <p:cNvSpPr>
            <a:spLocks noGrp="1"/>
          </p:cNvSpPr>
          <p:nvPr>
            <p:ph type="title"/>
          </p:nvPr>
        </p:nvSpPr>
        <p:spPr>
          <a:xfrm>
            <a:off x="228600" y="1066800"/>
            <a:ext cx="6400800" cy="901700"/>
          </a:xfrm>
        </p:spPr>
        <p:txBody>
          <a:bodyPr/>
          <a:lstStyle/>
          <a:p>
            <a:r>
              <a:rPr lang="en-US" sz="4800" b="1" dirty="0" smtClean="0">
                <a:solidFill>
                  <a:schemeClr val="tx1"/>
                </a:solidFill>
                <a:latin typeface="Cambria" panose="02040503050406030204" pitchFamily="18" charset="0"/>
              </a:rPr>
              <a:t>What’s Next?</a:t>
            </a:r>
            <a:endParaRPr lang="en-US" sz="4800" b="1" dirty="0">
              <a:solidFill>
                <a:schemeClr val="tx1"/>
              </a:solidFill>
              <a:latin typeface="Cambria" panose="02040503050406030204" pitchFamily="18" charset="0"/>
            </a:endParaRPr>
          </a:p>
        </p:txBody>
      </p:sp>
    </p:spTree>
    <p:extLst>
      <p:ext uri="{BB962C8B-B14F-4D97-AF65-F5344CB8AC3E}">
        <p14:creationId xmlns:p14="http://schemas.microsoft.com/office/powerpoint/2010/main" val="315941200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1029628">
            <a:off x="3271789" y="42777"/>
            <a:ext cx="5193467" cy="53375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fontScale="90000"/>
          </a:bodyPr>
          <a:lstStyle/>
          <a:p>
            <a:endParaRPr lang="en-US" sz="8000" dirty="0"/>
          </a:p>
        </p:txBody>
      </p:sp>
      <p:sp>
        <p:nvSpPr>
          <p:cNvPr id="3" name="Vertical Text Placeholder 2"/>
          <p:cNvSpPr>
            <a:spLocks noGrp="1"/>
          </p:cNvSpPr>
          <p:nvPr>
            <p:ph type="body" orient="vert" idx="1"/>
          </p:nvPr>
        </p:nvSpPr>
        <p:spPr>
          <a:xfrm rot="16200000">
            <a:off x="656920" y="2882521"/>
            <a:ext cx="5296134" cy="5452861"/>
          </a:xfrm>
        </p:spPr>
        <p:txBody>
          <a:bodyPr/>
          <a:lstStyle/>
          <a:p>
            <a:pPr marL="0" indent="0">
              <a:buNone/>
            </a:pPr>
            <a:endParaRPr lang="en-US" sz="4800" b="1" dirty="0" smtClean="0"/>
          </a:p>
          <a:p>
            <a:pPr marL="0" indent="0">
              <a:buNone/>
            </a:pPr>
            <a:endParaRPr lang="en-US" sz="4800" b="1" dirty="0"/>
          </a:p>
          <a:p>
            <a:pPr marL="0" indent="0">
              <a:buNone/>
            </a:pPr>
            <a:r>
              <a:rPr lang="en-US" sz="4800" b="1" dirty="0" smtClean="0"/>
              <a:t>Lunch 11:30-12:00</a:t>
            </a:r>
          </a:p>
          <a:p>
            <a:endParaRPr lang="en-US" dirty="0"/>
          </a:p>
        </p:txBody>
      </p:sp>
      <p:sp>
        <p:nvSpPr>
          <p:cNvPr id="4" name="TextBox 3"/>
          <p:cNvSpPr txBox="1"/>
          <p:nvPr/>
        </p:nvSpPr>
        <p:spPr>
          <a:xfrm>
            <a:off x="578556" y="5743222"/>
            <a:ext cx="5136444" cy="369332"/>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3159249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066800"/>
            <a:ext cx="8339661" cy="962527"/>
          </a:xfrm>
        </p:spPr>
        <p:txBody>
          <a:bodyPr>
            <a:noAutofit/>
          </a:bodyPr>
          <a:lstStyle/>
          <a:p>
            <a:pPr marL="457200" indent="-457200"/>
            <a:r>
              <a:rPr lang="en-US" dirty="0" smtClean="0">
                <a:cs typeface="Bangla MN"/>
              </a:rPr>
              <a:t>LEADERSHIP</a:t>
            </a:r>
            <a:endParaRPr lang="en-US" dirty="0">
              <a:cs typeface="Bangla MN"/>
            </a:endParaRPr>
          </a:p>
        </p:txBody>
      </p:sp>
      <p:graphicFrame>
        <p:nvGraphicFramePr>
          <p:cNvPr id="23" name="Content Placeholder 22"/>
          <p:cNvGraphicFramePr>
            <a:graphicFrameLocks noGrp="1"/>
          </p:cNvGraphicFramePr>
          <p:nvPr>
            <p:ph idx="1"/>
            <p:extLst>
              <p:ext uri="{D42A27DB-BD31-4B8C-83A1-F6EECF244321}">
                <p14:modId xmlns:p14="http://schemas.microsoft.com/office/powerpoint/2010/main" val="3392420468"/>
              </p:ext>
            </p:extLst>
          </p:nvPr>
        </p:nvGraphicFramePr>
        <p:xfrm>
          <a:off x="533400" y="292738"/>
          <a:ext cx="7924799" cy="60024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146" name="Picture 2"/>
          <p:cNvPicPr>
            <a:picLocks noChangeAspect="1" noChangeArrowheads="1"/>
          </p:cNvPicPr>
          <p:nvPr/>
        </p:nvPicPr>
        <p:blipFill>
          <a:blip r:embed="rId8" cstate="email">
            <a:extLst>
              <a:ext uri="{BEBA8EAE-BF5A-486C-A8C5-ECC9F3942E4B}">
                <a14:imgProps xmlns:a14="http://schemas.microsoft.com/office/drawing/2010/main">
                  <a14:imgLayer r:embed="rId9">
                    <a14:imgEffect>
                      <a14:backgroundRemoval t="501" b="99666" l="0" r="100000">
                        <a14:foregroundMark x1="28421" y1="15192" x2="28421" y2="15192"/>
                        <a14:foregroundMark x1="20526" y1="11519" x2="20526" y2="11519"/>
                        <a14:foregroundMark x1="10351" y1="9349" x2="10351" y2="9349"/>
                        <a14:foregroundMark x1="12456" y1="5008" x2="12456" y2="5008"/>
                        <a14:foregroundMark x1="46491" y1="17195" x2="46491" y2="17195"/>
                        <a14:foregroundMark x1="45263" y1="20868" x2="45263" y2="20868"/>
                        <a14:foregroundMark x1="52632" y1="28715" x2="52632" y2="28715"/>
                        <a14:foregroundMark x1="39649" y1="11853" x2="39649" y2="11853"/>
                        <a14:foregroundMark x1="27544" y1="10184" x2="27544" y2="10184"/>
                        <a14:foregroundMark x1="23333" y1="2838" x2="23333" y2="2838"/>
                        <a14:foregroundMark x1="16842" y1="16361" x2="16842" y2="16361"/>
                        <a14:foregroundMark x1="2456" y1="4841" x2="2456" y2="4841"/>
                        <a14:foregroundMark x1="34035" y1="5342" x2="34035" y2="5342"/>
                        <a14:foregroundMark x1="43860" y1="11519" x2="43860" y2="11519"/>
                        <a14:foregroundMark x1="51754" y1="22538" x2="51754" y2="22538"/>
                        <a14:foregroundMark x1="38421" y1="20200" x2="38421" y2="20200"/>
                        <a14:foregroundMark x1="29298" y1="18531" x2="29298" y2="18531"/>
                        <a14:foregroundMark x1="55263" y1="16861" x2="55263" y2="16861"/>
                        <a14:foregroundMark x1="31053" y1="8681" x2="31053" y2="8681"/>
                        <a14:foregroundMark x1="61754" y1="2504" x2="61754" y2="2504"/>
                        <a14:foregroundMark x1="8070" y1="6177" x2="8070" y2="6177"/>
                        <a14:foregroundMark x1="22281" y1="9015" x2="22281" y2="9015"/>
                        <a14:foregroundMark x1="40175" y1="15192" x2="40175" y2="15192"/>
                        <a14:foregroundMark x1="34035" y1="13022" x2="34035" y2="13022"/>
                      </a14:backgroundRemoval>
                    </a14:imgEffect>
                  </a14:imgLayer>
                </a14:imgProps>
              </a:ext>
              <a:ext uri="{28A0092B-C50C-407E-A947-70E740481C1C}">
                <a14:useLocalDpi xmlns:a14="http://schemas.microsoft.com/office/drawing/2010/main"/>
              </a:ext>
            </a:extLst>
          </a:blip>
          <a:srcRect/>
          <a:stretch>
            <a:fillRect/>
          </a:stretch>
        </p:blipFill>
        <p:spPr bwMode="auto">
          <a:xfrm>
            <a:off x="1394186" y="4096209"/>
            <a:ext cx="468852" cy="4757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10" cstate="email">
            <a:extLst>
              <a:ext uri="{BEBA8EAE-BF5A-486C-A8C5-ECC9F3942E4B}">
                <a14:imgProps xmlns:a14="http://schemas.microsoft.com/office/drawing/2010/main">
                  <a14:imgLayer r:embed="rId11">
                    <a14:imgEffect>
                      <a14:backgroundRemoval t="380" b="100000" l="1563" r="100000">
                        <a14:foregroundMark x1="51042" y1="55894" x2="51042" y2="55894"/>
                        <a14:foregroundMark x1="75521" y1="77186" x2="75521" y2="77186"/>
                        <a14:foregroundMark x1="19271" y1="73384" x2="19271" y2="73384"/>
                        <a14:foregroundMark x1="29167" y1="78327" x2="29167" y2="78327"/>
                        <a14:foregroundMark x1="21875" y1="78327" x2="21875" y2="78327"/>
                        <a14:foregroundMark x1="29167" y1="71863" x2="29167" y2="71863"/>
                        <a14:foregroundMark x1="44792" y1="60456" x2="44792" y2="60456"/>
                        <a14:foregroundMark x1="48958" y1="23194" x2="48958" y2="23194"/>
                        <a14:foregroundMark x1="79688" y1="71863" x2="79688" y2="71863"/>
                        <a14:foregroundMark x1="71875" y1="73384" x2="71875" y2="73384"/>
                      </a14:backgroundRemoval>
                    </a14:imgEffect>
                  </a14:imgLayer>
                </a14:imgProps>
              </a:ext>
              <a:ext uri="{28A0092B-C50C-407E-A947-70E740481C1C}">
                <a14:useLocalDpi xmlns:a14="http://schemas.microsoft.com/office/drawing/2010/main"/>
              </a:ext>
            </a:extLst>
          </a:blip>
          <a:srcRect/>
          <a:stretch>
            <a:fillRect/>
          </a:stretch>
        </p:blipFill>
        <p:spPr bwMode="auto">
          <a:xfrm>
            <a:off x="3276600" y="2514600"/>
            <a:ext cx="490367" cy="6269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12" cstate="email">
            <a:extLst>
              <a:ext uri="{BEBA8EAE-BF5A-486C-A8C5-ECC9F3942E4B}">
                <a14:imgProps xmlns:a14="http://schemas.microsoft.com/office/drawing/2010/main">
                  <a14:imgLayer r:embed="rId13">
                    <a14:imgEffect>
                      <a14:backgroundRemoval t="1434" b="97491" l="1003" r="95987"/>
                    </a14:imgEffect>
                  </a14:imgLayer>
                </a14:imgProps>
              </a:ext>
              <a:ext uri="{28A0092B-C50C-407E-A947-70E740481C1C}">
                <a14:useLocalDpi xmlns:a14="http://schemas.microsoft.com/office/drawing/2010/main"/>
              </a:ext>
            </a:extLst>
          </a:blip>
          <a:srcRect/>
          <a:stretch>
            <a:fillRect/>
          </a:stretch>
        </p:blipFill>
        <p:spPr bwMode="auto">
          <a:xfrm>
            <a:off x="5517933" y="2001075"/>
            <a:ext cx="619137" cy="6055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40258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hlinkClick r:id="rId3"/>
              </a:rPr>
              <a:t>http://</a:t>
            </a:r>
            <a:r>
              <a:rPr lang="en-US" sz="3200" dirty="0" smtClean="0">
                <a:hlinkClick r:id="rId3"/>
              </a:rPr>
              <a:t>education.ky.gov/Pages/default.aspx</a:t>
            </a:r>
            <a:r>
              <a:rPr lang="en-US" sz="3200" dirty="0" smtClean="0"/>
              <a:t> </a:t>
            </a:r>
            <a:endParaRPr lang="en-US" sz="3200" dirty="0"/>
          </a:p>
        </p:txBody>
      </p:sp>
      <p:sp>
        <p:nvSpPr>
          <p:cNvPr id="3" name="Vertical Text Placeholder 2"/>
          <p:cNvSpPr>
            <a:spLocks noGrp="1"/>
          </p:cNvSpPr>
          <p:nvPr>
            <p:ph type="body" orient="vert" idx="1"/>
          </p:nvPr>
        </p:nvSpPr>
        <p:spPr>
          <a:xfrm rot="16200000">
            <a:off x="3364311" y="826690"/>
            <a:ext cx="2590800" cy="8206583"/>
          </a:xfrm>
        </p:spPr>
        <p:txBody>
          <a:bodyPr/>
          <a:lstStyle/>
          <a:p>
            <a:endParaRPr lang="en-US" dirty="0" smtClean="0">
              <a:hlinkClick r:id="rId4"/>
            </a:endParaRPr>
          </a:p>
          <a:p>
            <a:endParaRPr lang="en-US" dirty="0">
              <a:hlinkClick r:id="rId4"/>
            </a:endParaRPr>
          </a:p>
          <a:p>
            <a:pPr marL="0" indent="0">
              <a:buNone/>
            </a:pPr>
            <a:r>
              <a:rPr lang="en-US" dirty="0" smtClean="0"/>
              <a:t> </a:t>
            </a:r>
            <a:endParaRPr lang="en-US" dirty="0"/>
          </a:p>
        </p:txBody>
      </p:sp>
      <p:pic>
        <p:nvPicPr>
          <p:cNvPr id="1026" name="Picture 2" descr="C:\Users\atreece\Desktop\Dropbox\Screenshots\Screenshot 2014-04-14 19.21.11.pn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526473" y="1579418"/>
            <a:ext cx="7910945" cy="41563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831141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b="1" dirty="0" smtClean="0"/>
              <a:t>Plan, Do, …</a:t>
            </a:r>
            <a:endParaRPr lang="en-US" sz="4800" b="1" dirty="0"/>
          </a:p>
        </p:txBody>
      </p:sp>
      <p:sp>
        <p:nvSpPr>
          <p:cNvPr id="3" name="Content Placeholder 2"/>
          <p:cNvSpPr>
            <a:spLocks noGrp="1"/>
          </p:cNvSpPr>
          <p:nvPr>
            <p:ph sz="half" idx="1"/>
          </p:nvPr>
        </p:nvSpPr>
        <p:spPr/>
        <p:txBody>
          <a:bodyPr>
            <a:normAutofit fontScale="92500" lnSpcReduction="20000"/>
          </a:bodyPr>
          <a:lstStyle/>
          <a:p>
            <a:pPr marL="0" indent="0">
              <a:buNone/>
            </a:pPr>
            <a:r>
              <a:rPr lang="en-US" sz="3200" b="1" dirty="0" smtClean="0">
                <a:solidFill>
                  <a:srgbClr val="C00000"/>
                </a:solidFill>
              </a:rPr>
              <a:t>Use your knowledge and resources regarding Enduring Skills from the morning session…</a:t>
            </a:r>
          </a:p>
          <a:p>
            <a:pPr marL="0" indent="0">
              <a:buNone/>
            </a:pPr>
            <a:endParaRPr lang="en-US" sz="3200" b="1" dirty="0" smtClean="0">
              <a:solidFill>
                <a:srgbClr val="C00000"/>
              </a:solidFill>
            </a:endParaRPr>
          </a:p>
        </p:txBody>
      </p:sp>
      <p:sp>
        <p:nvSpPr>
          <p:cNvPr id="4" name="Content Placeholder 3"/>
          <p:cNvSpPr>
            <a:spLocks noGrp="1"/>
          </p:cNvSpPr>
          <p:nvPr>
            <p:ph sz="half" idx="2"/>
          </p:nvPr>
        </p:nvSpPr>
        <p:spPr/>
        <p:txBody>
          <a:bodyPr>
            <a:normAutofit fontScale="92500" lnSpcReduction="20000"/>
          </a:bodyPr>
          <a:lstStyle/>
          <a:p>
            <a:pPr>
              <a:buFont typeface="Wingdings" panose="05000000000000000000" pitchFamily="2" charset="2"/>
              <a:buChar char="q"/>
            </a:pPr>
            <a:r>
              <a:rPr lang="en-US" sz="3200" b="1" dirty="0"/>
              <a:t>Plan:</a:t>
            </a:r>
          </a:p>
          <a:p>
            <a:r>
              <a:rPr lang="en-US" sz="3200" b="1" dirty="0"/>
              <a:t>What will I do with what I have learned in this network meeting</a:t>
            </a:r>
            <a:r>
              <a:rPr lang="en-US" sz="3200" b="1" dirty="0" smtClean="0"/>
              <a:t>?</a:t>
            </a:r>
          </a:p>
          <a:p>
            <a:pPr>
              <a:buFont typeface="Wingdings" panose="05000000000000000000" pitchFamily="2" charset="2"/>
              <a:buChar char="q"/>
            </a:pPr>
            <a:endParaRPr lang="en-US" sz="3200" b="1" dirty="0"/>
          </a:p>
          <a:p>
            <a:pPr>
              <a:buFont typeface="Wingdings" panose="05000000000000000000" pitchFamily="2" charset="2"/>
              <a:buChar char="q"/>
            </a:pPr>
            <a:r>
              <a:rPr lang="en-US" sz="3200" b="1" dirty="0"/>
              <a:t>Do: </a:t>
            </a:r>
          </a:p>
          <a:p>
            <a:r>
              <a:rPr lang="en-US" sz="3200" b="1" dirty="0"/>
              <a:t>When, where, how, with whom will I do what I have planned?</a:t>
            </a:r>
          </a:p>
          <a:p>
            <a:pPr>
              <a:buFont typeface="Wingdings" panose="05000000000000000000" pitchFamily="2" charset="2"/>
              <a:buChar char="q"/>
            </a:pP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57200" y="3429000"/>
            <a:ext cx="3886200" cy="2914650"/>
          </a:xfrm>
          <a:prstGeom prst="rect">
            <a:avLst/>
          </a:prstGeom>
        </p:spPr>
      </p:pic>
      <p:sp>
        <p:nvSpPr>
          <p:cNvPr id="6" name="TextBox 5"/>
          <p:cNvSpPr txBox="1"/>
          <p:nvPr/>
        </p:nvSpPr>
        <p:spPr>
          <a:xfrm>
            <a:off x="6858000" y="609600"/>
            <a:ext cx="1433854" cy="646331"/>
          </a:xfrm>
          <a:prstGeom prst="rect">
            <a:avLst/>
          </a:prstGeom>
          <a:solidFill>
            <a:srgbClr val="FFFF00"/>
          </a:solidFill>
        </p:spPr>
        <p:txBody>
          <a:bodyPr wrap="none" rtlCol="0">
            <a:spAutoFit/>
          </a:bodyPr>
          <a:lstStyle/>
          <a:p>
            <a:r>
              <a:rPr lang="en-US" sz="3600" b="1" dirty="0" smtClean="0"/>
              <a:t>Page 9</a:t>
            </a:r>
            <a:endParaRPr lang="en-US" sz="3600" b="1" dirty="0"/>
          </a:p>
        </p:txBody>
      </p:sp>
    </p:spTree>
    <p:extLst>
      <p:ext uri="{BB962C8B-B14F-4D97-AF65-F5344CB8AC3E}">
        <p14:creationId xmlns:p14="http://schemas.microsoft.com/office/powerpoint/2010/main" val="364891970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solidFill>
                  <a:srgbClr val="C00000"/>
                </a:solidFill>
              </a:rPr>
              <a:t>Inquiry Based Instruction </a:t>
            </a:r>
            <a:endParaRPr lang="en-US" sz="6000" b="1" dirty="0">
              <a:solidFill>
                <a:srgbClr val="C00000"/>
              </a:solidFill>
            </a:endParaRPr>
          </a:p>
        </p:txBody>
      </p:sp>
      <p:sp>
        <p:nvSpPr>
          <p:cNvPr id="3" name="Content Placeholder 2"/>
          <p:cNvSpPr>
            <a:spLocks noGrp="1"/>
          </p:cNvSpPr>
          <p:nvPr>
            <p:ph sz="half" idx="1"/>
          </p:nvPr>
        </p:nvSpPr>
        <p:spPr>
          <a:xfrm>
            <a:off x="457200" y="1600200"/>
            <a:ext cx="4343400" cy="4525963"/>
          </a:xfrm>
        </p:spPr>
        <p:txBody>
          <a:bodyPr/>
          <a:lstStyle/>
          <a:p>
            <a:pPr marL="0" indent="0">
              <a:buNone/>
            </a:pPr>
            <a:r>
              <a:rPr lang="en-US" sz="4000" b="1" dirty="0" smtClean="0">
                <a:solidFill>
                  <a:srgbClr val="002060"/>
                </a:solidFill>
              </a:rPr>
              <a:t>        Move to…</a:t>
            </a:r>
            <a:endParaRPr lang="en-US" sz="4000" b="1" i="1" dirty="0" smtClean="0">
              <a:solidFill>
                <a:srgbClr val="002060"/>
              </a:solidFill>
            </a:endParaRPr>
          </a:p>
          <a:p>
            <a:pPr marL="0" indent="0">
              <a:buNone/>
            </a:pPr>
            <a:r>
              <a:rPr lang="en-US" sz="4000" b="1" dirty="0" smtClean="0">
                <a:solidFill>
                  <a:srgbClr val="002060"/>
                </a:solidFill>
              </a:rPr>
              <a:t>Same Grade Level  Same Content Groups</a:t>
            </a:r>
          </a:p>
          <a:p>
            <a:endParaRPr lang="en-US" dirty="0"/>
          </a:p>
        </p:txBody>
      </p:sp>
      <p:pic>
        <p:nvPicPr>
          <p:cNvPr id="5" name="Content Placeholder 4"/>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rot="1284321">
            <a:off x="5938963" y="1701037"/>
            <a:ext cx="2358291" cy="2925763"/>
          </a:xfrm>
        </p:spPr>
      </p:pic>
      <p:pic>
        <p:nvPicPr>
          <p:cNvPr id="6" name="Picture 5"/>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419600" y="5105400"/>
            <a:ext cx="3967162" cy="1247624"/>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020597" y="4191000"/>
            <a:ext cx="1904135" cy="2555886"/>
          </a:xfrm>
          <a:prstGeom prst="rect">
            <a:avLst/>
          </a:prstGeom>
        </p:spPr>
      </p:pic>
      <p:pic>
        <p:nvPicPr>
          <p:cNvPr id="4" name="Picture 3"/>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19418683">
            <a:off x="343786" y="1620532"/>
            <a:ext cx="1247020" cy="525609"/>
          </a:xfrm>
          <a:prstGeom prst="rect">
            <a:avLst/>
          </a:prstGeom>
        </p:spPr>
      </p:pic>
    </p:spTree>
    <p:extLst>
      <p:ext uri="{BB962C8B-B14F-4D97-AF65-F5344CB8AC3E}">
        <p14:creationId xmlns:p14="http://schemas.microsoft.com/office/powerpoint/2010/main" val="224738299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0" y="1855788"/>
            <a:ext cx="9144000" cy="5002212"/>
          </a:xfrm>
          <a:prstGeom prst="rect">
            <a:avLst/>
          </a:prstGeom>
          <a:solidFill>
            <a:srgbClr val="FFFFFF"/>
          </a:solidFill>
          <a:ln w="9525">
            <a:solidFill>
              <a:srgbClr val="FFFFFF"/>
            </a:solidFill>
            <a:miter lim="800000"/>
            <a:headEnd/>
            <a:tailEnd/>
          </a:ln>
          <a:effectLst>
            <a:outerShdw blurRad="40000" dist="23000" dir="5400000" rotWithShape="0">
              <a:srgbClr val="808080">
                <a:alpha val="34999"/>
              </a:srgbClr>
            </a:outerShdw>
          </a:effectLst>
        </p:spPr>
        <p:txBody>
          <a:bodyPr anchor="ctr"/>
          <a:lstStyle/>
          <a:p>
            <a:pPr algn="ctr">
              <a:defRPr/>
            </a:pPr>
            <a:endParaRPr lang="en-US" dirty="0">
              <a:solidFill>
                <a:schemeClr val="lt1"/>
              </a:solidFill>
              <a:latin typeface="+mn-lt"/>
              <a:cs typeface="Arial" charset="0"/>
            </a:endParaRPr>
          </a:p>
        </p:txBody>
      </p:sp>
      <p:sp>
        <p:nvSpPr>
          <p:cNvPr id="4" name="Rectangle 3"/>
          <p:cNvSpPr>
            <a:spLocks noChangeArrowheads="1"/>
          </p:cNvSpPr>
          <p:nvPr/>
        </p:nvSpPr>
        <p:spPr bwMode="auto">
          <a:xfrm>
            <a:off x="-15875" y="-15875"/>
            <a:ext cx="9144000" cy="1871663"/>
          </a:xfrm>
          <a:prstGeom prst="rect">
            <a:avLst/>
          </a:prstGeom>
          <a:solidFill>
            <a:srgbClr val="161141"/>
          </a:solidFill>
          <a:ln w="9525">
            <a:solidFill>
              <a:srgbClr val="4A7EBB"/>
            </a:solidFill>
            <a:miter lim="800000"/>
            <a:headEnd/>
            <a:tailEnd/>
          </a:ln>
          <a:effectLst>
            <a:outerShdw blurRad="40000" dist="23000" dir="5400000" rotWithShape="0">
              <a:srgbClr val="808080">
                <a:alpha val="34999"/>
              </a:srgbClr>
            </a:outerShdw>
          </a:effectLst>
        </p:spPr>
        <p:txBody>
          <a:bodyPr anchor="ctr"/>
          <a:lstStyle/>
          <a:p>
            <a:pPr algn="ctr">
              <a:defRPr/>
            </a:pPr>
            <a:endParaRPr lang="en-US" dirty="0">
              <a:solidFill>
                <a:schemeClr val="lt1"/>
              </a:solidFill>
              <a:latin typeface="+mn-lt"/>
              <a:cs typeface="Arial" charset="0"/>
            </a:endParaRPr>
          </a:p>
        </p:txBody>
      </p:sp>
      <p:sp>
        <p:nvSpPr>
          <p:cNvPr id="77828" name="Title 1"/>
          <p:cNvSpPr txBox="1">
            <a:spLocks/>
          </p:cNvSpPr>
          <p:nvPr/>
        </p:nvSpPr>
        <p:spPr bwMode="auto">
          <a:xfrm>
            <a:off x="3119438" y="50958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SzPct val="60000"/>
              <a:buFont typeface="Wingdings" pitchFamily="2" charset="2"/>
              <a:buChar char=""/>
              <a:defRPr sz="2100">
                <a:solidFill>
                  <a:schemeClr val="tx1"/>
                </a:solidFill>
                <a:latin typeface="Palatino Linotype" pitchFamily="18" charset="0"/>
              </a:defRPr>
            </a:lvl1pPr>
            <a:lvl2pPr marL="742950" indent="-285750" eaLnBrk="0" hangingPunct="0">
              <a:spcBef>
                <a:spcPct val="20000"/>
              </a:spcBef>
              <a:buSzPct val="60000"/>
              <a:buFont typeface="Wingdings" pitchFamily="2" charset="2"/>
              <a:buChar char=""/>
              <a:defRPr sz="1900">
                <a:solidFill>
                  <a:schemeClr val="tx1"/>
                </a:solidFill>
                <a:latin typeface="Palatino Linotype" pitchFamily="18" charset="0"/>
              </a:defRPr>
            </a:lvl2pPr>
            <a:lvl3pPr marL="1143000" indent="-228600" eaLnBrk="0" hangingPunct="0">
              <a:spcBef>
                <a:spcPct val="20000"/>
              </a:spcBef>
              <a:buSzPct val="60000"/>
              <a:buFont typeface="Wingdings" pitchFamily="2" charset="2"/>
              <a:buChar char=""/>
              <a:defRPr sz="1700">
                <a:solidFill>
                  <a:schemeClr val="tx1"/>
                </a:solidFill>
                <a:latin typeface="Palatino Linotype" pitchFamily="18" charset="0"/>
              </a:defRPr>
            </a:lvl3pPr>
            <a:lvl4pPr marL="1600200" indent="-228600" eaLnBrk="0" hangingPunct="0">
              <a:spcBef>
                <a:spcPct val="20000"/>
              </a:spcBef>
              <a:buSzPct val="60000"/>
              <a:buFont typeface="Wingdings" pitchFamily="2" charset="2"/>
              <a:buChar char=""/>
              <a:defRPr sz="1600">
                <a:solidFill>
                  <a:schemeClr val="tx1"/>
                </a:solidFill>
                <a:latin typeface="Palatino Linotype" pitchFamily="18" charset="0"/>
              </a:defRPr>
            </a:lvl4pPr>
            <a:lvl5pPr marL="2057400" indent="-228600" eaLnBrk="0" hangingPunct="0">
              <a:spcBef>
                <a:spcPct val="20000"/>
              </a:spcBef>
              <a:buSzPct val="60000"/>
              <a:buFont typeface="Wingdings" pitchFamily="2" charset="2"/>
              <a:buChar char=""/>
              <a:defRPr sz="1500">
                <a:solidFill>
                  <a:schemeClr val="tx1"/>
                </a:solidFill>
                <a:latin typeface="Palatino Linotype" pitchFamily="18" charset="0"/>
              </a:defRPr>
            </a:lvl5pPr>
            <a:lvl6pPr marL="2514600" indent="-228600" eaLnBrk="0" fontAlgn="base" hangingPunct="0">
              <a:spcBef>
                <a:spcPct val="20000"/>
              </a:spcBef>
              <a:spcAft>
                <a:spcPct val="0"/>
              </a:spcAft>
              <a:buSzPct val="60000"/>
              <a:buFont typeface="Wingdings" pitchFamily="2" charset="2"/>
              <a:buChar char=""/>
              <a:defRPr sz="1500">
                <a:solidFill>
                  <a:schemeClr val="tx1"/>
                </a:solidFill>
                <a:latin typeface="Palatino Linotype" pitchFamily="18" charset="0"/>
              </a:defRPr>
            </a:lvl6pPr>
            <a:lvl7pPr marL="2971800" indent="-228600" eaLnBrk="0" fontAlgn="base" hangingPunct="0">
              <a:spcBef>
                <a:spcPct val="20000"/>
              </a:spcBef>
              <a:spcAft>
                <a:spcPct val="0"/>
              </a:spcAft>
              <a:buSzPct val="60000"/>
              <a:buFont typeface="Wingdings" pitchFamily="2" charset="2"/>
              <a:buChar char=""/>
              <a:defRPr sz="1500">
                <a:solidFill>
                  <a:schemeClr val="tx1"/>
                </a:solidFill>
                <a:latin typeface="Palatino Linotype" pitchFamily="18" charset="0"/>
              </a:defRPr>
            </a:lvl7pPr>
            <a:lvl8pPr marL="3429000" indent="-228600" eaLnBrk="0" fontAlgn="base" hangingPunct="0">
              <a:spcBef>
                <a:spcPct val="20000"/>
              </a:spcBef>
              <a:spcAft>
                <a:spcPct val="0"/>
              </a:spcAft>
              <a:buSzPct val="60000"/>
              <a:buFont typeface="Wingdings" pitchFamily="2" charset="2"/>
              <a:buChar char=""/>
              <a:defRPr sz="1500">
                <a:solidFill>
                  <a:schemeClr val="tx1"/>
                </a:solidFill>
                <a:latin typeface="Palatino Linotype" pitchFamily="18" charset="0"/>
              </a:defRPr>
            </a:lvl8pPr>
            <a:lvl9pPr marL="3886200" indent="-228600" eaLnBrk="0" fontAlgn="base" hangingPunct="0">
              <a:spcBef>
                <a:spcPct val="20000"/>
              </a:spcBef>
              <a:spcAft>
                <a:spcPct val="0"/>
              </a:spcAft>
              <a:buSzPct val="60000"/>
              <a:buFont typeface="Wingdings" pitchFamily="2" charset="2"/>
              <a:buChar char=""/>
              <a:defRPr sz="1500">
                <a:solidFill>
                  <a:schemeClr val="tx1"/>
                </a:solidFill>
                <a:latin typeface="Palatino Linotype" pitchFamily="18" charset="0"/>
              </a:defRPr>
            </a:lvl9pPr>
          </a:lstStyle>
          <a:p>
            <a:pPr>
              <a:spcBef>
                <a:spcPct val="0"/>
              </a:spcBef>
              <a:buSzTx/>
              <a:buFontTx/>
              <a:buNone/>
            </a:pPr>
            <a:r>
              <a:rPr lang="en-US" altLang="en-US" sz="6000" dirty="0" err="1">
                <a:solidFill>
                  <a:srgbClr val="FFFFFF"/>
                </a:solidFill>
                <a:latin typeface="Calibri" pitchFamily="34" charset="0"/>
                <a:ea typeface="MS PGothic" pitchFamily="34" charset="-128"/>
              </a:rPr>
              <a:t>nstructional</a:t>
            </a:r>
            <a:r>
              <a:rPr lang="en-US" altLang="en-US" sz="6000" dirty="0">
                <a:solidFill>
                  <a:srgbClr val="FFFFFF"/>
                </a:solidFill>
                <a:latin typeface="Calibri" pitchFamily="34" charset="0"/>
                <a:ea typeface="MS PGothic" pitchFamily="34" charset="-128"/>
              </a:rPr>
              <a:t> Shifts </a:t>
            </a:r>
          </a:p>
        </p:txBody>
      </p:sp>
      <p:sp>
        <p:nvSpPr>
          <p:cNvPr id="77829" name="Content Placeholder 2"/>
          <p:cNvSpPr txBox="1">
            <a:spLocks/>
          </p:cNvSpPr>
          <p:nvPr/>
        </p:nvSpPr>
        <p:spPr bwMode="auto">
          <a:xfrm>
            <a:off x="457200" y="20653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14350" indent="-514350" eaLnBrk="0" hangingPunct="0">
              <a:spcBef>
                <a:spcPct val="20000"/>
              </a:spcBef>
              <a:buSzPct val="60000"/>
              <a:buFont typeface="Wingdings" pitchFamily="2" charset="2"/>
              <a:buChar char=""/>
              <a:defRPr sz="2100">
                <a:solidFill>
                  <a:schemeClr val="tx1"/>
                </a:solidFill>
                <a:latin typeface="Palatino Linotype" pitchFamily="18" charset="0"/>
              </a:defRPr>
            </a:lvl1pPr>
            <a:lvl2pPr marL="742950" indent="-285750" eaLnBrk="0" hangingPunct="0">
              <a:spcBef>
                <a:spcPct val="20000"/>
              </a:spcBef>
              <a:buSzPct val="60000"/>
              <a:buFont typeface="Wingdings" pitchFamily="2" charset="2"/>
              <a:buChar char=""/>
              <a:defRPr sz="1900">
                <a:solidFill>
                  <a:schemeClr val="tx1"/>
                </a:solidFill>
                <a:latin typeface="Palatino Linotype" pitchFamily="18" charset="0"/>
              </a:defRPr>
            </a:lvl2pPr>
            <a:lvl3pPr marL="1143000" indent="-228600" eaLnBrk="0" hangingPunct="0">
              <a:spcBef>
                <a:spcPct val="20000"/>
              </a:spcBef>
              <a:buSzPct val="60000"/>
              <a:buFont typeface="Wingdings" pitchFamily="2" charset="2"/>
              <a:buChar char=""/>
              <a:defRPr sz="1700">
                <a:solidFill>
                  <a:schemeClr val="tx1"/>
                </a:solidFill>
                <a:latin typeface="Palatino Linotype" pitchFamily="18" charset="0"/>
              </a:defRPr>
            </a:lvl3pPr>
            <a:lvl4pPr marL="1600200" indent="-228600" eaLnBrk="0" hangingPunct="0">
              <a:spcBef>
                <a:spcPct val="20000"/>
              </a:spcBef>
              <a:buSzPct val="60000"/>
              <a:buFont typeface="Wingdings" pitchFamily="2" charset="2"/>
              <a:buChar char=""/>
              <a:defRPr sz="1600">
                <a:solidFill>
                  <a:schemeClr val="tx1"/>
                </a:solidFill>
                <a:latin typeface="Palatino Linotype" pitchFamily="18" charset="0"/>
              </a:defRPr>
            </a:lvl4pPr>
            <a:lvl5pPr marL="2057400" indent="-228600" eaLnBrk="0" hangingPunct="0">
              <a:spcBef>
                <a:spcPct val="20000"/>
              </a:spcBef>
              <a:buSzPct val="60000"/>
              <a:buFont typeface="Wingdings" pitchFamily="2" charset="2"/>
              <a:buChar char=""/>
              <a:defRPr sz="1500">
                <a:solidFill>
                  <a:schemeClr val="tx1"/>
                </a:solidFill>
                <a:latin typeface="Palatino Linotype" pitchFamily="18" charset="0"/>
              </a:defRPr>
            </a:lvl5pPr>
            <a:lvl6pPr marL="2514600" indent="-228600" eaLnBrk="0" fontAlgn="base" hangingPunct="0">
              <a:spcBef>
                <a:spcPct val="20000"/>
              </a:spcBef>
              <a:spcAft>
                <a:spcPct val="0"/>
              </a:spcAft>
              <a:buSzPct val="60000"/>
              <a:buFont typeface="Wingdings" pitchFamily="2" charset="2"/>
              <a:buChar char=""/>
              <a:defRPr sz="1500">
                <a:solidFill>
                  <a:schemeClr val="tx1"/>
                </a:solidFill>
                <a:latin typeface="Palatino Linotype" pitchFamily="18" charset="0"/>
              </a:defRPr>
            </a:lvl6pPr>
            <a:lvl7pPr marL="2971800" indent="-228600" eaLnBrk="0" fontAlgn="base" hangingPunct="0">
              <a:spcBef>
                <a:spcPct val="20000"/>
              </a:spcBef>
              <a:spcAft>
                <a:spcPct val="0"/>
              </a:spcAft>
              <a:buSzPct val="60000"/>
              <a:buFont typeface="Wingdings" pitchFamily="2" charset="2"/>
              <a:buChar char=""/>
              <a:defRPr sz="1500">
                <a:solidFill>
                  <a:schemeClr val="tx1"/>
                </a:solidFill>
                <a:latin typeface="Palatino Linotype" pitchFamily="18" charset="0"/>
              </a:defRPr>
            </a:lvl7pPr>
            <a:lvl8pPr marL="3429000" indent="-228600" eaLnBrk="0" fontAlgn="base" hangingPunct="0">
              <a:spcBef>
                <a:spcPct val="20000"/>
              </a:spcBef>
              <a:spcAft>
                <a:spcPct val="0"/>
              </a:spcAft>
              <a:buSzPct val="60000"/>
              <a:buFont typeface="Wingdings" pitchFamily="2" charset="2"/>
              <a:buChar char=""/>
              <a:defRPr sz="1500">
                <a:solidFill>
                  <a:schemeClr val="tx1"/>
                </a:solidFill>
                <a:latin typeface="Palatino Linotype" pitchFamily="18" charset="0"/>
              </a:defRPr>
            </a:lvl8pPr>
            <a:lvl9pPr marL="3886200" indent="-228600" eaLnBrk="0" fontAlgn="base" hangingPunct="0">
              <a:spcBef>
                <a:spcPct val="20000"/>
              </a:spcBef>
              <a:spcAft>
                <a:spcPct val="0"/>
              </a:spcAft>
              <a:buSzPct val="60000"/>
              <a:buFont typeface="Wingdings" pitchFamily="2" charset="2"/>
              <a:buChar char=""/>
              <a:defRPr sz="1500">
                <a:solidFill>
                  <a:schemeClr val="tx1"/>
                </a:solidFill>
                <a:latin typeface="Palatino Linotype" pitchFamily="18" charset="0"/>
              </a:defRPr>
            </a:lvl9pPr>
          </a:lstStyle>
          <a:p>
            <a:pPr>
              <a:buSzTx/>
              <a:buFont typeface="Calibri" pitchFamily="34" charset="0"/>
              <a:buAutoNum type="arabicPeriod"/>
            </a:pPr>
            <a:r>
              <a:rPr lang="en-US" altLang="en-US" sz="3200" b="1" dirty="0">
                <a:solidFill>
                  <a:srgbClr val="FF0000"/>
                </a:solidFill>
                <a:latin typeface="Calibri" pitchFamily="34" charset="0"/>
                <a:ea typeface="MS PGothic" pitchFamily="34" charset="-128"/>
              </a:rPr>
              <a:t>Craft questions that matter.</a:t>
            </a:r>
          </a:p>
          <a:p>
            <a:pPr>
              <a:buSzTx/>
              <a:buFont typeface="Calibri" pitchFamily="34" charset="0"/>
              <a:buAutoNum type="arabicPeriod"/>
            </a:pPr>
            <a:r>
              <a:rPr lang="en-US" altLang="en-US" sz="3200" dirty="0">
                <a:solidFill>
                  <a:srgbClr val="161141"/>
                </a:solidFill>
                <a:latin typeface="Calibri" pitchFamily="34" charset="0"/>
                <a:ea typeface="MS PGothic" pitchFamily="34" charset="-128"/>
              </a:rPr>
              <a:t>Establish a collaborative context to support student inquiry.</a:t>
            </a:r>
          </a:p>
          <a:p>
            <a:pPr>
              <a:buSzTx/>
              <a:buFont typeface="Calibri" pitchFamily="34" charset="0"/>
              <a:buAutoNum type="arabicPeriod"/>
            </a:pPr>
            <a:r>
              <a:rPr lang="en-US" altLang="en-US" sz="3200" dirty="0">
                <a:solidFill>
                  <a:srgbClr val="161141"/>
                </a:solidFill>
                <a:latin typeface="Calibri" pitchFamily="34" charset="0"/>
                <a:ea typeface="MS PGothic" pitchFamily="34" charset="-128"/>
              </a:rPr>
              <a:t>Integrate content </a:t>
            </a:r>
            <a:r>
              <a:rPr lang="en-US" altLang="en-US" sz="3200" i="1" dirty="0">
                <a:solidFill>
                  <a:srgbClr val="161141"/>
                </a:solidFill>
                <a:latin typeface="Calibri" pitchFamily="34" charset="0"/>
                <a:ea typeface="MS PGothic" pitchFamily="34" charset="-128"/>
              </a:rPr>
              <a:t>and</a:t>
            </a:r>
            <a:r>
              <a:rPr lang="en-US" altLang="en-US" sz="3200" dirty="0">
                <a:solidFill>
                  <a:srgbClr val="161141"/>
                </a:solidFill>
                <a:latin typeface="Calibri" pitchFamily="34" charset="0"/>
                <a:ea typeface="MS PGothic" pitchFamily="34" charset="-128"/>
              </a:rPr>
              <a:t> skills meaningfully.</a:t>
            </a:r>
          </a:p>
          <a:p>
            <a:pPr>
              <a:buSzTx/>
              <a:buFont typeface="Calibri" pitchFamily="34" charset="0"/>
              <a:buAutoNum type="arabicPeriod"/>
            </a:pPr>
            <a:r>
              <a:rPr lang="en-US" altLang="en-US" sz="3200" dirty="0">
                <a:solidFill>
                  <a:srgbClr val="161141"/>
                </a:solidFill>
                <a:latin typeface="Calibri" pitchFamily="34" charset="0"/>
                <a:ea typeface="MS PGothic" pitchFamily="34" charset="-128"/>
              </a:rPr>
              <a:t>Articulate disciplinary literacy practices and outcomes.</a:t>
            </a:r>
          </a:p>
          <a:p>
            <a:pPr>
              <a:buSzTx/>
              <a:buFont typeface="Calibri" pitchFamily="34" charset="0"/>
              <a:buAutoNum type="arabicPeriod"/>
            </a:pPr>
            <a:r>
              <a:rPr lang="en-US" altLang="en-US" sz="3200" dirty="0">
                <a:solidFill>
                  <a:srgbClr val="161141"/>
                </a:solidFill>
                <a:latin typeface="Calibri" pitchFamily="34" charset="0"/>
                <a:ea typeface="MS PGothic" pitchFamily="34" charset="-128"/>
              </a:rPr>
              <a:t>Provide tangible opportunities for taking informed action.</a:t>
            </a:r>
          </a:p>
        </p:txBody>
      </p:sp>
      <p:grpSp>
        <p:nvGrpSpPr>
          <p:cNvPr id="6" name="Group 33"/>
          <p:cNvGrpSpPr>
            <a:grpSpLocks/>
          </p:cNvGrpSpPr>
          <p:nvPr/>
        </p:nvGrpSpPr>
        <p:grpSpPr bwMode="auto">
          <a:xfrm>
            <a:off x="1277127" y="147512"/>
            <a:ext cx="1841862" cy="1558346"/>
            <a:chOff x="281780" y="3905504"/>
            <a:chExt cx="2517131" cy="1748344"/>
          </a:xfrm>
          <a:solidFill>
            <a:srgbClr val="105A29"/>
          </a:solidFill>
        </p:grpSpPr>
        <p:sp>
          <p:nvSpPr>
            <p:cNvPr id="7" name="Rectangle 6"/>
            <p:cNvSpPr/>
            <p:nvPr/>
          </p:nvSpPr>
          <p:spPr>
            <a:xfrm>
              <a:off x="281780" y="3905504"/>
              <a:ext cx="2517131" cy="1748344"/>
            </a:xfrm>
            <a:prstGeom prst="rect">
              <a:avLst/>
            </a:prstGeom>
            <a:grpFill/>
            <a:ln w="38100" cmpd="sng">
              <a:solidFill>
                <a:srgbClr val="FEAB09"/>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9600" dirty="0">
                  <a:solidFill>
                    <a:srgbClr val="FEAB09"/>
                  </a:solidFill>
                  <a:latin typeface="Helvetica"/>
                  <a:cs typeface="Helvetica"/>
                </a:rPr>
                <a:t>I</a:t>
              </a:r>
            </a:p>
          </p:txBody>
        </p:sp>
        <p:sp>
          <p:nvSpPr>
            <p:cNvPr id="8" name="TextBox 18"/>
            <p:cNvSpPr txBox="1">
              <a:spLocks noChangeArrowheads="1"/>
            </p:cNvSpPr>
            <p:nvPr/>
          </p:nvSpPr>
          <p:spPr bwMode="auto">
            <a:xfrm flipH="1">
              <a:off x="334295" y="3971269"/>
              <a:ext cx="639095" cy="39877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defRPr/>
              </a:pPr>
              <a:r>
                <a:rPr lang="en-US" sz="1800" dirty="0" smtClean="0">
                  <a:solidFill>
                    <a:schemeClr val="bg1"/>
                  </a:solidFill>
                </a:rPr>
                <a:t>16</a:t>
              </a:r>
            </a:p>
          </p:txBody>
        </p:sp>
        <p:sp>
          <p:nvSpPr>
            <p:cNvPr id="9" name="TextBox 8"/>
            <p:cNvSpPr txBox="1"/>
            <p:nvPr/>
          </p:nvSpPr>
          <p:spPr>
            <a:xfrm flipH="1">
              <a:off x="1727757" y="3996243"/>
              <a:ext cx="741577" cy="284874"/>
            </a:xfrm>
            <a:prstGeom prst="rect">
              <a:avLst/>
            </a:prstGeom>
            <a:grpFill/>
          </p:spPr>
          <p:txBody>
            <a:bodyPr>
              <a:spAutoFit/>
            </a:bodyPr>
            <a:lstStyle/>
            <a:p>
              <a:pPr algn="ctr" fontAlgn="auto">
                <a:spcBef>
                  <a:spcPts val="0"/>
                </a:spcBef>
                <a:spcAft>
                  <a:spcPts val="0"/>
                </a:spcAft>
                <a:defRPr/>
              </a:pPr>
              <a:r>
                <a:rPr lang="en-US" sz="1050" dirty="0">
                  <a:solidFill>
                    <a:schemeClr val="bg1"/>
                  </a:solidFill>
                  <a:latin typeface="+mn-lt"/>
                  <a:cs typeface="Arial" charset="0"/>
                </a:rPr>
                <a:t>32.06</a:t>
              </a:r>
            </a:p>
          </p:txBody>
        </p:sp>
        <p:sp>
          <p:nvSpPr>
            <p:cNvPr id="10" name="TextBox 9"/>
            <p:cNvSpPr txBox="1"/>
            <p:nvPr/>
          </p:nvSpPr>
          <p:spPr>
            <a:xfrm flipH="1">
              <a:off x="973391" y="5369604"/>
              <a:ext cx="1251182" cy="220088"/>
            </a:xfrm>
            <a:prstGeom prst="rect">
              <a:avLst/>
            </a:prstGeom>
            <a:grpFill/>
          </p:spPr>
          <p:txBody>
            <a:bodyPr>
              <a:spAutoFit/>
            </a:bodyPr>
            <a:lstStyle/>
            <a:p>
              <a:pPr algn="ctr" fontAlgn="auto">
                <a:spcBef>
                  <a:spcPts val="0"/>
                </a:spcBef>
                <a:spcAft>
                  <a:spcPts val="0"/>
                </a:spcAft>
                <a:defRPr/>
              </a:pPr>
              <a:r>
                <a:rPr lang="en-US" sz="1050" dirty="0">
                  <a:solidFill>
                    <a:schemeClr val="bg1"/>
                  </a:solidFill>
                  <a:latin typeface="+mn-lt"/>
                  <a:cs typeface="Arial" charset="0"/>
                </a:rPr>
                <a:t>Iodine</a:t>
              </a:r>
            </a:p>
          </p:txBody>
        </p:sp>
      </p:grpSp>
      <p:sp>
        <p:nvSpPr>
          <p:cNvPr id="77831" name="TextBox 10"/>
          <p:cNvSpPr txBox="1">
            <a:spLocks noChangeArrowheads="1"/>
          </p:cNvSpPr>
          <p:nvPr/>
        </p:nvSpPr>
        <p:spPr bwMode="auto">
          <a:xfrm>
            <a:off x="160338" y="546100"/>
            <a:ext cx="1125537"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60000"/>
              <a:buFont typeface="Wingdings" pitchFamily="2" charset="2"/>
              <a:buChar char=""/>
              <a:defRPr sz="2100">
                <a:solidFill>
                  <a:schemeClr val="tx1"/>
                </a:solidFill>
                <a:latin typeface="Palatino Linotype" pitchFamily="18" charset="0"/>
              </a:defRPr>
            </a:lvl1pPr>
            <a:lvl2pPr marL="742950" indent="-285750" eaLnBrk="0" hangingPunct="0">
              <a:spcBef>
                <a:spcPct val="20000"/>
              </a:spcBef>
              <a:buSzPct val="60000"/>
              <a:buFont typeface="Wingdings" pitchFamily="2" charset="2"/>
              <a:buChar char=""/>
              <a:defRPr sz="1900">
                <a:solidFill>
                  <a:schemeClr val="tx1"/>
                </a:solidFill>
                <a:latin typeface="Palatino Linotype" pitchFamily="18" charset="0"/>
              </a:defRPr>
            </a:lvl2pPr>
            <a:lvl3pPr marL="1143000" indent="-228600" eaLnBrk="0" hangingPunct="0">
              <a:spcBef>
                <a:spcPct val="20000"/>
              </a:spcBef>
              <a:buSzPct val="60000"/>
              <a:buFont typeface="Wingdings" pitchFamily="2" charset="2"/>
              <a:buChar char=""/>
              <a:defRPr sz="1700">
                <a:solidFill>
                  <a:schemeClr val="tx1"/>
                </a:solidFill>
                <a:latin typeface="Palatino Linotype" pitchFamily="18" charset="0"/>
              </a:defRPr>
            </a:lvl3pPr>
            <a:lvl4pPr marL="1600200" indent="-228600" eaLnBrk="0" hangingPunct="0">
              <a:spcBef>
                <a:spcPct val="20000"/>
              </a:spcBef>
              <a:buSzPct val="60000"/>
              <a:buFont typeface="Wingdings" pitchFamily="2" charset="2"/>
              <a:buChar char=""/>
              <a:defRPr sz="1600">
                <a:solidFill>
                  <a:schemeClr val="tx1"/>
                </a:solidFill>
                <a:latin typeface="Palatino Linotype" pitchFamily="18" charset="0"/>
              </a:defRPr>
            </a:lvl4pPr>
            <a:lvl5pPr marL="2057400" indent="-228600" eaLnBrk="0" hangingPunct="0">
              <a:spcBef>
                <a:spcPct val="20000"/>
              </a:spcBef>
              <a:buSzPct val="60000"/>
              <a:buFont typeface="Wingdings" pitchFamily="2" charset="2"/>
              <a:buChar char=""/>
              <a:defRPr sz="1500">
                <a:solidFill>
                  <a:schemeClr val="tx1"/>
                </a:solidFill>
                <a:latin typeface="Palatino Linotype" pitchFamily="18" charset="0"/>
              </a:defRPr>
            </a:lvl5pPr>
            <a:lvl6pPr marL="2514600" indent="-228600" eaLnBrk="0" fontAlgn="base" hangingPunct="0">
              <a:spcBef>
                <a:spcPct val="20000"/>
              </a:spcBef>
              <a:spcAft>
                <a:spcPct val="0"/>
              </a:spcAft>
              <a:buSzPct val="60000"/>
              <a:buFont typeface="Wingdings" pitchFamily="2" charset="2"/>
              <a:buChar char=""/>
              <a:defRPr sz="1500">
                <a:solidFill>
                  <a:schemeClr val="tx1"/>
                </a:solidFill>
                <a:latin typeface="Palatino Linotype" pitchFamily="18" charset="0"/>
              </a:defRPr>
            </a:lvl6pPr>
            <a:lvl7pPr marL="2971800" indent="-228600" eaLnBrk="0" fontAlgn="base" hangingPunct="0">
              <a:spcBef>
                <a:spcPct val="20000"/>
              </a:spcBef>
              <a:spcAft>
                <a:spcPct val="0"/>
              </a:spcAft>
              <a:buSzPct val="60000"/>
              <a:buFont typeface="Wingdings" pitchFamily="2" charset="2"/>
              <a:buChar char=""/>
              <a:defRPr sz="1500">
                <a:solidFill>
                  <a:schemeClr val="tx1"/>
                </a:solidFill>
                <a:latin typeface="Palatino Linotype" pitchFamily="18" charset="0"/>
              </a:defRPr>
            </a:lvl7pPr>
            <a:lvl8pPr marL="3429000" indent="-228600" eaLnBrk="0" fontAlgn="base" hangingPunct="0">
              <a:spcBef>
                <a:spcPct val="20000"/>
              </a:spcBef>
              <a:spcAft>
                <a:spcPct val="0"/>
              </a:spcAft>
              <a:buSzPct val="60000"/>
              <a:buFont typeface="Wingdings" pitchFamily="2" charset="2"/>
              <a:buChar char=""/>
              <a:defRPr sz="1500">
                <a:solidFill>
                  <a:schemeClr val="tx1"/>
                </a:solidFill>
                <a:latin typeface="Palatino Linotype" pitchFamily="18" charset="0"/>
              </a:defRPr>
            </a:lvl8pPr>
            <a:lvl9pPr marL="3886200" indent="-228600" eaLnBrk="0" fontAlgn="base" hangingPunct="0">
              <a:spcBef>
                <a:spcPct val="20000"/>
              </a:spcBef>
              <a:spcAft>
                <a:spcPct val="0"/>
              </a:spcAft>
              <a:buSzPct val="60000"/>
              <a:buFont typeface="Wingdings" pitchFamily="2" charset="2"/>
              <a:buChar char=""/>
              <a:defRPr sz="1500">
                <a:solidFill>
                  <a:schemeClr val="tx1"/>
                </a:solidFill>
                <a:latin typeface="Palatino Linotype" pitchFamily="18" charset="0"/>
              </a:defRPr>
            </a:lvl9pPr>
          </a:lstStyle>
          <a:p>
            <a:pPr eaLnBrk="1" hangingPunct="1">
              <a:spcBef>
                <a:spcPct val="0"/>
              </a:spcBef>
              <a:buSzTx/>
              <a:buFontTx/>
              <a:buNone/>
            </a:pPr>
            <a:r>
              <a:rPr lang="en-US" altLang="en-US" sz="6000">
                <a:solidFill>
                  <a:srgbClr val="FFFFFF"/>
                </a:solidFill>
                <a:latin typeface="Calibri" pitchFamily="34" charset="0"/>
                <a:ea typeface="MS PGothic" pitchFamily="34" charset="-128"/>
              </a:rPr>
              <a:t>C3</a:t>
            </a:r>
          </a:p>
        </p:txBody>
      </p:sp>
    </p:spTree>
    <p:extLst>
      <p:ext uri="{BB962C8B-B14F-4D97-AF65-F5344CB8AC3E}">
        <p14:creationId xmlns:p14="http://schemas.microsoft.com/office/powerpoint/2010/main" val="3085632419"/>
      </p:ext>
    </p:extLst>
  </p:cSld>
  <p:clrMapOvr>
    <a:masterClrMapping/>
  </p:clrMapOvr>
  <p:transition spd="slow">
    <p:wheel spokes="1"/>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2743200" y="76200"/>
            <a:ext cx="3581400" cy="1876425"/>
          </a:xfrm>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57200" y="76200"/>
            <a:ext cx="1676400" cy="1676400"/>
          </a:xfrm>
          <a:prstGeom prst="rect">
            <a:avLst/>
          </a:prstGeom>
        </p:spPr>
      </p:pic>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9600" y="228600"/>
            <a:ext cx="1676400" cy="1676400"/>
          </a:xfrm>
          <a:prstGeom prst="rect">
            <a:avLst/>
          </a:prstGeom>
        </p:spPr>
      </p:pic>
      <p:sp>
        <p:nvSpPr>
          <p:cNvPr id="8" name="AutoShape 2" descr="data:image/jpeg;base64,/9j/4AAQSkZJRgABAQAAAQABAAD/2wCEAAkGBw0PDAwNDQ0NDQwMDA0MDAwNDQ8NDQ0NFBEWFhQRFBQYHCggGBolGxMUITEhJSktLi46Fys/SzM4QzQ5LisBCgoKDg0OGhAQGiwkHCQsLCwsLCwsLCwsLCwsLCwsLCwsLCwsLCwsLCwsLCwsLCwsLCwsLCwsLCwsLCwsLCwsLP/AABEIANMA7wMBEQACEQEDEQH/xAAbAAEBAQADAQEAAAAAAAAAAAAAAQIDBAUGB//EAEAQAQACAQIBBgkICAcAAAAAAAABAgMEEQUGEjFRcZETITJBUoGhscEiQkNhYnKC0RQVIyQzg6LhBzREU2Nk0v/EABsBAQEAAwEBAQAAAAAAAAAAAAABAgMEBQYH/8QANBEBAAEDAQQHBwMFAQAAAAAAAAECAxExBAUSIRNBUWFxkcEiIzJSgaGxFTPRQmLh8PEU/9oADAMBAAIRAxEAPwD9xAAAAAAAAAAAAAAAAAAAAAAAAAAAAAAAAAAAAAAAAAAAAAAAAAAAAAAAAAAAAAAAAAAAAAAAAAABx6jPTHS+TJetMdKza97TFa1rHnmUmYiMyzooqrqimmMzOkPM4Vym4fq7zj02ppkyRvMUmLY7WiOmaxaI53qa6L9uucUy69p3ZtWzU8V2iYjt5T54zj6vXbXCAAAAAAAAAAAAAAAAAzNgWAUAAAAAAHT4vxLDpNPl1Oe3NxYo3nbxzMzO0ViPPMzMQxrriiMy37Ns9e0XYtW45y/KOVXL6Nbpr4PBRgx/pGPxRl8JfLSs7zE7RER5u5wbTeqmmadH2W7d0UbJtEV8fFOJ6sREy62qyU8Litor1vktkx20kYtvCRl3+TG3TE7vPjPHHBq7LdNXBVG0RiIieLOmOt+1xvtG/T5+19C/OlAMic6OuO9hNymNZhcSnhK+lXvhjO0Wo1qjzg4Z7E8LT0q97H/02dOOPNeCrsbb2IAAAAAAAAAACbA4cmorWdpiejfxbbOPaNtosVcNUT9P+s6aJq5uOddX0Z9jmne1v5Z+zPoZSdfHo+1hO946qPudD3szr/s+1jO95+T7/wCF6HvZ/WE+jHtYzvav5YOhhP0+3VX2sZ3pd6oj7/yvQwxbX3+ruT9SvT2eS9FS6eq4tlrEzzojaPRgjbr89f2WLVL865bco8uq02XBbJ8iL1tEbRETaJ8XRH1t1Vy7VT7U58nt7oi3Y2iKp68xnsy/O8WCYt4/HET5MtdVcY5Pr6NmqzryftnITQeC0eLLfDTHnvzrVtGOtctcU7REc7p82/rcE3aqZ9mZfI74vcd+bdNUzTHfyz+H03hbelPfKTfufNPnLx+GOxOfPXLCa5nrMJuxnAc76mOVIsmRussqZxMJL1n2bhAAAAAAAAAAAAedq5+XLwN6R76PD1lvtaOGXmNrOwrMwoyCAzZcq6Gtxc6sx1tlM4lYfKTyatOSZ80y6Jv5h1U3cPoeEcn9Pj5t74cV8lei9sdbWj1zDim5OjOrbb008MVzEdmZw96GvLkFhBUUF3QQGoEevHRD7OnSHCqgAAAAAAAAAADzdR5du14e9Y95T4erfa0cbym1NkGZhVZ2BJhFZmDvHFam6xI1TFBMq5ohqqlRhnmDMGaCipIILBkevj8mOyH2Nqc0Uz3Q4Z1aZoAAAAAAAAAAA8zL/Ev2x7ni71j2qZ7pbrWjLyW5EwJJAyipsokwipzQaiEFmGMwsMzDVhVbKY5IM0FmA2Mcg2TA1EGB6uLya/dj3Prdn/ap8I/Djq1ltuYgAAAAAAAAAAPLvP7XLHVzfi8jekc6J8fRutdZs8fVtSWKoDMiogLIAqAkwqNaotJIzRVEMigsGR6mCfkV+7D6rZJ9xR4Q46/ilyOhiAAAAAAAAAAA8iZ/eMsfZpPtl5W9I5UfVttdblmHjYbkmGMwrEoIk4wIKgKAkgoktcwyRIFbIRAF0BcCwkwPU03kV7H1GxfsU+DkufFLldTAAAAAAAAAAAB4sz++ZI68UT3W/u8vekexTPf6NlvV2Xit6SgzMMZVmUVCBAEAAEJUa5UZRyRGYHMAIkHqaT+HX1+99Nu+c7PT9fzLkufFLmdjAAAAAAAAAAAB8/lttxGI9LBeO6ay8/eUe6jxhnb1ejMPEqhvZ2YSqMVYtDHkMyKgABgDAGBJYTCwhThRnliCoAD1NFP7OO2fe+k3bOdnj6/ly3fic7uawAAAAAAAAAAHzGuttxTTfajJX+iZ+Dj2+M2J+n5Z0avZeFLczsw0VGGFZmGMqxKDKKiigAKDHURj1shnDFFnsEJUQeloP4frl9DuyfcfWXNd+J2XotQAAAAAAAAAAD5Ti07cT0c/btHfS0fFzbZGbFX+9bKjV7r5/GG9JSRJhiqbMcKxaGKsTCSMnJQBBVEAYzCoRIM0EVCR6PDvIn70+6Hvbqn3M+PpDmvfE7T02oAAAAAAAAAAB8jx6duIaOf+ekd87NG1RmzV4Syp1fQPnct4CAjCVZtDCYVxzDFWZgVACAIAAkRIUZZRDmoD0OHeTb73we3un9urx9HPe1dt6rSAAAAAAAAAAA+N5T221mlnq1GKf64ar0Zt1R3T+FjV9HL5p0CwCSIxnkqSkqxZhyVmYSRkEVQyIkyKRIiAogqCO/w3ov2w9rdM+zVHg0Xup3XrtIAAAAAAAAAAD4flpfm5sNvRyUnutDGuM0zCw+pfLRo6EFGMyCCLKsWhhMdis7JzElcCAiKKIgGBADAijvcMny/w/F6+6da/p6tN7qd57LQAAAAAAAAAAA+C/wAQOgH1tLb1ieuInvfKxGOTpVFRiBkQlUlBmWMjKKzKiEgCCgIQAIuB3OG+Vbsh6m6p9uqO5pvaQ9B7bQAAAAAAAAAAA+E5fR4gfS8OvztPgt6WHFbvrEvmbkYrmO+XRGjnaplUYqAgqIJIMyxGZXmqEiIIKi9YIIADt8N8ufu/GHpbr5XZju9Yaruj0XvOcAAAAAAAAAAB8Py7rvAPa4BbfRaSf+vijurEPmr/ACu1x3y6KdHfauSoxUOYichBUkGUEkGTKpIIYEkmBEAE3RXa4dP7T8MvR3Z+99J9Gq78L03vucAAAAAAAAAAB8jyxxc6Ad7k7/ktPHVTm90zHwfO7XGL9Xi306PRczIQZmY88xCwrivqMcdOSkdt6wvBV1RJlw34jpo6c+GP5tPzWLVydKZ8pMw4bcY0kf6nD6slZ9zONmvT/RPknFT2uO3HdHH09PVFp90Mo2O/8snHT2uOeUOj/wB2Z7MeT8mUbBtE/wBP3j+U6SlmeUGm83hJ7Mc/FlG7r/ZHmdJSn68xT0Y88/gr/wCmcbsvdsec/wAJ0sNxxTfowZfXzY+LL9LufNH3Olhuuqyz0ae3rtEfBl+l1ddUeSdL3OWvh5+hiO239mUbq/v+3+Tpe5zU02on5lY9cs43XT11SnSz2Ozi4ff51ojsZRuu12z9v4Oll28GkrSd4mZno+pvs7Fbs1cVOcsaq5mMOw62AAAAAAAAAAADw+O6fn+YHzWXBqaxzceXLSsb7Vpe1YjuapsWqquKaYmfBeKXSvpNdb6bUT/Nv+axZtxpTHlBmUjgmqt03yz23tLKKKY0iEy5Kcl889PO9csh2cfJC89IO1j5G9cg7WLkdj84O3j5KYI6YB2sfJzTx82AdinB8EfMjuBz00GKOikdwOWunpHRWO4G4pHVALsCgAAAAAAAAAAAAAA48mKLdIMfolOqAWNNSPmwDcYq9UA1zY6gXYAAAAAAAAAAAAAAAAAAAAAAAAAAAAAAAAAAAAAAAAAAAAAAAAAAAAAAAAAAAAAAAAAAAAAAAAAAAAAAAAAAAAAAAAAAAAAAAAAAAAAAAAAAAAAAAAAAAAAAAAAAAAAAAAAAAAAAAAAAH//Z"/>
          <p:cNvSpPr>
            <a:spLocks noChangeAspect="1" noChangeArrowheads="1"/>
          </p:cNvSpPr>
          <p:nvPr/>
        </p:nvSpPr>
        <p:spPr bwMode="auto">
          <a:xfrm>
            <a:off x="1174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Picture 8"/>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17475" y="1828800"/>
            <a:ext cx="9026525" cy="5029200"/>
          </a:xfrm>
          <a:prstGeom prst="rect">
            <a:avLst/>
          </a:prstGeom>
        </p:spPr>
      </p:pic>
      <p:sp>
        <p:nvSpPr>
          <p:cNvPr id="10" name="TextBox 9"/>
          <p:cNvSpPr txBox="1"/>
          <p:nvPr/>
        </p:nvSpPr>
        <p:spPr>
          <a:xfrm rot="21412490">
            <a:off x="2286000" y="3593068"/>
            <a:ext cx="4844334" cy="2585323"/>
          </a:xfrm>
          <a:prstGeom prst="rect">
            <a:avLst/>
          </a:prstGeom>
          <a:noFill/>
        </p:spPr>
        <p:txBody>
          <a:bodyPr wrap="square" rtlCol="0">
            <a:spAutoFit/>
          </a:bodyPr>
          <a:lstStyle/>
          <a:p>
            <a:r>
              <a:rPr lang="en-US" sz="2400" b="1" i="1" dirty="0" smtClean="0">
                <a:latin typeface="Albertus Medium" panose="020E0602030304020304" pitchFamily="34" charset="0"/>
              </a:rPr>
              <a:t>What is a compelling question?  </a:t>
            </a:r>
          </a:p>
          <a:p>
            <a:r>
              <a:rPr lang="en-US" sz="2400" b="1" i="1" dirty="0" smtClean="0">
                <a:latin typeface="Albertus Medium" panose="020E0602030304020304" pitchFamily="34" charset="0"/>
              </a:rPr>
              <a:t>How do I craft “age appropriate” questions that matter?</a:t>
            </a:r>
          </a:p>
          <a:p>
            <a:r>
              <a:rPr lang="en-US" sz="2400" b="1" i="1" dirty="0" smtClean="0">
                <a:latin typeface="Albertus Medium" panose="020E0602030304020304" pitchFamily="34" charset="0"/>
              </a:rPr>
              <a:t>What strategies can I use to facilitate inquiry based learning?</a:t>
            </a:r>
          </a:p>
          <a:p>
            <a:endParaRPr lang="en-US" sz="2400" b="1" i="1" dirty="0" smtClean="0">
              <a:latin typeface="Albertus Medium" panose="020E0602030304020304" pitchFamily="34" charset="0"/>
            </a:endParaRPr>
          </a:p>
          <a:p>
            <a:endParaRPr lang="en-US" dirty="0"/>
          </a:p>
        </p:txBody>
      </p:sp>
    </p:spTree>
    <p:extLst>
      <p:ext uri="{BB962C8B-B14F-4D97-AF65-F5344CB8AC3E}">
        <p14:creationId xmlns:p14="http://schemas.microsoft.com/office/powerpoint/2010/main" val="209234248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2060"/>
                </a:solidFill>
              </a:rPr>
              <a:t>What is a Compelling Question?</a:t>
            </a:r>
            <a:endParaRPr lang="en-US" b="1" dirty="0">
              <a:solidFill>
                <a:srgbClr val="002060"/>
              </a:solidFill>
            </a:endParaRPr>
          </a:p>
        </p:txBody>
      </p:sp>
      <p:sp>
        <p:nvSpPr>
          <p:cNvPr id="5" name="Content Placeholder 4"/>
          <p:cNvSpPr>
            <a:spLocks noGrp="1"/>
          </p:cNvSpPr>
          <p:nvPr>
            <p:ph idx="1"/>
          </p:nvPr>
        </p:nvSpPr>
        <p:spPr>
          <a:xfrm>
            <a:off x="228600" y="1676400"/>
            <a:ext cx="8763000" cy="5181600"/>
          </a:xfrm>
        </p:spPr>
        <p:txBody>
          <a:bodyPr>
            <a:normAutofit fontScale="77500" lnSpcReduction="20000"/>
          </a:bodyPr>
          <a:lstStyle/>
          <a:p>
            <a:pPr>
              <a:buFont typeface="Wingdings" panose="05000000000000000000" pitchFamily="2" charset="2"/>
              <a:buChar char="ü"/>
            </a:pPr>
            <a:r>
              <a:rPr lang="en-US" sz="3400" b="1" dirty="0" smtClean="0"/>
              <a:t>Intellectually meaty</a:t>
            </a:r>
          </a:p>
          <a:p>
            <a:pPr>
              <a:buFont typeface="Wingdings" panose="05000000000000000000" pitchFamily="2" charset="2"/>
              <a:buChar char="ü"/>
            </a:pPr>
            <a:r>
              <a:rPr lang="en-US" sz="3400" b="1" dirty="0" smtClean="0"/>
              <a:t>Reflects an enduring issue, concern, or debate in Social Studies</a:t>
            </a:r>
          </a:p>
          <a:p>
            <a:pPr>
              <a:buFont typeface="Wingdings" panose="05000000000000000000" pitchFamily="2" charset="2"/>
              <a:buChar char="ü"/>
            </a:pPr>
            <a:r>
              <a:rPr lang="en-US" sz="3400" b="1" dirty="0" smtClean="0"/>
              <a:t>Student-friendly</a:t>
            </a:r>
            <a:r>
              <a:rPr lang="en-US" sz="3400" b="1" dirty="0"/>
              <a:t> </a:t>
            </a:r>
            <a:r>
              <a:rPr lang="en-US" sz="3400" b="1" dirty="0" smtClean="0"/>
              <a:t>(Causes </a:t>
            </a:r>
            <a:r>
              <a:rPr lang="en-US" sz="3400" b="1" dirty="0"/>
              <a:t>genuine and relevant inquiry into the big </a:t>
            </a:r>
            <a:r>
              <a:rPr lang="en-US" sz="3400" b="1" dirty="0" smtClean="0"/>
              <a:t>ideas)</a:t>
            </a:r>
            <a:endParaRPr lang="en-US" sz="3400" b="1" dirty="0"/>
          </a:p>
          <a:p>
            <a:pPr>
              <a:buFont typeface="Wingdings" panose="05000000000000000000" pitchFamily="2" charset="2"/>
              <a:buChar char="ü"/>
            </a:pPr>
            <a:r>
              <a:rPr lang="en-US" sz="3400" b="1" dirty="0"/>
              <a:t>P</a:t>
            </a:r>
            <a:r>
              <a:rPr lang="en-US" sz="3400" b="1" dirty="0" smtClean="0"/>
              <a:t>rovokes </a:t>
            </a:r>
            <a:r>
              <a:rPr lang="en-US" sz="3400" b="1" dirty="0"/>
              <a:t>deep thought, lively discussion</a:t>
            </a:r>
            <a:r>
              <a:rPr lang="en-US" sz="3400" b="1" dirty="0" smtClean="0"/>
              <a:t>, authentic debate,  </a:t>
            </a:r>
            <a:r>
              <a:rPr lang="en-US" sz="3400" b="1" dirty="0"/>
              <a:t>sustained inquiry, and new understanding as well as more </a:t>
            </a:r>
            <a:r>
              <a:rPr lang="en-US" sz="3400" b="1" dirty="0" smtClean="0"/>
              <a:t>questions</a:t>
            </a:r>
            <a:endParaRPr lang="en-US" sz="3400" b="1" dirty="0"/>
          </a:p>
          <a:p>
            <a:pPr>
              <a:buFont typeface="Wingdings" panose="05000000000000000000" pitchFamily="2" charset="2"/>
              <a:buChar char="ü"/>
            </a:pPr>
            <a:r>
              <a:rPr lang="en-US" sz="3400" b="1" dirty="0"/>
              <a:t>R</a:t>
            </a:r>
            <a:r>
              <a:rPr lang="en-US" sz="3400" b="1" dirty="0" smtClean="0"/>
              <a:t>equires </a:t>
            </a:r>
            <a:r>
              <a:rPr lang="en-US" sz="3400" b="1" dirty="0"/>
              <a:t>students to consider alternatives, weigh evidence, support their ideas, and justify their </a:t>
            </a:r>
            <a:r>
              <a:rPr lang="en-US" sz="3400" b="1" dirty="0" smtClean="0"/>
              <a:t>answers </a:t>
            </a:r>
            <a:endParaRPr lang="en-US" sz="3400" b="1" dirty="0"/>
          </a:p>
          <a:p>
            <a:pPr>
              <a:buFont typeface="Wingdings" panose="05000000000000000000" pitchFamily="2" charset="2"/>
              <a:buChar char="ü"/>
            </a:pPr>
            <a:r>
              <a:rPr lang="en-US" sz="3400" b="1" dirty="0"/>
              <a:t>S</a:t>
            </a:r>
            <a:r>
              <a:rPr lang="en-US" sz="3400" b="1" dirty="0" smtClean="0"/>
              <a:t>timulates </a:t>
            </a:r>
            <a:r>
              <a:rPr lang="en-US" sz="3400" b="1" dirty="0"/>
              <a:t>vital, on-going rethinking of big ideas, assumptions, and prior </a:t>
            </a:r>
            <a:r>
              <a:rPr lang="en-US" sz="3400" b="1" dirty="0" smtClean="0"/>
              <a:t>lessons</a:t>
            </a:r>
            <a:endParaRPr lang="en-US" sz="3400" b="1" dirty="0"/>
          </a:p>
          <a:p>
            <a:pPr>
              <a:buFont typeface="Wingdings" panose="05000000000000000000" pitchFamily="2" charset="2"/>
              <a:buChar char="ü"/>
            </a:pPr>
            <a:r>
              <a:rPr lang="en-US" sz="3400" b="1" dirty="0"/>
              <a:t>S</a:t>
            </a:r>
            <a:r>
              <a:rPr lang="en-US" sz="3400" b="1" dirty="0" smtClean="0"/>
              <a:t>parks </a:t>
            </a:r>
            <a:r>
              <a:rPr lang="en-US" sz="3400" b="1" dirty="0"/>
              <a:t>meaningful connections with prior learning and personal </a:t>
            </a:r>
            <a:r>
              <a:rPr lang="en-US" sz="3400" b="1" dirty="0" smtClean="0"/>
              <a:t>experiences</a:t>
            </a:r>
            <a:endParaRPr lang="en-US" sz="3400" b="1" dirty="0"/>
          </a:p>
          <a:p>
            <a:endParaRPr lang="en-US" dirty="0" smtClean="0"/>
          </a:p>
        </p:txBody>
      </p:sp>
    </p:spTree>
    <p:extLst>
      <p:ext uri="{BB962C8B-B14F-4D97-AF65-F5344CB8AC3E}">
        <p14:creationId xmlns:p14="http://schemas.microsoft.com/office/powerpoint/2010/main" val="22593288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 calcmode="lin" valueType="num">
                                      <p:cBhvr additive="base">
                                        <p:cTn id="1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 calcmode="lin" valueType="num">
                                      <p:cBhvr additive="base">
                                        <p:cTn id="20"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5">
                                            <p:txEl>
                                              <p:pRg st="2" end="2"/>
                                            </p:txEl>
                                          </p:spTgt>
                                        </p:tgtEl>
                                        <p:attrNameLst>
                                          <p:attrName>style.visibility</p:attrName>
                                        </p:attrNameLst>
                                      </p:cBhvr>
                                      <p:to>
                                        <p:strVal val="visible"/>
                                      </p:to>
                                    </p:set>
                                    <p:anim calcmode="lin" valueType="num">
                                      <p:cBhvr additive="base">
                                        <p:cTn id="26"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5">
                                            <p:txEl>
                                              <p:pRg st="3" end="3"/>
                                            </p:txEl>
                                          </p:spTgt>
                                        </p:tgtEl>
                                        <p:attrNameLst>
                                          <p:attrName>style.visibility</p:attrName>
                                        </p:attrNameLst>
                                      </p:cBhvr>
                                      <p:to>
                                        <p:strVal val="visible"/>
                                      </p:to>
                                    </p:set>
                                    <p:anim calcmode="lin" valueType="num">
                                      <p:cBhvr additive="base">
                                        <p:cTn id="32"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5">
                                            <p:txEl>
                                              <p:pRg st="4" end="4"/>
                                            </p:txEl>
                                          </p:spTgt>
                                        </p:tgtEl>
                                        <p:attrNameLst>
                                          <p:attrName>style.visibility</p:attrName>
                                        </p:attrNameLst>
                                      </p:cBhvr>
                                      <p:to>
                                        <p:strVal val="visible"/>
                                      </p:to>
                                    </p:set>
                                    <p:anim calcmode="lin" valueType="num">
                                      <p:cBhvr additive="base">
                                        <p:cTn id="38"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5">
                                            <p:txEl>
                                              <p:pRg st="5" end="5"/>
                                            </p:txEl>
                                          </p:spTgt>
                                        </p:tgtEl>
                                        <p:attrNameLst>
                                          <p:attrName>style.visibility</p:attrName>
                                        </p:attrNameLst>
                                      </p:cBhvr>
                                      <p:to>
                                        <p:strVal val="visible"/>
                                      </p:to>
                                    </p:set>
                                    <p:anim calcmode="lin" valueType="num">
                                      <p:cBhvr additive="base">
                                        <p:cTn id="44"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5">
                                            <p:txEl>
                                              <p:pRg st="6" end="6"/>
                                            </p:txEl>
                                          </p:spTgt>
                                        </p:tgtEl>
                                        <p:attrNameLst>
                                          <p:attrName>style.visibility</p:attrName>
                                        </p:attrNameLst>
                                      </p:cBhvr>
                                      <p:to>
                                        <p:strVal val="visible"/>
                                      </p:to>
                                    </p:set>
                                    <p:anim calcmode="lin" valueType="num">
                                      <p:cBhvr additive="base">
                                        <p:cTn id="50"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smtClean="0">
                <a:solidFill>
                  <a:schemeClr val="accent5">
                    <a:lumMod val="75000"/>
                  </a:schemeClr>
                </a:solidFill>
              </a:rPr>
              <a:t>Literacy Link Newsletter</a:t>
            </a:r>
            <a:endParaRPr lang="en-US" sz="4800" b="1" dirty="0">
              <a:solidFill>
                <a:schemeClr val="accent5">
                  <a:lumMod val="75000"/>
                </a:schemeClr>
              </a:solidFill>
            </a:endParaRPr>
          </a:p>
        </p:txBody>
      </p:sp>
      <p:sp>
        <p:nvSpPr>
          <p:cNvPr id="3" name="Content Placeholder 2"/>
          <p:cNvSpPr>
            <a:spLocks noGrp="1"/>
          </p:cNvSpPr>
          <p:nvPr>
            <p:ph idx="1"/>
          </p:nvPr>
        </p:nvSpPr>
        <p:spPr/>
        <p:txBody>
          <a:bodyPr/>
          <a:lstStyle/>
          <a:p>
            <a:endParaRPr lang="en-US" dirty="0"/>
          </a:p>
        </p:txBody>
      </p:sp>
      <p:pic>
        <p:nvPicPr>
          <p:cNvPr id="1026" name="Picture 2" descr="C:\Users\atreece\Desktop\Dropbox\Screenshots\Screenshot 2014-04-09 21.06.04.pn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0" y="1330036"/>
            <a:ext cx="9144000" cy="53755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879976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C00000"/>
                </a:solidFill>
              </a:rPr>
              <a:t>Does It Stand The Test…Are You Compelled?</a:t>
            </a:r>
            <a:endParaRPr lang="en-US" b="1" dirty="0">
              <a:solidFill>
                <a:srgbClr val="C00000"/>
              </a:solidFill>
            </a:endParaRPr>
          </a:p>
        </p:txBody>
      </p:sp>
      <p:sp>
        <p:nvSpPr>
          <p:cNvPr id="3" name="Content Placeholder 2"/>
          <p:cNvSpPr>
            <a:spLocks noGrp="1"/>
          </p:cNvSpPr>
          <p:nvPr>
            <p:ph idx="1"/>
          </p:nvPr>
        </p:nvSpPr>
        <p:spPr/>
        <p:txBody>
          <a:bodyPr>
            <a:normAutofit/>
          </a:bodyPr>
          <a:lstStyle/>
          <a:p>
            <a:pPr marL="0" indent="0">
              <a:buNone/>
            </a:pPr>
            <a:r>
              <a:rPr lang="en-US" b="1" dirty="0" smtClean="0">
                <a:solidFill>
                  <a:srgbClr val="0070C0"/>
                </a:solidFill>
              </a:rPr>
              <a:t>Locate Your 9:00 Clock Partner</a:t>
            </a:r>
          </a:p>
          <a:p>
            <a:pPr marL="0" indent="0">
              <a:buNone/>
            </a:pPr>
            <a:endParaRPr lang="en-US" dirty="0" smtClean="0"/>
          </a:p>
          <a:p>
            <a:pPr marL="0" indent="0" algn="ctr">
              <a:buNone/>
            </a:pPr>
            <a:r>
              <a:rPr lang="en-US" sz="3600" b="1" dirty="0" smtClean="0"/>
              <a:t>Using “Thumbs Up” / “Thumbs Down” …tell us what you think.</a:t>
            </a:r>
          </a:p>
          <a:p>
            <a:pPr marL="0" indent="0">
              <a:buNone/>
            </a:pPr>
            <a:endParaRPr lang="en-US" sz="3600" b="1" dirty="0"/>
          </a:p>
          <a:p>
            <a:pPr marL="0" indent="0" algn="ctr">
              <a:buNone/>
            </a:pPr>
            <a:r>
              <a:rPr lang="en-US" sz="4000" b="1" dirty="0" smtClean="0">
                <a:solidFill>
                  <a:srgbClr val="7030A0"/>
                </a:solidFill>
              </a:rPr>
              <a:t>Are you compelled?</a:t>
            </a:r>
            <a:endParaRPr lang="en-US" sz="4000" b="1" dirty="0">
              <a:solidFill>
                <a:srgbClr val="7030A0"/>
              </a:solidFill>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04800" y="4537364"/>
            <a:ext cx="1638300" cy="1638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rot="10800000">
            <a:off x="7110141" y="4509897"/>
            <a:ext cx="1651912" cy="16519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5222176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1066800"/>
            <a:ext cx="8229600" cy="5059363"/>
          </a:xfrm>
        </p:spPr>
        <p:txBody>
          <a:bodyPr/>
          <a:lstStyle/>
          <a:p>
            <a:r>
              <a:rPr lang="en-US" b="1" dirty="0" smtClean="0"/>
              <a:t>When and why should people change their minds?</a:t>
            </a:r>
          </a:p>
          <a:p>
            <a:r>
              <a:rPr lang="en-US" b="1" dirty="0" smtClean="0"/>
              <a:t>How do new points of view pave the way for progress?</a:t>
            </a:r>
          </a:p>
          <a:p>
            <a:r>
              <a:rPr lang="en-US" b="1" dirty="0" smtClean="0"/>
              <a:t>What are the five largest sources of oil for US markets?</a:t>
            </a:r>
          </a:p>
          <a:p>
            <a:r>
              <a:rPr lang="en-US" b="1" dirty="0" smtClean="0"/>
              <a:t>What is justice?</a:t>
            </a:r>
          </a:p>
          <a:p>
            <a:r>
              <a:rPr lang="en-US" b="1" dirty="0" smtClean="0"/>
              <a:t>Who are community helpers?</a:t>
            </a:r>
          </a:p>
          <a:p>
            <a:r>
              <a:rPr lang="en-US" b="1" dirty="0" smtClean="0"/>
              <a:t>Why do we need rules?</a:t>
            </a:r>
            <a:endParaRPr lang="en-US" b="1" dirty="0"/>
          </a:p>
        </p:txBody>
      </p:sp>
    </p:spTree>
    <p:extLst>
      <p:ext uri="{BB962C8B-B14F-4D97-AF65-F5344CB8AC3E}">
        <p14:creationId xmlns:p14="http://schemas.microsoft.com/office/powerpoint/2010/main" val="3751581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 Your Turn…</a:t>
            </a:r>
            <a:endParaRPr lang="en-US" b="1" dirty="0">
              <a:solidFill>
                <a:srgbClr val="C00000"/>
              </a:solidFill>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762000" y="4724400"/>
            <a:ext cx="2362200" cy="1889760"/>
          </a:xfrm>
        </p:spPr>
      </p:pic>
      <p:pic>
        <p:nvPicPr>
          <p:cNvPr id="5" name="Picture 4"/>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509933" y="4495800"/>
            <a:ext cx="2143125" cy="2143125"/>
          </a:xfrm>
          <a:prstGeom prst="rect">
            <a:avLst/>
          </a:prstGeom>
        </p:spPr>
      </p:pic>
      <p:sp>
        <p:nvSpPr>
          <p:cNvPr id="6" name="TextBox 5"/>
          <p:cNvSpPr txBox="1"/>
          <p:nvPr/>
        </p:nvSpPr>
        <p:spPr>
          <a:xfrm>
            <a:off x="609600" y="1600200"/>
            <a:ext cx="8080260" cy="3108543"/>
          </a:xfrm>
          <a:prstGeom prst="rect">
            <a:avLst/>
          </a:prstGeom>
          <a:noFill/>
        </p:spPr>
        <p:txBody>
          <a:bodyPr wrap="square" rtlCol="0">
            <a:spAutoFit/>
          </a:bodyPr>
          <a:lstStyle/>
          <a:p>
            <a:r>
              <a:rPr lang="en-US" sz="2800" b="1" i="1" dirty="0" smtClean="0"/>
              <a:t>It is crucial to recognize that inquiry-based teaching should not be viewed as technique or instructional practice or method used to teach a subject.  Rather, inquiry starts with teachers as engaged learners and researchers with the foundational belief that the topics they teach are rich, living and generous places for wonder and exploration.  </a:t>
            </a:r>
            <a:endParaRPr lang="en-US" sz="2800" b="1" i="1" dirty="0"/>
          </a:p>
        </p:txBody>
      </p:sp>
    </p:spTree>
    <p:extLst>
      <p:ext uri="{BB962C8B-B14F-4D97-AF65-F5344CB8AC3E}">
        <p14:creationId xmlns:p14="http://schemas.microsoft.com/office/powerpoint/2010/main" val="110321502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See-Think-Wonder</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63179244"/>
              </p:ext>
            </p:extLst>
          </p:nvPr>
        </p:nvGraphicFramePr>
        <p:xfrm>
          <a:off x="457200" y="1600200"/>
          <a:ext cx="8229600" cy="3754120"/>
        </p:xfrm>
        <a:graphic>
          <a:graphicData uri="http://schemas.openxmlformats.org/drawingml/2006/table">
            <a:tbl>
              <a:tblPr firstRow="1" bandRow="1">
                <a:tableStyleId>{5C22544A-7EE6-4342-B048-85BDC9FD1C3A}</a:tableStyleId>
              </a:tblPr>
              <a:tblGrid>
                <a:gridCol w="2743200"/>
                <a:gridCol w="2743200"/>
                <a:gridCol w="2743200"/>
              </a:tblGrid>
              <a:tr h="370840">
                <a:tc>
                  <a:txBody>
                    <a:bodyPr/>
                    <a:lstStyle/>
                    <a:p>
                      <a:r>
                        <a:rPr lang="en-US" dirty="0" smtClean="0"/>
                        <a:t>Step 1:  See</a:t>
                      </a:r>
                      <a:endParaRPr lang="en-US" dirty="0"/>
                    </a:p>
                  </a:txBody>
                  <a:tcPr/>
                </a:tc>
                <a:tc>
                  <a:txBody>
                    <a:bodyPr/>
                    <a:lstStyle/>
                    <a:p>
                      <a:r>
                        <a:rPr lang="en-US" dirty="0" smtClean="0"/>
                        <a:t>Step 2: Think</a:t>
                      </a:r>
                      <a:endParaRPr lang="en-US" dirty="0"/>
                    </a:p>
                  </a:txBody>
                  <a:tcPr/>
                </a:tc>
                <a:tc>
                  <a:txBody>
                    <a:bodyPr/>
                    <a:lstStyle/>
                    <a:p>
                      <a:r>
                        <a:rPr lang="en-US" dirty="0" smtClean="0"/>
                        <a:t>Step 3: Wonder</a:t>
                      </a:r>
                      <a:endParaRPr lang="en-US" dirty="0"/>
                    </a:p>
                  </a:txBody>
                  <a:tcPr/>
                </a:tc>
              </a:tr>
              <a:tr h="370840">
                <a:tc>
                  <a:txBody>
                    <a:bodyPr/>
                    <a:lstStyle/>
                    <a:p>
                      <a:r>
                        <a:rPr lang="en-US" dirty="0" smtClean="0"/>
                        <a:t>(List only the things that you observe—what you</a:t>
                      </a:r>
                      <a:r>
                        <a:rPr lang="en-US" baseline="0" dirty="0" smtClean="0"/>
                        <a:t> can actually put your fingers on.</a:t>
                      </a:r>
                      <a:r>
                        <a:rPr lang="en-US" dirty="0" smtClean="0"/>
                        <a:t>)</a:t>
                      </a:r>
                    </a:p>
                    <a:p>
                      <a:endParaRPr lang="en-US" dirty="0" smtClean="0"/>
                    </a:p>
                    <a:p>
                      <a:endParaRPr lang="en-US" dirty="0" smtClean="0"/>
                    </a:p>
                    <a:p>
                      <a:r>
                        <a:rPr lang="en-US" dirty="0" smtClean="0"/>
                        <a:t>*Write</a:t>
                      </a:r>
                      <a:r>
                        <a:rPr lang="en-US" baseline="0" dirty="0" smtClean="0"/>
                        <a:t> down your list.</a:t>
                      </a:r>
                    </a:p>
                    <a:p>
                      <a:r>
                        <a:rPr lang="en-US" baseline="0" dirty="0" smtClean="0"/>
                        <a:t>*Share your findings with a partner.</a:t>
                      </a:r>
                      <a:endParaRPr lang="en-US" dirty="0"/>
                    </a:p>
                  </a:txBody>
                  <a:tcPr/>
                </a:tc>
                <a:tc>
                  <a:txBody>
                    <a:bodyPr/>
                    <a:lstStyle/>
                    <a:p>
                      <a:r>
                        <a:rPr lang="en-US" dirty="0" smtClean="0"/>
                        <a:t>(Based</a:t>
                      </a:r>
                      <a:r>
                        <a:rPr lang="en-US" baseline="0" dirty="0" smtClean="0"/>
                        <a:t> on what you are seeing and noticing, what does this make you think?)</a:t>
                      </a:r>
                    </a:p>
                    <a:p>
                      <a:endParaRPr lang="en-US" baseline="0" dirty="0" smtClean="0"/>
                    </a:p>
                    <a:p>
                      <a:endParaRPr lang="en-US" baseline="0" dirty="0" smtClean="0"/>
                    </a:p>
                    <a:p>
                      <a:endParaRPr lang="en-US" baseline="0" dirty="0" smtClean="0"/>
                    </a:p>
                    <a:p>
                      <a:r>
                        <a:rPr lang="en-US" baseline="0" dirty="0" smtClean="0"/>
                        <a:t>*Record your interpretations based on your observations.</a:t>
                      </a:r>
                    </a:p>
                    <a:p>
                      <a:r>
                        <a:rPr lang="en-US" baseline="0" dirty="0" smtClean="0"/>
                        <a:t>*Back up your interpretations with evidence.</a:t>
                      </a:r>
                      <a:endParaRPr lang="en-US" dirty="0"/>
                    </a:p>
                  </a:txBody>
                  <a:tcPr/>
                </a:tc>
                <a:tc>
                  <a:txBody>
                    <a:bodyPr/>
                    <a:lstStyle/>
                    <a:p>
                      <a:r>
                        <a:rPr lang="en-US" dirty="0" smtClean="0"/>
                        <a:t>(What are you wondering?  What questions do</a:t>
                      </a:r>
                      <a:r>
                        <a:rPr lang="en-US" baseline="0" dirty="0" smtClean="0"/>
                        <a:t> you have?)</a:t>
                      </a:r>
                    </a:p>
                    <a:p>
                      <a:endParaRPr lang="en-US" baseline="0" dirty="0" smtClean="0"/>
                    </a:p>
                    <a:p>
                      <a:endParaRPr lang="en-US" baseline="0" dirty="0" smtClean="0"/>
                    </a:p>
                    <a:p>
                      <a:endParaRPr lang="en-US" baseline="0" dirty="0" smtClean="0"/>
                    </a:p>
                    <a:p>
                      <a:r>
                        <a:rPr lang="en-US" dirty="0" smtClean="0"/>
                        <a:t>*Record any questions that you may have.</a:t>
                      </a:r>
                      <a:endParaRPr lang="en-US" dirty="0"/>
                    </a:p>
                  </a:txBody>
                  <a:tcPr/>
                </a:tc>
              </a:tr>
            </a:tbl>
          </a:graphicData>
        </a:graphic>
      </p:graphicFrame>
      <p:sp>
        <p:nvSpPr>
          <p:cNvPr id="3" name="TextBox 2"/>
          <p:cNvSpPr txBox="1"/>
          <p:nvPr/>
        </p:nvSpPr>
        <p:spPr>
          <a:xfrm>
            <a:off x="7086600" y="914400"/>
            <a:ext cx="1731319" cy="584775"/>
          </a:xfrm>
          <a:prstGeom prst="rect">
            <a:avLst/>
          </a:prstGeom>
          <a:solidFill>
            <a:srgbClr val="FFFF00"/>
          </a:solidFill>
        </p:spPr>
        <p:txBody>
          <a:bodyPr wrap="square" rtlCol="0">
            <a:spAutoFit/>
          </a:bodyPr>
          <a:lstStyle/>
          <a:p>
            <a:r>
              <a:rPr lang="en-US" sz="3200" b="1" dirty="0" smtClean="0"/>
              <a:t>Page 10</a:t>
            </a:r>
            <a:endParaRPr lang="en-US" sz="3200" b="1" dirty="0"/>
          </a:p>
        </p:txBody>
      </p:sp>
    </p:spTree>
    <p:extLst>
      <p:ext uri="{BB962C8B-B14F-4D97-AF65-F5344CB8AC3E}">
        <p14:creationId xmlns:p14="http://schemas.microsoft.com/office/powerpoint/2010/main" val="22907504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rot="16200000">
            <a:off x="457200" y="1600200"/>
            <a:ext cx="8229600" cy="4525963"/>
          </a:xfrm>
        </p:spPr>
        <p:txBody>
          <a:bodyPr/>
          <a:lstStyle/>
          <a:p>
            <a:endParaRPr lang="en-US" dirty="0" smtClean="0"/>
          </a:p>
          <a:p>
            <a:pPr marL="0" indent="0">
              <a:buNone/>
            </a:pPr>
            <a:endParaRPr lang="en-US" dirty="0"/>
          </a:p>
        </p:txBody>
      </p:sp>
      <p:pic>
        <p:nvPicPr>
          <p:cNvPr id="6146" name="Picture 2" descr="C:\Users\atreece\AppData\Local\Microsoft\Windows\Temporary Internet Files\Content.Outlook\WHH4E94V\picstitch (2).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3400" y="20782"/>
            <a:ext cx="7620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rot="16200000">
            <a:off x="6210300" y="3758460"/>
            <a:ext cx="4782650" cy="923330"/>
          </a:xfrm>
          <a:prstGeom prst="rect">
            <a:avLst/>
          </a:prstGeom>
          <a:noFill/>
        </p:spPr>
        <p:txBody>
          <a:bodyPr wrap="square" rtlCol="0">
            <a:spAutoFit/>
          </a:bodyPr>
          <a:lstStyle/>
          <a:p>
            <a:r>
              <a:rPr lang="en-US" sz="5400" b="1" dirty="0" smtClean="0"/>
              <a:t>SOURCE 1</a:t>
            </a:r>
            <a:endParaRPr lang="en-US" sz="5400" b="1" dirty="0"/>
          </a:p>
        </p:txBody>
      </p:sp>
    </p:spTree>
    <p:extLst>
      <p:ext uri="{BB962C8B-B14F-4D97-AF65-F5344CB8AC3E}">
        <p14:creationId xmlns:p14="http://schemas.microsoft.com/office/powerpoint/2010/main" val="363426744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Image Sources</a:t>
            </a:r>
            <a:endParaRPr lang="en-US" dirty="0"/>
          </a:p>
        </p:txBody>
      </p:sp>
      <p:sp>
        <p:nvSpPr>
          <p:cNvPr id="3" name="Content Placeholder 2"/>
          <p:cNvSpPr>
            <a:spLocks noGrp="1"/>
          </p:cNvSpPr>
          <p:nvPr>
            <p:ph idx="1"/>
          </p:nvPr>
        </p:nvSpPr>
        <p:spPr/>
        <p:txBody>
          <a:bodyPr/>
          <a:lstStyle/>
          <a:p>
            <a:r>
              <a:rPr lang="en-US" sz="2400" u="sng" dirty="0">
                <a:hlinkClick r:id="rId3"/>
              </a:rPr>
              <a:t>http://islamicrenaissance.co.uk/if-god-exists-why-does-poverty-2/</a:t>
            </a:r>
            <a:endParaRPr lang="en-US" sz="2400" dirty="0"/>
          </a:p>
          <a:p>
            <a:r>
              <a:rPr lang="en-US" sz="2400" u="sng" dirty="0">
                <a:hlinkClick r:id="rId4"/>
              </a:rPr>
              <a:t>http://www.aonestudy.com/articles/poverty.aspx</a:t>
            </a:r>
            <a:endParaRPr lang="en-US" sz="2400" dirty="0"/>
          </a:p>
          <a:p>
            <a:r>
              <a:rPr lang="en-US" sz="2400" u="sng" dirty="0">
                <a:hlinkClick r:id="rId5"/>
              </a:rPr>
              <a:t>http://youth.afairerworld.org/files/child_rights/</a:t>
            </a:r>
            <a:endParaRPr lang="en-US" sz="2400" dirty="0"/>
          </a:p>
          <a:p>
            <a:r>
              <a:rPr lang="en-US" sz="2400" u="sng" dirty="0">
                <a:hlinkClick r:id="rId6"/>
              </a:rPr>
              <a:t>http://forcechange.com</a:t>
            </a:r>
            <a:endParaRPr lang="en-US" sz="2400" dirty="0"/>
          </a:p>
          <a:p>
            <a:r>
              <a:rPr lang="en-US" sz="2400" u="sng" dirty="0">
                <a:hlinkClick r:id="rId7"/>
              </a:rPr>
              <a:t>http://leofish.com/poverty-and-pluto/</a:t>
            </a:r>
            <a:r>
              <a:rPr lang="en-US" sz="2400" dirty="0"/>
              <a:t> </a:t>
            </a:r>
          </a:p>
          <a:p>
            <a:endParaRPr lang="en-US" dirty="0"/>
          </a:p>
        </p:txBody>
      </p:sp>
    </p:spTree>
    <p:extLst>
      <p:ext uri="{BB962C8B-B14F-4D97-AF65-F5344CB8AC3E}">
        <p14:creationId xmlns:p14="http://schemas.microsoft.com/office/powerpoint/2010/main" val="320178913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pdxretro.com/wp-content/uploads/2012/03/al-jolson-yng.jpg"/>
          <p:cNvPicPr>
            <a:picLocks noChangeAspect="1" noChangeArrowheads="1"/>
          </p:cNvPicPr>
          <p:nvPr/>
        </p:nvPicPr>
        <p:blipFill>
          <a:blip r:embed="rId3" cstate="print"/>
          <a:srcRect/>
          <a:stretch>
            <a:fillRect/>
          </a:stretch>
        </p:blipFill>
        <p:spPr bwMode="auto">
          <a:xfrm>
            <a:off x="4487335" y="0"/>
            <a:ext cx="4656665" cy="6858000"/>
          </a:xfrm>
          <a:prstGeom prst="rect">
            <a:avLst/>
          </a:prstGeom>
          <a:noFill/>
        </p:spPr>
      </p:pic>
      <p:sp>
        <p:nvSpPr>
          <p:cNvPr id="19459" name="Rectangle 3"/>
          <p:cNvSpPr>
            <a:spLocks noChangeArrowheads="1"/>
          </p:cNvSpPr>
          <p:nvPr/>
        </p:nvSpPr>
        <p:spPr bwMode="auto">
          <a:xfrm>
            <a:off x="609600" y="0"/>
            <a:ext cx="2819400" cy="687880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"Brother Can You Spare A Dime"</a:t>
            </a:r>
            <a:endParaRPr kumimoji="0" lang="en-US"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5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Once I Built A Railroad, Made It Run </a:t>
            </a:r>
            <a:br>
              <a:rPr kumimoji="0" lang="en-US" sz="105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br>
            <a:r>
              <a:rPr kumimoji="0" lang="en-US" sz="105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Made it race against time </a:t>
            </a:r>
            <a:br>
              <a:rPr kumimoji="0" lang="en-US" sz="105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br>
            <a:r>
              <a:rPr kumimoji="0" lang="en-US" sz="105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Once I built a railroad, now it's done </a:t>
            </a:r>
            <a:br>
              <a:rPr kumimoji="0" lang="en-US" sz="105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br>
            <a:r>
              <a:rPr kumimoji="0" lang="en-US" sz="105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Brother can you spare a dime? </a:t>
            </a:r>
            <a:br>
              <a:rPr kumimoji="0" lang="en-US" sz="105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br>
            <a:r>
              <a:rPr kumimoji="0" lang="en-US" sz="105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Once I built a tower to the sun </a:t>
            </a:r>
            <a:br>
              <a:rPr kumimoji="0" lang="en-US" sz="105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br>
            <a:r>
              <a:rPr kumimoji="0" lang="en-US" sz="105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Brick </a:t>
            </a:r>
            <a:r>
              <a:rPr lang="en-US" sz="1050" dirty="0" smtClean="0">
                <a:solidFill>
                  <a:srgbClr val="000000"/>
                </a:solidFill>
                <a:latin typeface="Times New Roman" pitchFamily="18" charset="0"/>
                <a:ea typeface="Times New Roman" pitchFamily="18" charset="0"/>
                <a:cs typeface="Times New Roman" pitchFamily="18" charset="0"/>
              </a:rPr>
              <a:t>, mortar, </a:t>
            </a:r>
            <a:r>
              <a:rPr kumimoji="0" lang="en-US" sz="105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and lime </a:t>
            </a:r>
            <a:br>
              <a:rPr kumimoji="0" lang="en-US" sz="105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br>
            <a:r>
              <a:rPr kumimoji="0" lang="en-US" sz="105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Once I built a tower, now it's done </a:t>
            </a:r>
            <a:br>
              <a:rPr kumimoji="0" lang="en-US" sz="105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br>
            <a:r>
              <a:rPr kumimoji="0" lang="en-US" sz="105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Brother can you spare a dime? </a:t>
            </a:r>
            <a:br>
              <a:rPr kumimoji="0" lang="en-US" sz="105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br>
            <a:r>
              <a:rPr kumimoji="0" lang="en-US" sz="105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r>
            <a:br>
              <a:rPr kumimoji="0" lang="en-US" sz="105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br>
            <a:r>
              <a:rPr kumimoji="0" lang="en-US" sz="105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Once in khaki suits </a:t>
            </a:r>
            <a:br>
              <a:rPr kumimoji="0" lang="en-US" sz="105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br>
            <a:r>
              <a:rPr kumimoji="0" lang="en-US" sz="105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Gee, we looked swell </a:t>
            </a:r>
            <a:br>
              <a:rPr kumimoji="0" lang="en-US" sz="105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br>
            <a:r>
              <a:rPr kumimoji="0" lang="en-US" sz="105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Full of that </a:t>
            </a:r>
            <a:r>
              <a:rPr kumimoji="0" lang="en-US" sz="105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yankee</a:t>
            </a:r>
            <a:r>
              <a:rPr kumimoji="0" lang="en-US" sz="105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doodle de </a:t>
            </a:r>
            <a:r>
              <a:rPr kumimoji="0" lang="en-US" sz="105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dum</a:t>
            </a:r>
            <a:r>
              <a:rPr kumimoji="0" lang="en-US" sz="105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br>
              <a:rPr kumimoji="0" lang="en-US" sz="105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br>
            <a:r>
              <a:rPr kumimoji="0" lang="en-US" sz="105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Half a million boots went </a:t>
            </a:r>
            <a:r>
              <a:rPr lang="en-US" sz="1050" dirty="0" smtClean="0">
                <a:solidFill>
                  <a:srgbClr val="000000"/>
                </a:solidFill>
                <a:latin typeface="Times New Roman" pitchFamily="18" charset="0"/>
                <a:ea typeface="Times New Roman" pitchFamily="18" charset="0"/>
                <a:cs typeface="Times New Roman" pitchFamily="18" charset="0"/>
              </a:rPr>
              <a:t>march</a:t>
            </a:r>
            <a:r>
              <a:rPr kumimoji="0" lang="en-US" sz="105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ing through hell </a:t>
            </a:r>
            <a:br>
              <a:rPr kumimoji="0" lang="en-US" sz="105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br>
            <a:r>
              <a:rPr kumimoji="0" lang="en-US" sz="105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And I was the kid with </a:t>
            </a:r>
            <a:r>
              <a:rPr lang="en-US" sz="1050" dirty="0" smtClean="0">
                <a:solidFill>
                  <a:srgbClr val="000000"/>
                </a:solidFill>
                <a:latin typeface="Times New Roman" pitchFamily="18" charset="0"/>
                <a:ea typeface="Times New Roman" pitchFamily="18" charset="0"/>
                <a:cs typeface="Times New Roman" pitchFamily="18" charset="0"/>
              </a:rPr>
              <a:t>a</a:t>
            </a:r>
            <a:r>
              <a:rPr kumimoji="0" lang="en-US" sz="105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drum </a:t>
            </a:r>
            <a:br>
              <a:rPr kumimoji="0" lang="en-US" sz="105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br>
            <a:r>
              <a:rPr kumimoji="0" lang="en-US" sz="105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Say don't you remember, they called me Al </a:t>
            </a:r>
            <a:br>
              <a:rPr kumimoji="0" lang="en-US" sz="105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br>
            <a:r>
              <a:rPr kumimoji="0" lang="en-US" sz="105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It was </a:t>
            </a:r>
            <a:r>
              <a:rPr lang="en-US" sz="1050" dirty="0" smtClean="0">
                <a:solidFill>
                  <a:srgbClr val="000000"/>
                </a:solidFill>
                <a:latin typeface="Times New Roman" pitchFamily="18" charset="0"/>
                <a:ea typeface="Times New Roman" pitchFamily="18" charset="0"/>
                <a:cs typeface="Times New Roman" pitchFamily="18" charset="0"/>
              </a:rPr>
              <a:t>A</a:t>
            </a:r>
            <a:r>
              <a:rPr kumimoji="0" lang="en-US" sz="105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l, Al all the time </a:t>
            </a:r>
            <a:br>
              <a:rPr kumimoji="0" lang="en-US" sz="105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br>
            <a:r>
              <a:rPr kumimoji="0" lang="en-US" sz="105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Say don't you remember, I'm your pal! </a:t>
            </a:r>
            <a:br>
              <a:rPr kumimoji="0" lang="en-US" sz="105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br>
            <a:r>
              <a:rPr lang="en-US" sz="1050" dirty="0" smtClean="0">
                <a:solidFill>
                  <a:srgbClr val="000000"/>
                </a:solidFill>
                <a:latin typeface="Times New Roman" pitchFamily="18" charset="0"/>
                <a:ea typeface="Times New Roman" pitchFamily="18" charset="0"/>
                <a:cs typeface="Times New Roman" pitchFamily="18" charset="0"/>
              </a:rPr>
              <a:t>Brother</a:t>
            </a:r>
            <a:r>
              <a:rPr kumimoji="0" lang="en-US" sz="105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can you spare a dime? </a:t>
            </a:r>
            <a:br>
              <a:rPr kumimoji="0" lang="en-US" sz="105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br>
            <a:r>
              <a:rPr kumimoji="0" lang="en-US" sz="105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r>
            <a:br>
              <a:rPr kumimoji="0" lang="en-US" sz="105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br>
            <a:r>
              <a:rPr kumimoji="0" lang="en-US" sz="105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Once I built a railroad, I made it run </a:t>
            </a:r>
            <a:br>
              <a:rPr kumimoji="0" lang="en-US" sz="105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br>
            <a:r>
              <a:rPr kumimoji="0" lang="en-US" sz="105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And</a:t>
            </a:r>
            <a:r>
              <a:rPr kumimoji="0" lang="en-US" sz="1050" b="0" i="0" u="none" strike="noStrike" cap="none" normalizeH="0" dirty="0" smtClean="0">
                <a:ln>
                  <a:noFill/>
                </a:ln>
                <a:solidFill>
                  <a:srgbClr val="000000"/>
                </a:solidFill>
                <a:effectLst/>
                <a:latin typeface="Times New Roman" pitchFamily="18" charset="0"/>
                <a:ea typeface="Times New Roman" pitchFamily="18" charset="0"/>
                <a:cs typeface="Times New Roman" pitchFamily="18" charset="0"/>
              </a:rPr>
              <a:t> I m</a:t>
            </a:r>
            <a:r>
              <a:rPr kumimoji="0" lang="en-US" sz="105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ade it race against time </a:t>
            </a:r>
            <a:br>
              <a:rPr kumimoji="0" lang="en-US" sz="105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br>
            <a:r>
              <a:rPr kumimoji="0" lang="en-US" sz="105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Once I built a railroad, now it's done </a:t>
            </a:r>
            <a:br>
              <a:rPr kumimoji="0" lang="en-US" sz="105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br>
            <a:r>
              <a:rPr lang="en-US" sz="1050" dirty="0" smtClean="0">
                <a:solidFill>
                  <a:srgbClr val="000000"/>
                </a:solidFill>
                <a:latin typeface="Times New Roman" pitchFamily="18" charset="0"/>
                <a:ea typeface="Times New Roman" pitchFamily="18" charset="0"/>
                <a:cs typeface="Times New Roman" pitchFamily="18" charset="0"/>
              </a:rPr>
              <a:t>He</a:t>
            </a:r>
            <a:r>
              <a:rPr kumimoji="0" lang="en-US" sz="105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y Brother </a:t>
            </a:r>
            <a:r>
              <a:rPr kumimoji="0" lang="en-US" sz="105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ain’t</a:t>
            </a:r>
            <a:r>
              <a:rPr kumimoji="0" lang="en-US" sz="105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got</a:t>
            </a:r>
            <a:r>
              <a:rPr kumimoji="0" lang="en-US" sz="1050" b="0" i="0" u="none" strike="noStrike" cap="none" normalizeH="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105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a dime about you, have you? </a:t>
            </a:r>
            <a:br>
              <a:rPr kumimoji="0" lang="en-US" sz="105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br>
            <a:r>
              <a:rPr kumimoji="0" lang="en-US" sz="105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And</a:t>
            </a:r>
            <a:r>
              <a:rPr kumimoji="0" lang="en-US" sz="1050" b="0" i="0" u="none" strike="noStrike" cap="none" normalizeH="0" dirty="0" smtClean="0">
                <a:ln>
                  <a:noFill/>
                </a:ln>
                <a:solidFill>
                  <a:srgbClr val="000000"/>
                </a:solidFill>
                <a:effectLst/>
                <a:latin typeface="Times New Roman" pitchFamily="18" charset="0"/>
                <a:ea typeface="Times New Roman" pitchFamily="18" charset="0"/>
                <a:cs typeface="Times New Roman" pitchFamily="18" charset="0"/>
              </a:rPr>
              <a:t>  o</a:t>
            </a:r>
            <a:r>
              <a:rPr kumimoji="0" lang="en-US" sz="105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nce I built a tower, yes a tower to the sun, of </a:t>
            </a:r>
            <a:r>
              <a:rPr lang="en-US" sz="1050" dirty="0" smtClean="0">
                <a:solidFill>
                  <a:srgbClr val="000000"/>
                </a:solidFill>
                <a:latin typeface="Times New Roman" pitchFamily="18" charset="0"/>
                <a:ea typeface="Times New Roman" pitchFamily="18" charset="0"/>
                <a:cs typeface="Times New Roman" pitchFamily="18" charset="0"/>
              </a:rPr>
              <a:t> b</a:t>
            </a:r>
            <a:r>
              <a:rPr kumimoji="0" lang="en-US" sz="105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rick,</a:t>
            </a:r>
            <a:r>
              <a:rPr kumimoji="0" lang="en-US" sz="1050" b="0" i="0" u="none" strike="noStrike" cap="none" normalizeH="0" dirty="0" smtClean="0">
                <a:ln>
                  <a:noFill/>
                </a:ln>
                <a:solidFill>
                  <a:srgbClr val="000000"/>
                </a:solidFill>
                <a:effectLst/>
                <a:latin typeface="Times New Roman" pitchFamily="18" charset="0"/>
                <a:ea typeface="Times New Roman" pitchFamily="18" charset="0"/>
                <a:cs typeface="Times New Roman" pitchFamily="18" charset="0"/>
              </a:rPr>
              <a:t> mortar, </a:t>
            </a:r>
            <a:r>
              <a:rPr kumimoji="0" lang="en-US" sz="105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and lime </a:t>
            </a:r>
            <a:endParaRPr lang="en-US" sz="1050" dirty="0" smtClean="0">
              <a:solidFill>
                <a:srgbClr val="000000"/>
              </a:solidFill>
              <a:latin typeface="Times New Roman" pitchFamily="18" charset="0"/>
              <a:ea typeface="Times New Roman" pitchFamily="18" charset="0"/>
              <a:cs typeface="Times New Roman" pitchFamily="18" charset="0"/>
            </a:endParaRPr>
          </a:p>
          <a:p>
            <a:pPr lvl="0" eaLnBrk="0" fontAlgn="base" hangingPunct="0">
              <a:spcBef>
                <a:spcPct val="0"/>
              </a:spcBef>
              <a:spcAft>
                <a:spcPct val="0"/>
              </a:spcAft>
            </a:pPr>
            <a:r>
              <a:rPr kumimoji="0" lang="en-US" sz="105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Yes, I’m the fellow built a tower, now it's done </a:t>
            </a:r>
            <a:br>
              <a:rPr kumimoji="0" lang="en-US" sz="105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br>
            <a:r>
              <a:rPr lang="en-US" sz="1050" dirty="0" smtClean="0">
                <a:solidFill>
                  <a:srgbClr val="000000"/>
                </a:solidFill>
                <a:latin typeface="Times New Roman" pitchFamily="18" charset="0"/>
                <a:ea typeface="Times New Roman" pitchFamily="18" charset="0"/>
                <a:cs typeface="Times New Roman" pitchFamily="18" charset="0"/>
              </a:rPr>
              <a:t>He</a:t>
            </a:r>
            <a:r>
              <a:rPr kumimoji="0" lang="en-US" sz="105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y Buddy</a:t>
            </a:r>
            <a:r>
              <a:rPr kumimoji="0" lang="en-US" sz="1050" b="0" i="0" u="none" strike="noStrike" cap="none" normalizeH="0" dirty="0" smtClean="0">
                <a:ln>
                  <a:noFill/>
                </a:ln>
                <a:solidFill>
                  <a:srgbClr val="000000"/>
                </a:solidFill>
                <a:effectLst/>
                <a:latin typeface="Times New Roman" pitchFamily="18" charset="0"/>
                <a:ea typeface="Times New Roman" pitchFamily="18" charset="0"/>
                <a:cs typeface="Times New Roman" pitchFamily="18" charset="0"/>
              </a:rPr>
              <a:t> </a:t>
            </a:r>
            <a:r>
              <a:rPr lang="en-US" sz="1050" dirty="0" err="1" smtClean="0">
                <a:solidFill>
                  <a:srgbClr val="000000"/>
                </a:solidFill>
                <a:latin typeface="Times New Roman" pitchFamily="18" charset="0"/>
                <a:ea typeface="Times New Roman" pitchFamily="18" charset="0"/>
                <a:cs typeface="Times New Roman" pitchFamily="18" charset="0"/>
              </a:rPr>
              <a:t>ain’t</a:t>
            </a:r>
            <a:r>
              <a:rPr lang="en-US" sz="1050" dirty="0" smtClean="0">
                <a:solidFill>
                  <a:srgbClr val="000000"/>
                </a:solidFill>
                <a:latin typeface="Times New Roman" pitchFamily="18" charset="0"/>
                <a:ea typeface="Times New Roman" pitchFamily="18" charset="0"/>
                <a:cs typeface="Times New Roman" pitchFamily="18" charset="0"/>
              </a:rPr>
              <a:t> got a dime about you, have you? ?</a:t>
            </a:r>
            <a:r>
              <a:rPr kumimoji="0" lang="en-US" sz="105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r>
            <a:br>
              <a:rPr kumimoji="0" lang="en-US" sz="105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br>
            <a:r>
              <a:rPr kumimoji="0" lang="en-US" sz="105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r>
            <a:br>
              <a:rPr kumimoji="0" lang="en-US" sz="105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br>
            <a:r>
              <a:rPr kumimoji="0" lang="en-US" sz="105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Once in khaki suits </a:t>
            </a:r>
            <a:br>
              <a:rPr kumimoji="0" lang="en-US" sz="105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br>
            <a:r>
              <a:rPr kumimoji="0" lang="en-US" sz="105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Gee, we looked swell </a:t>
            </a:r>
            <a:br>
              <a:rPr kumimoji="0" lang="en-US" sz="105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br>
            <a:r>
              <a:rPr kumimoji="0" lang="en-US" sz="105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Full of that </a:t>
            </a:r>
            <a:r>
              <a:rPr kumimoji="0" lang="en-US" sz="105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yankee</a:t>
            </a:r>
            <a:r>
              <a:rPr kumimoji="0" lang="en-US" sz="105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doodle de </a:t>
            </a:r>
            <a:r>
              <a:rPr kumimoji="0" lang="en-US" sz="105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dum</a:t>
            </a:r>
            <a:r>
              <a:rPr kumimoji="0" lang="en-US" sz="105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br>
              <a:rPr kumimoji="0" lang="en-US" sz="105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br>
            <a:r>
              <a:rPr kumimoji="0" lang="en-US" sz="105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Half a million boots went marching through hell </a:t>
            </a:r>
            <a:br>
              <a:rPr kumimoji="0" lang="en-US" sz="105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br>
            <a:r>
              <a:rPr kumimoji="0" lang="en-US" sz="105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And  I was the kid with </a:t>
            </a:r>
            <a:r>
              <a:rPr lang="en-US" sz="1050" dirty="0" smtClean="0">
                <a:solidFill>
                  <a:srgbClr val="000000"/>
                </a:solidFill>
                <a:latin typeface="Times New Roman" pitchFamily="18" charset="0"/>
                <a:ea typeface="Times New Roman" pitchFamily="18" charset="0"/>
                <a:cs typeface="Times New Roman" pitchFamily="18" charset="0"/>
              </a:rPr>
              <a:t>a</a:t>
            </a:r>
            <a:r>
              <a:rPr kumimoji="0" lang="en-US" sz="105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drum </a:t>
            </a:r>
            <a:br>
              <a:rPr kumimoji="0" lang="en-US" sz="105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br>
            <a:r>
              <a:rPr kumimoji="0" lang="en-US" sz="105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Say don't you remember, don’t you remember, They called me Al </a:t>
            </a:r>
            <a:r>
              <a:rPr lang="en-US" sz="1050" dirty="0" smtClean="0">
                <a:solidFill>
                  <a:srgbClr val="000000"/>
                </a:solidFill>
                <a:latin typeface="Times New Roman" pitchFamily="18" charset="0"/>
                <a:ea typeface="Times New Roman" pitchFamily="18" charset="0"/>
                <a:cs typeface="Times New Roman" pitchFamily="18" charset="0"/>
              </a:rPr>
              <a:t>, i</a:t>
            </a:r>
            <a:r>
              <a:rPr kumimoji="0" lang="en-US" sz="105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t was Al, Al all the time </a:t>
            </a:r>
            <a:br>
              <a:rPr kumimoji="0" lang="en-US" sz="105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br>
            <a:r>
              <a:rPr lang="en-US" sz="1050" dirty="0" smtClean="0">
                <a:solidFill>
                  <a:srgbClr val="000000"/>
                </a:solidFill>
                <a:latin typeface="Times New Roman" pitchFamily="18" charset="0"/>
                <a:ea typeface="Times New Roman" pitchFamily="18" charset="0"/>
                <a:cs typeface="Times New Roman" pitchFamily="18" charset="0"/>
              </a:rPr>
              <a:t>D</a:t>
            </a:r>
            <a:r>
              <a:rPr kumimoji="0" lang="en-US" sz="105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on't you remember, I'm your pal! </a:t>
            </a:r>
            <a:br>
              <a:rPr kumimoji="0" lang="en-US" sz="105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br>
            <a:r>
              <a:rPr kumimoji="0" lang="en-US" sz="105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Brother</a:t>
            </a:r>
            <a:r>
              <a:rPr kumimoji="0" lang="en-US" sz="1050" b="0" i="0" u="none" strike="noStrike" cap="none" normalizeH="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105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can you spare a dime?</a:t>
            </a:r>
            <a:endParaRPr kumimoji="0" lang="en-US"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05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TextBox 3"/>
          <p:cNvSpPr txBox="1"/>
          <p:nvPr/>
        </p:nvSpPr>
        <p:spPr>
          <a:xfrm>
            <a:off x="7315200" y="685800"/>
            <a:ext cx="1828801" cy="1446550"/>
          </a:xfrm>
          <a:prstGeom prst="rect">
            <a:avLst/>
          </a:prstGeom>
          <a:noFill/>
        </p:spPr>
        <p:txBody>
          <a:bodyPr wrap="square" rtlCol="0">
            <a:spAutoFit/>
          </a:bodyPr>
          <a:lstStyle/>
          <a:p>
            <a:pPr algn="ctr"/>
            <a:r>
              <a:rPr lang="en-US" sz="4400" dirty="0" smtClean="0">
                <a:solidFill>
                  <a:srgbClr val="FF0000"/>
                </a:solidFill>
                <a:latin typeface="Times New Roman" pitchFamily="18" charset="0"/>
                <a:cs typeface="Times New Roman" pitchFamily="18" charset="0"/>
              </a:rPr>
              <a:t>Al Jolson</a:t>
            </a:r>
            <a:endParaRPr lang="en-US" sz="4400" dirty="0">
              <a:solidFill>
                <a:srgbClr val="FF0000"/>
              </a:solidFill>
              <a:latin typeface="Times New Roman" pitchFamily="18" charset="0"/>
              <a:cs typeface="Times New Roman" pitchFamily="18" charset="0"/>
            </a:endParaRPr>
          </a:p>
        </p:txBody>
      </p:sp>
      <p:sp>
        <p:nvSpPr>
          <p:cNvPr id="2" name="TextBox 1"/>
          <p:cNvSpPr txBox="1"/>
          <p:nvPr/>
        </p:nvSpPr>
        <p:spPr>
          <a:xfrm>
            <a:off x="3429000" y="152400"/>
            <a:ext cx="2384024" cy="646331"/>
          </a:xfrm>
          <a:prstGeom prst="rect">
            <a:avLst/>
          </a:prstGeom>
          <a:noFill/>
        </p:spPr>
        <p:txBody>
          <a:bodyPr wrap="square" rtlCol="0">
            <a:spAutoFit/>
          </a:bodyPr>
          <a:lstStyle/>
          <a:p>
            <a:r>
              <a:rPr lang="en-US" sz="3600" b="1" dirty="0" smtClean="0">
                <a:hlinkClick r:id="rId4"/>
              </a:rPr>
              <a:t>SOURCE 2</a:t>
            </a:r>
            <a:endParaRPr lang="en-US" sz="3600" b="1" dirty="0"/>
          </a:p>
        </p:txBody>
      </p:sp>
    </p:spTree>
    <p:extLst>
      <p:ext uri="{BB962C8B-B14F-4D97-AF65-F5344CB8AC3E}">
        <p14:creationId xmlns:p14="http://schemas.microsoft.com/office/powerpoint/2010/main" val="939849538"/>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Michael Harrington Describes the “Other America”, 1962</a:t>
            </a:r>
            <a:endParaRPr lang="en-US" b="1" dirty="0"/>
          </a:p>
        </p:txBody>
      </p:sp>
      <p:sp>
        <p:nvSpPr>
          <p:cNvPr id="3" name="Content Placeholder 2"/>
          <p:cNvSpPr>
            <a:spLocks noGrp="1"/>
          </p:cNvSpPr>
          <p:nvPr>
            <p:ph idx="1"/>
          </p:nvPr>
        </p:nvSpPr>
        <p:spPr/>
        <p:txBody>
          <a:bodyPr>
            <a:normAutofit/>
          </a:bodyPr>
          <a:lstStyle/>
          <a:p>
            <a:pPr marL="0" indent="0">
              <a:buNone/>
            </a:pPr>
            <a:endParaRPr lang="en-US" dirty="0" smtClean="0"/>
          </a:p>
          <a:p>
            <a:pPr marL="0" indent="0">
              <a:buNone/>
            </a:pPr>
            <a:r>
              <a:rPr lang="en-US" sz="4400" b="1" dirty="0" smtClean="0"/>
              <a:t>SOURCE 3</a:t>
            </a:r>
            <a:endParaRPr lang="en-US" sz="4400" b="1" dirty="0"/>
          </a:p>
          <a:p>
            <a:pPr marL="0" indent="0">
              <a:buNone/>
            </a:pPr>
            <a:endParaRPr lang="en-US" dirty="0" smtClean="0"/>
          </a:p>
          <a:p>
            <a:pPr marL="0" indent="0">
              <a:buNone/>
            </a:pPr>
            <a:endParaRPr lang="en-US" dirty="0"/>
          </a:p>
          <a:p>
            <a:pPr marL="0" indent="0">
              <a:buNone/>
            </a:pPr>
            <a:r>
              <a:rPr lang="en-US" b="1" dirty="0" smtClean="0"/>
              <a:t>After analyzing the sources…</a:t>
            </a:r>
          </a:p>
          <a:p>
            <a:pPr marL="0" indent="0">
              <a:buNone/>
            </a:pPr>
            <a:r>
              <a:rPr lang="en-US" b="1" dirty="0" smtClean="0"/>
              <a:t>Grow your thinking…</a:t>
            </a:r>
          </a:p>
          <a:p>
            <a:pPr marL="0" indent="0">
              <a:buNone/>
            </a:pPr>
            <a:r>
              <a:rPr lang="en-US" b="1" dirty="0" smtClean="0"/>
              <a:t>What are you wondering…</a:t>
            </a:r>
          </a:p>
        </p:txBody>
      </p:sp>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604164" y="1524000"/>
            <a:ext cx="3235036" cy="5256934"/>
          </a:xfrm>
          <a:prstGeom prst="rect">
            <a:avLst/>
          </a:prstGeom>
        </p:spPr>
      </p:pic>
    </p:spTree>
    <p:extLst>
      <p:ext uri="{BB962C8B-B14F-4D97-AF65-F5344CB8AC3E}">
        <p14:creationId xmlns:p14="http://schemas.microsoft.com/office/powerpoint/2010/main" val="2096451675"/>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Crafting Compelling Questions</a:t>
            </a:r>
            <a:endParaRPr lang="en-US" b="1" dirty="0"/>
          </a:p>
        </p:txBody>
      </p:sp>
      <p:sp>
        <p:nvSpPr>
          <p:cNvPr id="3" name="Content Placeholder 2"/>
          <p:cNvSpPr>
            <a:spLocks noGrp="1"/>
          </p:cNvSpPr>
          <p:nvPr>
            <p:ph idx="1"/>
          </p:nvPr>
        </p:nvSpPr>
        <p:spPr>
          <a:xfrm>
            <a:off x="457200" y="1371600"/>
            <a:ext cx="8229600" cy="4754563"/>
          </a:xfrm>
        </p:spPr>
        <p:txBody>
          <a:bodyPr>
            <a:normAutofit fontScale="85000" lnSpcReduction="20000"/>
          </a:bodyPr>
          <a:lstStyle/>
          <a:p>
            <a:pPr marL="0" indent="0">
              <a:buNone/>
            </a:pPr>
            <a:r>
              <a:rPr lang="en-US" sz="4000" b="1" i="1" dirty="0" smtClean="0">
                <a:solidFill>
                  <a:schemeClr val="accent2">
                    <a:lumMod val="50000"/>
                  </a:schemeClr>
                </a:solidFill>
              </a:rPr>
              <a:t>What are your ideas, thoughts, questions, wonderings on caring for the poor?  Who is responsible?  What rights do they have?</a:t>
            </a:r>
          </a:p>
          <a:p>
            <a:pPr marL="0" indent="0">
              <a:buNone/>
            </a:pPr>
            <a:endParaRPr lang="en-US" sz="4000" b="1" i="1" dirty="0" smtClean="0">
              <a:solidFill>
                <a:schemeClr val="accent2">
                  <a:lumMod val="50000"/>
                </a:schemeClr>
              </a:solidFill>
            </a:endParaRPr>
          </a:p>
          <a:p>
            <a:pPr marL="0" indent="0">
              <a:buNone/>
            </a:pPr>
            <a:r>
              <a:rPr lang="en-US" sz="4000" b="1" i="1" u="sng" dirty="0" smtClean="0">
                <a:solidFill>
                  <a:srgbClr val="002060"/>
                </a:solidFill>
              </a:rPr>
              <a:t>TASK</a:t>
            </a:r>
            <a:r>
              <a:rPr lang="en-US" sz="4000" b="1" i="1" dirty="0" smtClean="0">
                <a:solidFill>
                  <a:srgbClr val="002060"/>
                </a:solidFill>
              </a:rPr>
              <a:t>:  As a table group,</a:t>
            </a:r>
          </a:p>
          <a:p>
            <a:pPr marL="0" indent="0">
              <a:buNone/>
            </a:pPr>
            <a:r>
              <a:rPr lang="en-US" sz="4000" b="1" i="1" dirty="0">
                <a:solidFill>
                  <a:srgbClr val="002060"/>
                </a:solidFill>
              </a:rPr>
              <a:t>c</a:t>
            </a:r>
            <a:r>
              <a:rPr lang="en-US" sz="4000" b="1" i="1" dirty="0" smtClean="0">
                <a:solidFill>
                  <a:srgbClr val="002060"/>
                </a:solidFill>
              </a:rPr>
              <a:t>raft a compelling </a:t>
            </a:r>
          </a:p>
          <a:p>
            <a:pPr marL="0" indent="0">
              <a:buNone/>
            </a:pPr>
            <a:r>
              <a:rPr lang="en-US" sz="4000" b="1" i="1" dirty="0">
                <a:solidFill>
                  <a:srgbClr val="002060"/>
                </a:solidFill>
              </a:rPr>
              <a:t>q</a:t>
            </a:r>
            <a:r>
              <a:rPr lang="en-US" sz="4000" b="1" i="1" dirty="0" smtClean="0">
                <a:solidFill>
                  <a:srgbClr val="002060"/>
                </a:solidFill>
              </a:rPr>
              <a:t>uestion that you will </a:t>
            </a:r>
          </a:p>
          <a:p>
            <a:pPr marL="0" indent="0">
              <a:buNone/>
            </a:pPr>
            <a:r>
              <a:rPr lang="en-US" sz="4000" b="1" i="1" dirty="0" smtClean="0">
                <a:solidFill>
                  <a:srgbClr val="002060"/>
                </a:solidFill>
              </a:rPr>
              <a:t>continue to explore.</a:t>
            </a:r>
            <a:endParaRPr lang="en-US" sz="4000" b="1" i="1" dirty="0">
              <a:solidFill>
                <a:srgbClr val="002060"/>
              </a:solidFill>
            </a:endParaRPr>
          </a:p>
          <a:p>
            <a:pPr marL="0" indent="0">
              <a:buNone/>
            </a:pPr>
            <a:r>
              <a:rPr lang="en-US" sz="4000" b="1" i="1" dirty="0" smtClean="0">
                <a:solidFill>
                  <a:schemeClr val="accent2">
                    <a:lumMod val="75000"/>
                  </a:schemeClr>
                </a:solidFill>
              </a:rPr>
              <a:t> </a:t>
            </a:r>
            <a:endParaRPr lang="en-US" sz="4000" b="1" i="1" dirty="0">
              <a:solidFill>
                <a:schemeClr val="accent2">
                  <a:lumMod val="75000"/>
                </a:schemeClr>
              </a:solidFill>
            </a:endParaRP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70557" y="2971800"/>
            <a:ext cx="3358747" cy="2720796"/>
          </a:xfrm>
          <a:prstGeom prst="rect">
            <a:avLst/>
          </a:prstGeom>
        </p:spPr>
      </p:pic>
    </p:spTree>
    <p:extLst>
      <p:ext uri="{BB962C8B-B14F-4D97-AF65-F5344CB8AC3E}">
        <p14:creationId xmlns:p14="http://schemas.microsoft.com/office/powerpoint/2010/main" val="2535436994"/>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098053" y="4267200"/>
            <a:ext cx="2630311" cy="2438400"/>
          </a:xfrm>
          <a:prstGeom prst="rect">
            <a:avLst/>
          </a:prstGeom>
        </p:spPr>
      </p:pic>
      <p:sp>
        <p:nvSpPr>
          <p:cNvPr id="2" name="Title 1"/>
          <p:cNvSpPr>
            <a:spLocks noGrp="1"/>
          </p:cNvSpPr>
          <p:nvPr>
            <p:ph type="title"/>
          </p:nvPr>
        </p:nvSpPr>
        <p:spPr/>
        <p:txBody>
          <a:bodyPr/>
          <a:lstStyle/>
          <a:p>
            <a:pPr algn="l"/>
            <a:r>
              <a:rPr lang="en-US" b="1" dirty="0" smtClean="0"/>
              <a:t>Gallery Walk</a:t>
            </a:r>
            <a:endParaRPr lang="en-US" b="1" dirty="0"/>
          </a:p>
        </p:txBody>
      </p:sp>
      <p:sp>
        <p:nvSpPr>
          <p:cNvPr id="3" name="Content Placeholder 2"/>
          <p:cNvSpPr>
            <a:spLocks noGrp="1"/>
          </p:cNvSpPr>
          <p:nvPr>
            <p:ph idx="1"/>
          </p:nvPr>
        </p:nvSpPr>
        <p:spPr/>
        <p:txBody>
          <a:bodyPr>
            <a:normAutofit lnSpcReduction="10000"/>
          </a:bodyPr>
          <a:lstStyle/>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r>
              <a:rPr lang="en-US" b="1" dirty="0" smtClean="0"/>
              <a:t>Post Compelling Questions around the room.</a:t>
            </a:r>
          </a:p>
          <a:p>
            <a:pPr marL="0" indent="0">
              <a:buNone/>
            </a:pPr>
            <a:endParaRPr lang="en-US" b="1" dirty="0" smtClean="0"/>
          </a:p>
          <a:p>
            <a:pPr marL="0" indent="0">
              <a:buNone/>
            </a:pPr>
            <a:r>
              <a:rPr lang="en-US" b="1" dirty="0" smtClean="0"/>
              <a:t>Individually—place a check mark by the questions that you feel are most compelling.</a:t>
            </a:r>
            <a:endParaRPr lang="en-US" b="1" dirty="0"/>
          </a:p>
        </p:txBody>
      </p:sp>
      <p:pic>
        <p:nvPicPr>
          <p:cNvPr id="5" name="Picture 4"/>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886200" y="234255"/>
            <a:ext cx="4876800" cy="3494783"/>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a:ext>
            </a:extLst>
          </a:blip>
          <a:stretch>
            <a:fillRect/>
          </a:stretch>
        </p:blipFill>
        <p:spPr>
          <a:xfrm rot="20309280">
            <a:off x="533400" y="1754621"/>
            <a:ext cx="2895600" cy="1460500"/>
          </a:xfrm>
          <a:prstGeom prst="rect">
            <a:avLst/>
          </a:prstGeom>
        </p:spPr>
      </p:pic>
    </p:spTree>
    <p:extLst>
      <p:ext uri="{BB962C8B-B14F-4D97-AF65-F5344CB8AC3E}">
        <p14:creationId xmlns:p14="http://schemas.microsoft.com/office/powerpoint/2010/main" val="6844322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Where We’ve Been…</a:t>
            </a:r>
            <a:endParaRPr lang="en-US" b="1"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1" y="1219200"/>
            <a:ext cx="9144000" cy="5638800"/>
          </a:xfrm>
        </p:spPr>
      </p:pic>
      <p:sp>
        <p:nvSpPr>
          <p:cNvPr id="5" name="TextBox 4"/>
          <p:cNvSpPr txBox="1"/>
          <p:nvPr/>
        </p:nvSpPr>
        <p:spPr>
          <a:xfrm>
            <a:off x="0" y="1828800"/>
            <a:ext cx="9144000" cy="461665"/>
          </a:xfrm>
          <a:prstGeom prst="rect">
            <a:avLst/>
          </a:prstGeom>
          <a:solidFill>
            <a:srgbClr val="FFFF00"/>
          </a:solidFill>
        </p:spPr>
        <p:txBody>
          <a:bodyPr wrap="square" rtlCol="0">
            <a:spAutoFit/>
          </a:bodyPr>
          <a:lstStyle/>
          <a:p>
            <a:r>
              <a:rPr lang="en-US" sz="2400" b="1" dirty="0"/>
              <a:t>D</a:t>
            </a:r>
            <a:r>
              <a:rPr lang="en-US" sz="2400" b="1" dirty="0" smtClean="0"/>
              <a:t>escribe  </a:t>
            </a:r>
            <a:r>
              <a:rPr lang="en-US" sz="2400" b="1" dirty="0"/>
              <a:t>roles, responsibilities, and expectations </a:t>
            </a:r>
            <a:r>
              <a:rPr lang="en-US" sz="2400" b="1" dirty="0" smtClean="0"/>
              <a:t>of </a:t>
            </a:r>
            <a:r>
              <a:rPr lang="en-US" sz="2400" b="1" dirty="0"/>
              <a:t>a Teacher Leader </a:t>
            </a:r>
          </a:p>
        </p:txBody>
      </p:sp>
      <p:sp>
        <p:nvSpPr>
          <p:cNvPr id="6" name="TextBox 5"/>
          <p:cNvSpPr txBox="1"/>
          <p:nvPr/>
        </p:nvSpPr>
        <p:spPr>
          <a:xfrm>
            <a:off x="0" y="2819400"/>
            <a:ext cx="9144000" cy="461665"/>
          </a:xfrm>
          <a:prstGeom prst="rect">
            <a:avLst/>
          </a:prstGeom>
          <a:solidFill>
            <a:srgbClr val="FFC000"/>
          </a:solidFill>
        </p:spPr>
        <p:txBody>
          <a:bodyPr wrap="square" rtlCol="0">
            <a:spAutoFit/>
          </a:bodyPr>
          <a:lstStyle/>
          <a:p>
            <a:r>
              <a:rPr lang="en-US" sz="2400" b="1" dirty="0" smtClean="0"/>
              <a:t>Identify </a:t>
            </a:r>
            <a:r>
              <a:rPr lang="en-US" sz="2400" b="1" dirty="0"/>
              <a:t>and analyze </a:t>
            </a:r>
            <a:r>
              <a:rPr lang="en-US" sz="2400" b="1" dirty="0" smtClean="0"/>
              <a:t>effective formative </a:t>
            </a:r>
            <a:r>
              <a:rPr lang="en-US" sz="2400" b="1" dirty="0"/>
              <a:t>assessment practices</a:t>
            </a:r>
          </a:p>
        </p:txBody>
      </p:sp>
      <p:sp>
        <p:nvSpPr>
          <p:cNvPr id="7" name="TextBox 6"/>
          <p:cNvSpPr txBox="1"/>
          <p:nvPr/>
        </p:nvSpPr>
        <p:spPr>
          <a:xfrm>
            <a:off x="0" y="3657600"/>
            <a:ext cx="9144000" cy="461665"/>
          </a:xfrm>
          <a:prstGeom prst="rect">
            <a:avLst/>
          </a:prstGeom>
          <a:solidFill>
            <a:srgbClr val="92D050"/>
          </a:solidFill>
        </p:spPr>
        <p:txBody>
          <a:bodyPr wrap="square" rtlCol="0">
            <a:spAutoFit/>
          </a:bodyPr>
          <a:lstStyle/>
          <a:p>
            <a:r>
              <a:rPr lang="en-US" sz="2400" b="1" dirty="0" smtClean="0"/>
              <a:t>Analyze the </a:t>
            </a:r>
            <a:r>
              <a:rPr lang="en-US" sz="2400" b="1" dirty="0"/>
              <a:t>impact of </a:t>
            </a:r>
            <a:r>
              <a:rPr lang="en-US" sz="2400" b="1" dirty="0" smtClean="0"/>
              <a:t>the </a:t>
            </a:r>
            <a:r>
              <a:rPr lang="en-US" sz="2400" b="1" dirty="0"/>
              <a:t>C3 Framework on SS </a:t>
            </a:r>
            <a:r>
              <a:rPr lang="en-US" sz="2400" b="1" dirty="0" smtClean="0"/>
              <a:t>instructional practices</a:t>
            </a:r>
            <a:endParaRPr lang="en-US" sz="2400" b="1" dirty="0"/>
          </a:p>
        </p:txBody>
      </p:sp>
      <p:sp>
        <p:nvSpPr>
          <p:cNvPr id="8" name="TextBox 7"/>
          <p:cNvSpPr txBox="1"/>
          <p:nvPr/>
        </p:nvSpPr>
        <p:spPr>
          <a:xfrm>
            <a:off x="0" y="4648200"/>
            <a:ext cx="9144000" cy="830997"/>
          </a:xfrm>
          <a:prstGeom prst="rect">
            <a:avLst/>
          </a:prstGeom>
          <a:solidFill>
            <a:srgbClr val="00B0F0"/>
          </a:solidFill>
        </p:spPr>
        <p:txBody>
          <a:bodyPr wrap="square" rtlCol="0">
            <a:spAutoFit/>
          </a:bodyPr>
          <a:lstStyle/>
          <a:p>
            <a:r>
              <a:rPr lang="en-US" sz="2400" b="1" dirty="0"/>
              <a:t>D</a:t>
            </a:r>
            <a:r>
              <a:rPr lang="en-US" sz="2400" b="1" dirty="0" smtClean="0"/>
              <a:t>escribe </a:t>
            </a:r>
            <a:r>
              <a:rPr lang="en-US" sz="2400" b="1" dirty="0"/>
              <a:t>how KCAS (ELA &amp; Literacy in History/Social Studies) supports </a:t>
            </a:r>
            <a:endParaRPr lang="en-US" sz="2400" b="1" dirty="0" smtClean="0"/>
          </a:p>
          <a:p>
            <a:r>
              <a:rPr lang="en-US" sz="2400" b="1" dirty="0" smtClean="0"/>
              <a:t>highly </a:t>
            </a:r>
            <a:r>
              <a:rPr lang="en-US" sz="2400" b="1" dirty="0"/>
              <a:t>effective teaching and learning in Social Studies</a:t>
            </a:r>
            <a:endParaRPr lang="en-US" sz="2400" dirty="0"/>
          </a:p>
        </p:txBody>
      </p:sp>
      <p:sp>
        <p:nvSpPr>
          <p:cNvPr id="9" name="TextBox 8"/>
          <p:cNvSpPr txBox="1"/>
          <p:nvPr/>
        </p:nvSpPr>
        <p:spPr>
          <a:xfrm>
            <a:off x="0" y="6019800"/>
            <a:ext cx="9144000" cy="830997"/>
          </a:xfrm>
          <a:prstGeom prst="rect">
            <a:avLst/>
          </a:prstGeom>
          <a:solidFill>
            <a:srgbClr val="A66BD3"/>
          </a:solidFill>
        </p:spPr>
        <p:txBody>
          <a:bodyPr wrap="square" rtlCol="0">
            <a:spAutoFit/>
          </a:bodyPr>
          <a:lstStyle/>
          <a:p>
            <a:pPr lvl="0"/>
            <a:r>
              <a:rPr lang="en-US" sz="2400" b="1" dirty="0" smtClean="0"/>
              <a:t>Identify characteristics of inquiry based instruction / </a:t>
            </a:r>
            <a:r>
              <a:rPr lang="en-US" sz="2400" b="1" dirty="0"/>
              <a:t>create an inquiry based learning experience</a:t>
            </a:r>
            <a:endParaRPr lang="en-US" sz="2400" dirty="0"/>
          </a:p>
        </p:txBody>
      </p:sp>
    </p:spTree>
    <p:extLst>
      <p:ext uri="{BB962C8B-B14F-4D97-AF65-F5344CB8AC3E}">
        <p14:creationId xmlns:p14="http://schemas.microsoft.com/office/powerpoint/2010/main" val="3385448126"/>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solidFill>
                  <a:schemeClr val="accent1">
                    <a:lumMod val="75000"/>
                  </a:schemeClr>
                </a:solidFill>
              </a:rPr>
              <a:t>Revisit and Refine</a:t>
            </a:r>
            <a:endParaRPr lang="en-US" sz="6000" b="1" dirty="0">
              <a:solidFill>
                <a:schemeClr val="accent1">
                  <a:lumMod val="75000"/>
                </a:schemeClr>
              </a:solidFill>
            </a:endParaRPr>
          </a:p>
        </p:txBody>
      </p:sp>
      <p:sp>
        <p:nvSpPr>
          <p:cNvPr id="3" name="Content Placeholder 2"/>
          <p:cNvSpPr>
            <a:spLocks noGrp="1"/>
          </p:cNvSpPr>
          <p:nvPr>
            <p:ph idx="1"/>
          </p:nvPr>
        </p:nvSpPr>
        <p:spPr/>
        <p:txBody>
          <a:bodyPr>
            <a:normAutofit lnSpcReduction="10000"/>
          </a:bodyPr>
          <a:lstStyle/>
          <a:p>
            <a:pPr marL="0" indent="0">
              <a:buNone/>
            </a:pPr>
            <a:r>
              <a:rPr lang="en-US" b="1" dirty="0" smtClean="0"/>
              <a:t>As a “Table Group”, return to your compelling question(s).  </a:t>
            </a:r>
          </a:p>
          <a:p>
            <a:pPr marL="0" indent="0">
              <a:buNone/>
            </a:pPr>
            <a:endParaRPr lang="en-US" b="1" dirty="0" smtClean="0"/>
          </a:p>
          <a:p>
            <a:pPr marL="0" indent="0">
              <a:buNone/>
            </a:pPr>
            <a:r>
              <a:rPr lang="en-US" b="1" dirty="0" smtClean="0"/>
              <a:t>Based on your findings</a:t>
            </a:r>
          </a:p>
          <a:p>
            <a:pPr marL="0" indent="0">
              <a:buNone/>
            </a:pPr>
            <a:r>
              <a:rPr lang="en-US" b="1" dirty="0"/>
              <a:t>f</a:t>
            </a:r>
            <a:r>
              <a:rPr lang="en-US" b="1" dirty="0" smtClean="0"/>
              <a:t>rom the Gallery Walk…</a:t>
            </a:r>
            <a:endParaRPr lang="en-US" b="1" dirty="0"/>
          </a:p>
          <a:p>
            <a:pPr marL="0" indent="0">
              <a:buNone/>
            </a:pPr>
            <a:r>
              <a:rPr lang="en-US" sz="3600" b="1" i="1" dirty="0" smtClean="0">
                <a:solidFill>
                  <a:schemeClr val="accent1">
                    <a:lumMod val="75000"/>
                  </a:schemeClr>
                </a:solidFill>
              </a:rPr>
              <a:t>Are revisions needed?</a:t>
            </a:r>
          </a:p>
          <a:p>
            <a:pPr marL="0" indent="0">
              <a:buNone/>
            </a:pPr>
            <a:r>
              <a:rPr lang="en-US" sz="3600" b="1" i="1" dirty="0" smtClean="0">
                <a:solidFill>
                  <a:schemeClr val="accent1">
                    <a:lumMod val="75000"/>
                  </a:schemeClr>
                </a:solidFill>
              </a:rPr>
              <a:t>Could it be modified to become more compelling?  If so…refine your question. </a:t>
            </a:r>
            <a:endParaRPr lang="en-US" sz="3600" b="1" i="1" dirty="0">
              <a:solidFill>
                <a:schemeClr val="accent1">
                  <a:lumMod val="75000"/>
                </a:schemeClr>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953000" y="2261154"/>
            <a:ext cx="3524250" cy="2336730"/>
          </a:xfrm>
          <a:prstGeom prst="rect">
            <a:avLst/>
          </a:prstGeom>
        </p:spPr>
      </p:pic>
    </p:spTree>
    <p:extLst>
      <p:ext uri="{BB962C8B-B14F-4D97-AF65-F5344CB8AC3E}">
        <p14:creationId xmlns:p14="http://schemas.microsoft.com/office/powerpoint/2010/main" val="735540790"/>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endParaRPr lang="en-US" sz="8800" b="1"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381000" y="381000"/>
            <a:ext cx="8601694" cy="5105400"/>
          </a:xfrm>
        </p:spPr>
      </p:pic>
    </p:spTree>
    <p:extLst>
      <p:ext uri="{BB962C8B-B14F-4D97-AF65-F5344CB8AC3E}">
        <p14:creationId xmlns:p14="http://schemas.microsoft.com/office/powerpoint/2010/main" val="3502712986"/>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172132">
            <a:off x="7171668" y="370388"/>
            <a:ext cx="1218730" cy="1218730"/>
          </a:xfrm>
          <a:prstGeom prst="rect">
            <a:avLst/>
          </a:prstGeom>
        </p:spPr>
      </p:pic>
      <p:sp>
        <p:nvSpPr>
          <p:cNvPr id="2" name="Title 1"/>
          <p:cNvSpPr>
            <a:spLocks noGrp="1"/>
          </p:cNvSpPr>
          <p:nvPr>
            <p:ph type="title"/>
          </p:nvPr>
        </p:nvSpPr>
        <p:spPr/>
        <p:txBody>
          <a:bodyPr>
            <a:noAutofit/>
          </a:bodyPr>
          <a:lstStyle/>
          <a:p>
            <a:r>
              <a:rPr lang="en-US" sz="8000" b="1" dirty="0" smtClean="0">
                <a:solidFill>
                  <a:srgbClr val="C00000"/>
                </a:solidFill>
              </a:rPr>
              <a:t>EXPLORE</a:t>
            </a:r>
            <a:endParaRPr lang="en-US" sz="8000" b="1" dirty="0">
              <a:solidFill>
                <a:srgbClr val="C00000"/>
              </a:solidFill>
            </a:endParaRPr>
          </a:p>
        </p:txBody>
      </p:sp>
      <p:sp>
        <p:nvSpPr>
          <p:cNvPr id="3" name="Content Placeholder 2"/>
          <p:cNvSpPr>
            <a:spLocks noGrp="1"/>
          </p:cNvSpPr>
          <p:nvPr>
            <p:ph idx="1"/>
          </p:nvPr>
        </p:nvSpPr>
        <p:spPr/>
        <p:txBody>
          <a:bodyPr/>
          <a:lstStyle/>
          <a:p>
            <a:pPr marL="0" indent="0">
              <a:buNone/>
            </a:pPr>
            <a:r>
              <a:rPr lang="en-US" sz="3600" b="1" i="1" dirty="0" smtClean="0"/>
              <a:t>What sources would I use to encourage students to explore the compelling question more deeply?</a:t>
            </a:r>
          </a:p>
          <a:p>
            <a:pPr marL="0" indent="0">
              <a:buNone/>
            </a:pPr>
            <a:r>
              <a:rPr lang="en-US" sz="2800" i="1" dirty="0" smtClean="0"/>
              <a:t>On post-it notes write specific resources (source sets) that would fuel student inquiry on this topic…place notes on the chart with the compelling question.</a:t>
            </a:r>
          </a:p>
          <a:p>
            <a:pPr marL="0" indent="0">
              <a:buNone/>
            </a:pPr>
            <a:endParaRPr lang="en-US" b="1" dirty="0" smtClean="0"/>
          </a:p>
          <a:p>
            <a:pPr marL="0" indent="0">
              <a:buNone/>
            </a:pPr>
            <a:endParaRPr lang="en-US" b="1" dirty="0"/>
          </a:p>
        </p:txBody>
      </p:sp>
      <p:pic>
        <p:nvPicPr>
          <p:cNvPr id="4" name="Picture 3">
            <a:hlinkClick r:id="rId4"/>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295400" y="4867653"/>
            <a:ext cx="4114800" cy="1647211"/>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5410200" y="4953000"/>
            <a:ext cx="3492885" cy="1751951"/>
          </a:xfrm>
          <a:prstGeom prst="rect">
            <a:avLst/>
          </a:prstGeom>
        </p:spPr>
      </p:pic>
      <p:pic>
        <p:nvPicPr>
          <p:cNvPr id="7" name="Picture 6"/>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rot="20498916">
            <a:off x="761572" y="143533"/>
            <a:ext cx="1356217" cy="1356217"/>
          </a:xfrm>
          <a:prstGeom prst="rect">
            <a:avLst/>
          </a:prstGeom>
        </p:spPr>
      </p:pic>
      <p:pic>
        <p:nvPicPr>
          <p:cNvPr id="8" name="Picture 7"/>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00347" y="5186217"/>
            <a:ext cx="1273969" cy="1273969"/>
          </a:xfrm>
          <a:prstGeom prst="rect">
            <a:avLst/>
          </a:prstGeom>
        </p:spPr>
      </p:pic>
    </p:spTree>
    <p:extLst>
      <p:ext uri="{BB962C8B-B14F-4D97-AF65-F5344CB8AC3E}">
        <p14:creationId xmlns:p14="http://schemas.microsoft.com/office/powerpoint/2010/main" val="2478839141"/>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C00000"/>
                </a:solidFill>
              </a:rPr>
              <a:t>ASSESS 	FOR UNDERSTANDING</a:t>
            </a:r>
            <a:endParaRPr lang="en-US" b="1" dirty="0">
              <a:solidFill>
                <a:srgbClr val="C00000"/>
              </a:solidFill>
            </a:endParaRPr>
          </a:p>
        </p:txBody>
      </p:sp>
      <p:sp>
        <p:nvSpPr>
          <p:cNvPr id="3" name="Content Placeholder 2"/>
          <p:cNvSpPr>
            <a:spLocks noGrp="1"/>
          </p:cNvSpPr>
          <p:nvPr>
            <p:ph idx="1"/>
          </p:nvPr>
        </p:nvSpPr>
        <p:spPr>
          <a:xfrm>
            <a:off x="228600" y="1600200"/>
            <a:ext cx="8763000" cy="4525963"/>
          </a:xfrm>
        </p:spPr>
        <p:txBody>
          <a:bodyPr>
            <a:normAutofit fontScale="92500" lnSpcReduction="10000"/>
          </a:bodyPr>
          <a:lstStyle/>
          <a:p>
            <a:pPr marL="0" indent="0">
              <a:buNone/>
            </a:pPr>
            <a:r>
              <a:rPr lang="en-US" sz="3600" b="1" i="1" dirty="0" smtClean="0"/>
              <a:t>How would you assess student understanding of the compelling question?</a:t>
            </a:r>
          </a:p>
          <a:p>
            <a:pPr marL="0" indent="0">
              <a:buNone/>
            </a:pPr>
            <a:r>
              <a:rPr lang="en-US" sz="3600" b="1" i="1" dirty="0" smtClean="0"/>
              <a:t>		</a:t>
            </a:r>
            <a:r>
              <a:rPr lang="en-US" sz="3600" b="1" i="1" dirty="0" smtClean="0">
                <a:solidFill>
                  <a:srgbClr val="009644"/>
                </a:solidFill>
              </a:rPr>
              <a:t>CHALLENGE:  Generate a list of 				ways to assess student learning</a:t>
            </a:r>
            <a:endParaRPr lang="en-US" sz="3600" b="1" i="1" dirty="0">
              <a:solidFill>
                <a:srgbClr val="009644"/>
              </a:solidFill>
            </a:endParaRPr>
          </a:p>
          <a:p>
            <a:pPr marL="0" indent="0">
              <a:buNone/>
            </a:pPr>
            <a:r>
              <a:rPr lang="en-US" sz="3600" b="1" i="1" dirty="0" smtClean="0">
                <a:solidFill>
                  <a:srgbClr val="009644"/>
                </a:solidFill>
              </a:rPr>
              <a:t>		other than writing.</a:t>
            </a:r>
          </a:p>
          <a:p>
            <a:pPr marL="0" indent="0">
              <a:buNone/>
            </a:pPr>
            <a:endParaRPr lang="en-US" sz="3600" b="1" i="1" dirty="0">
              <a:solidFill>
                <a:srgbClr val="009644"/>
              </a:solidFill>
            </a:endParaRPr>
          </a:p>
          <a:p>
            <a:pPr marL="0" indent="0">
              <a:buNone/>
            </a:pPr>
            <a:r>
              <a:rPr lang="en-US" sz="3600" b="1" i="1" dirty="0" smtClean="0"/>
              <a:t>	      Teaching History with Technology</a:t>
            </a:r>
          </a:p>
          <a:p>
            <a:pPr marL="0" indent="0">
              <a:buNone/>
            </a:pPr>
            <a:r>
              <a:rPr lang="en-US" dirty="0" smtClean="0">
                <a:hlinkClick r:id="rId3"/>
              </a:rPr>
              <a:t>http</a:t>
            </a:r>
            <a:r>
              <a:rPr lang="en-US" dirty="0">
                <a:hlinkClick r:id="rId3"/>
              </a:rPr>
              <a:t>://</a:t>
            </a:r>
            <a:r>
              <a:rPr lang="en-US" dirty="0" smtClean="0">
                <a:hlinkClick r:id="rId3"/>
              </a:rPr>
              <a:t>thwt.org/index.php</a:t>
            </a:r>
            <a:r>
              <a:rPr lang="en-US" dirty="0" smtClean="0"/>
              <a:t> </a:t>
            </a:r>
            <a:endParaRPr lang="en-US" dirty="0"/>
          </a:p>
        </p:txBody>
      </p:sp>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04800" y="3890962"/>
            <a:ext cx="1447800" cy="1447800"/>
          </a:xfrm>
          <a:prstGeom prst="rect">
            <a:avLst/>
          </a:prstGeom>
        </p:spPr>
      </p:pic>
    </p:spTree>
    <p:extLst>
      <p:ext uri="{BB962C8B-B14F-4D97-AF65-F5344CB8AC3E}">
        <p14:creationId xmlns:p14="http://schemas.microsoft.com/office/powerpoint/2010/main" val="3138280257"/>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800" b="1" dirty="0" smtClean="0">
                <a:solidFill>
                  <a:srgbClr val="0070C0"/>
                </a:solidFill>
              </a:rPr>
              <a:t>Reflect on My Practice</a:t>
            </a:r>
            <a:endParaRPr lang="en-US" sz="4800" b="1" dirty="0">
              <a:solidFill>
                <a:srgbClr val="0070C0"/>
              </a:solidFill>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6858000" y="76200"/>
            <a:ext cx="1447800" cy="1727049"/>
          </a:xfrm>
        </p:spPr>
      </p:pic>
      <p:sp>
        <p:nvSpPr>
          <p:cNvPr id="5" name="TextBox 4"/>
          <p:cNvSpPr txBox="1"/>
          <p:nvPr/>
        </p:nvSpPr>
        <p:spPr>
          <a:xfrm>
            <a:off x="381000" y="1524000"/>
            <a:ext cx="8305800" cy="5940088"/>
          </a:xfrm>
          <a:prstGeom prst="rect">
            <a:avLst/>
          </a:prstGeom>
          <a:noFill/>
        </p:spPr>
        <p:txBody>
          <a:bodyPr wrap="square" rtlCol="0">
            <a:spAutoFit/>
          </a:bodyPr>
          <a:lstStyle/>
          <a:p>
            <a:r>
              <a:rPr lang="en-US" sz="2400" b="1" dirty="0" smtClean="0"/>
              <a:t>With an elbow partner at your table…</a:t>
            </a:r>
          </a:p>
          <a:p>
            <a:pPr marL="342900" indent="-342900">
              <a:buFont typeface="Arial" panose="020B0604020202020204" pitchFamily="34" charset="0"/>
              <a:buChar char="•"/>
            </a:pPr>
            <a:r>
              <a:rPr lang="en-US" sz="2400" b="1" dirty="0" smtClean="0">
                <a:solidFill>
                  <a:srgbClr val="C00000"/>
                </a:solidFill>
              </a:rPr>
              <a:t>Review the student work samples that you brought.  Explain the purpose of the assessment (What was the intended learning?  What enduring skills were addressed?) </a:t>
            </a:r>
          </a:p>
          <a:p>
            <a:endParaRPr lang="en-US" sz="2400" b="1" dirty="0" smtClean="0">
              <a:solidFill>
                <a:srgbClr val="C00000"/>
              </a:solidFill>
            </a:endParaRPr>
          </a:p>
          <a:p>
            <a:pPr marL="342900" indent="-342900">
              <a:buFont typeface="Arial" panose="020B0604020202020204" pitchFamily="34" charset="0"/>
              <a:buChar char="•"/>
            </a:pPr>
            <a:r>
              <a:rPr lang="en-US" sz="2400" b="1" dirty="0" smtClean="0">
                <a:solidFill>
                  <a:srgbClr val="FF9900"/>
                </a:solidFill>
              </a:rPr>
              <a:t>Based on today’s process, is this assessment one that you would give again? What modifications could you apply to make it stronger?</a:t>
            </a:r>
          </a:p>
          <a:p>
            <a:pPr marL="342900" indent="-342900">
              <a:buFont typeface="Arial" panose="020B0604020202020204" pitchFamily="34" charset="0"/>
              <a:buChar char="•"/>
            </a:pPr>
            <a:endParaRPr lang="en-US" sz="2400" b="1" dirty="0" smtClean="0">
              <a:solidFill>
                <a:srgbClr val="D09E00"/>
              </a:solidFill>
            </a:endParaRPr>
          </a:p>
          <a:p>
            <a:r>
              <a:rPr lang="en-US" sz="2400" b="1" dirty="0" smtClean="0"/>
              <a:t>With your table group….</a:t>
            </a:r>
          </a:p>
          <a:p>
            <a:pPr marL="342900" indent="-342900">
              <a:buFont typeface="Arial" panose="020B0604020202020204" pitchFamily="34" charset="0"/>
              <a:buChar char="•"/>
            </a:pPr>
            <a:r>
              <a:rPr lang="en-US" sz="2400" b="1" dirty="0" smtClean="0">
                <a:solidFill>
                  <a:srgbClr val="00642D"/>
                </a:solidFill>
              </a:rPr>
              <a:t>Discuss the </a:t>
            </a:r>
            <a:r>
              <a:rPr lang="en-US" sz="2400" b="1" dirty="0">
                <a:solidFill>
                  <a:srgbClr val="00642D"/>
                </a:solidFill>
              </a:rPr>
              <a:t>implications for teaching and learning (including implications for each person’s practice, student learning, or ways to support individual student </a:t>
            </a:r>
            <a:r>
              <a:rPr lang="en-US" sz="2400" b="1" dirty="0" smtClean="0">
                <a:solidFill>
                  <a:srgbClr val="00642D"/>
                </a:solidFill>
              </a:rPr>
              <a:t>growth of enduring skills.) </a:t>
            </a:r>
            <a:endParaRPr lang="en-US" sz="2400" b="1" dirty="0">
              <a:solidFill>
                <a:srgbClr val="00642D"/>
              </a:solidFill>
            </a:endParaRPr>
          </a:p>
          <a:p>
            <a:endParaRPr lang="en-US" sz="2000" b="1" dirty="0"/>
          </a:p>
          <a:p>
            <a:pPr marL="342900" indent="-342900">
              <a:buFont typeface="Arial" panose="020B0604020202020204" pitchFamily="34" charset="0"/>
              <a:buChar char="•"/>
            </a:pPr>
            <a:endParaRPr lang="en-US" sz="2400" b="1" dirty="0" smtClean="0"/>
          </a:p>
          <a:p>
            <a:endParaRPr lang="en-US" sz="2400" b="1" dirty="0"/>
          </a:p>
        </p:txBody>
      </p:sp>
      <p:sp>
        <p:nvSpPr>
          <p:cNvPr id="6" name="TextBox 5"/>
          <p:cNvSpPr txBox="1"/>
          <p:nvPr/>
        </p:nvSpPr>
        <p:spPr>
          <a:xfrm>
            <a:off x="228600" y="228600"/>
            <a:ext cx="1008866" cy="400110"/>
          </a:xfrm>
          <a:prstGeom prst="rect">
            <a:avLst/>
          </a:prstGeom>
          <a:solidFill>
            <a:srgbClr val="FFFF00"/>
          </a:solidFill>
        </p:spPr>
        <p:txBody>
          <a:bodyPr wrap="none" rtlCol="0">
            <a:spAutoFit/>
          </a:bodyPr>
          <a:lstStyle/>
          <a:p>
            <a:r>
              <a:rPr lang="en-US" sz="2000" b="1" dirty="0" smtClean="0"/>
              <a:t>Page 11</a:t>
            </a:r>
            <a:endParaRPr lang="en-US" sz="2000" b="1" dirty="0"/>
          </a:p>
        </p:txBody>
      </p:sp>
    </p:spTree>
    <p:extLst>
      <p:ext uri="{BB962C8B-B14F-4D97-AF65-F5344CB8AC3E}">
        <p14:creationId xmlns:p14="http://schemas.microsoft.com/office/powerpoint/2010/main" val="4194595029"/>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Session Review and List of To-Do</a:t>
            </a:r>
            <a:endParaRPr lang="en-US"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58643432"/>
              </p:ext>
            </p:extLst>
          </p:nvPr>
        </p:nvGraphicFramePr>
        <p:xfrm>
          <a:off x="457200" y="1295400"/>
          <a:ext cx="7924800" cy="4546600"/>
        </p:xfrm>
        <a:graphic>
          <a:graphicData uri="http://schemas.openxmlformats.org/drawingml/2006/table">
            <a:tbl>
              <a:tblPr firstRow="1" bandRow="1">
                <a:tableStyleId>{5C22544A-7EE6-4342-B048-85BDC9FD1C3A}</a:tableStyleId>
              </a:tblPr>
              <a:tblGrid>
                <a:gridCol w="3505200"/>
                <a:gridCol w="4419600"/>
              </a:tblGrid>
              <a:tr h="523240">
                <a:tc>
                  <a:txBody>
                    <a:bodyPr/>
                    <a:lstStyle/>
                    <a:p>
                      <a:r>
                        <a:rPr lang="en-US" dirty="0" smtClean="0"/>
                        <a:t>Topic</a:t>
                      </a:r>
                      <a:endParaRPr lang="en-US" dirty="0"/>
                    </a:p>
                  </a:txBody>
                  <a:tcPr/>
                </a:tc>
                <a:tc>
                  <a:txBody>
                    <a:bodyPr/>
                    <a:lstStyle/>
                    <a:p>
                      <a:r>
                        <a:rPr lang="en-US" dirty="0" smtClean="0"/>
                        <a:t>Follow Up</a:t>
                      </a:r>
                      <a:endParaRPr lang="en-US" dirty="0"/>
                    </a:p>
                  </a:txBody>
                  <a:tcPr/>
                </a:tc>
              </a:tr>
              <a:tr h="523240">
                <a:tc>
                  <a:txBody>
                    <a:bodyPr/>
                    <a:lstStyle/>
                    <a:p>
                      <a:r>
                        <a:rPr lang="en-US" sz="4000" b="1" dirty="0" smtClean="0"/>
                        <a:t>Enduring Skills</a:t>
                      </a:r>
                      <a:endParaRPr lang="en-US" sz="4000" b="1" dirty="0"/>
                    </a:p>
                  </a:txBody>
                  <a:tcPr/>
                </a:tc>
                <a:tc>
                  <a:txBody>
                    <a:bodyPr/>
                    <a:lstStyle/>
                    <a:p>
                      <a:r>
                        <a:rPr lang="en-US" dirty="0" smtClean="0"/>
                        <a:t>Use Resources provided</a:t>
                      </a:r>
                      <a:r>
                        <a:rPr lang="en-US" baseline="0" dirty="0" smtClean="0"/>
                        <a:t> on KDE Website to support TPGES implementation in school/district—Identifying Enduring Skills</a:t>
                      </a:r>
                      <a:endParaRPr lang="en-US" dirty="0"/>
                    </a:p>
                  </a:txBody>
                  <a:tcPr/>
                </a:tc>
              </a:tr>
              <a:tr h="523240">
                <a:tc>
                  <a:txBody>
                    <a:bodyPr/>
                    <a:lstStyle/>
                    <a:p>
                      <a:r>
                        <a:rPr lang="en-US" sz="4000" b="1" dirty="0" smtClean="0"/>
                        <a:t>Inquiry</a:t>
                      </a:r>
                      <a:r>
                        <a:rPr lang="en-US" sz="4000" b="1" baseline="0" dirty="0" smtClean="0"/>
                        <a:t> Based Instruction</a:t>
                      </a:r>
                      <a:endParaRPr lang="en-US" sz="4000" b="1" dirty="0"/>
                    </a:p>
                  </a:txBody>
                  <a:tcPr/>
                </a:tc>
                <a:tc>
                  <a:txBody>
                    <a:bodyPr/>
                    <a:lstStyle/>
                    <a:p>
                      <a:r>
                        <a:rPr lang="en-US" dirty="0" smtClean="0"/>
                        <a:t>Implement</a:t>
                      </a:r>
                      <a:r>
                        <a:rPr lang="en-US" baseline="0" dirty="0" smtClean="0"/>
                        <a:t> In My Classroom/Model For Others In My School and/or District: </a:t>
                      </a:r>
                    </a:p>
                    <a:p>
                      <a:pPr marL="285750" indent="-285750">
                        <a:buFont typeface="Arial" panose="020B0604020202020204" pitchFamily="34" charset="0"/>
                        <a:buChar char="•"/>
                      </a:pPr>
                      <a:r>
                        <a:rPr lang="en-US" dirty="0" smtClean="0"/>
                        <a:t>Crafting Questions that Matter.</a:t>
                      </a:r>
                    </a:p>
                    <a:p>
                      <a:pPr marL="285750" indent="-285750">
                        <a:buFont typeface="Arial" panose="020B0604020202020204" pitchFamily="34" charset="0"/>
                        <a:buChar char="•"/>
                      </a:pPr>
                      <a:r>
                        <a:rPr lang="en-US" dirty="0" smtClean="0"/>
                        <a:t>Developing Source Sets that Promote</a:t>
                      </a:r>
                      <a:r>
                        <a:rPr lang="en-US" baseline="0" dirty="0" smtClean="0"/>
                        <a:t> Inquiry.</a:t>
                      </a:r>
                    </a:p>
                    <a:p>
                      <a:pPr marL="285750" indent="-285750">
                        <a:buFont typeface="Arial" panose="020B0604020202020204" pitchFamily="34" charset="0"/>
                        <a:buChar char="•"/>
                      </a:pPr>
                      <a:r>
                        <a:rPr lang="en-US" baseline="0" dirty="0" smtClean="0"/>
                        <a:t>Creating effective assessments to measure student learning.</a:t>
                      </a:r>
                    </a:p>
                    <a:p>
                      <a:pPr marL="285750" indent="-285750">
                        <a:buFont typeface="Arial" panose="020B0604020202020204" pitchFamily="34" charset="0"/>
                        <a:buChar char="•"/>
                      </a:pPr>
                      <a:r>
                        <a:rPr lang="en-US" baseline="0" dirty="0" smtClean="0"/>
                        <a:t>Reflect on my practice; continue to modify current practice to meet the needs of learners.</a:t>
                      </a:r>
                    </a:p>
                    <a:p>
                      <a:endParaRPr lang="en-US" dirty="0"/>
                    </a:p>
                  </a:txBody>
                  <a:tcPr/>
                </a:tc>
              </a:tr>
            </a:tbl>
          </a:graphicData>
        </a:graphic>
      </p:graphicFrame>
      <p:sp>
        <p:nvSpPr>
          <p:cNvPr id="5" name="TextBox 4"/>
          <p:cNvSpPr txBox="1"/>
          <p:nvPr/>
        </p:nvSpPr>
        <p:spPr>
          <a:xfrm>
            <a:off x="6858000" y="76200"/>
            <a:ext cx="1371600" cy="461665"/>
          </a:xfrm>
          <a:prstGeom prst="rect">
            <a:avLst/>
          </a:prstGeom>
          <a:solidFill>
            <a:srgbClr val="FFFF00"/>
          </a:solidFill>
        </p:spPr>
        <p:txBody>
          <a:bodyPr wrap="square" rtlCol="0">
            <a:spAutoFit/>
          </a:bodyPr>
          <a:lstStyle/>
          <a:p>
            <a:r>
              <a:rPr lang="en-US" sz="2400" b="1" dirty="0" smtClean="0"/>
              <a:t>Page 12</a:t>
            </a:r>
            <a:endParaRPr lang="en-US" sz="2400" b="1" dirty="0"/>
          </a:p>
        </p:txBody>
      </p:sp>
    </p:spTree>
    <p:extLst>
      <p:ext uri="{BB962C8B-B14F-4D97-AF65-F5344CB8AC3E}">
        <p14:creationId xmlns:p14="http://schemas.microsoft.com/office/powerpoint/2010/main" val="2246407401"/>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
          <p:cNvSpPr>
            <a:spLocks noChangeArrowheads="1"/>
          </p:cNvSpPr>
          <p:nvPr/>
        </p:nvSpPr>
        <p:spPr bwMode="auto">
          <a:xfrm>
            <a:off x="838200" y="5574704"/>
            <a:ext cx="7450139" cy="461665"/>
          </a:xfrm>
          <a:prstGeom prst="rect">
            <a:avLst/>
          </a:prstGeom>
          <a:solidFill>
            <a:srgbClr val="FFFF00"/>
          </a:solidFill>
          <a:ln>
            <a:noFill/>
          </a:ln>
        </p:spPr>
        <p:txBody>
          <a:bodyPr wrap="square">
            <a:spAutoFit/>
          </a:bodyPr>
          <a:lstStyle>
            <a:lvl1pPr eaLnBrk="0" hangingPunct="0">
              <a:spcBef>
                <a:spcPct val="20000"/>
              </a:spcBef>
              <a:buClr>
                <a:schemeClr val="accent1"/>
              </a:buClr>
              <a:buSzPct val="76000"/>
              <a:buFont typeface="Wingdings 2" pitchFamily="18" charset="2"/>
              <a:buChar char=""/>
              <a:defRPr sz="2400">
                <a:solidFill>
                  <a:schemeClr val="tx2"/>
                </a:solidFill>
                <a:latin typeface="Century Gothic" pitchFamily="34" charset="0"/>
              </a:defRPr>
            </a:lvl1pPr>
            <a:lvl2pPr marL="742950" indent="-285750" eaLnBrk="0" hangingPunct="0">
              <a:spcBef>
                <a:spcPct val="20000"/>
              </a:spcBef>
              <a:buClr>
                <a:schemeClr val="accent1"/>
              </a:buClr>
              <a:buSzPct val="76000"/>
              <a:buFont typeface="Wingdings 2" pitchFamily="18" charset="2"/>
              <a:buChar char=""/>
              <a:defRPr sz="2200">
                <a:solidFill>
                  <a:schemeClr val="tx2"/>
                </a:solidFill>
                <a:latin typeface="Century Gothic" pitchFamily="34" charset="0"/>
              </a:defRPr>
            </a:lvl2pPr>
            <a:lvl3pPr marL="1143000" indent="-228600" eaLnBrk="0" hangingPunct="0">
              <a:spcBef>
                <a:spcPct val="20000"/>
              </a:spcBef>
              <a:buClr>
                <a:schemeClr val="accent1"/>
              </a:buClr>
              <a:buSzPct val="76000"/>
              <a:buFont typeface="Wingdings 2" pitchFamily="18" charset="2"/>
              <a:buChar char=""/>
              <a:defRPr sz="2000">
                <a:solidFill>
                  <a:schemeClr val="tx2"/>
                </a:solidFill>
                <a:latin typeface="Century Gothic" pitchFamily="34" charset="0"/>
              </a:defRPr>
            </a:lvl3pPr>
            <a:lvl4pPr marL="1600200" indent="-228600" eaLnBrk="0" hangingPunct="0">
              <a:spcBef>
                <a:spcPct val="20000"/>
              </a:spcBef>
              <a:buClr>
                <a:schemeClr val="accent1"/>
              </a:buClr>
              <a:buSzPct val="76000"/>
              <a:buFont typeface="Wingdings 2" pitchFamily="18" charset="2"/>
              <a:buChar char=""/>
              <a:defRPr>
                <a:solidFill>
                  <a:schemeClr val="tx2"/>
                </a:solidFill>
                <a:latin typeface="Century Gothic" pitchFamily="34" charset="0"/>
              </a:defRPr>
            </a:lvl4pPr>
            <a:lvl5pPr marL="2057400" indent="-228600" eaLnBrk="0" hangingPunct="0">
              <a:spcBef>
                <a:spcPct val="20000"/>
              </a:spcBef>
              <a:buClr>
                <a:schemeClr val="accent1"/>
              </a:buClr>
              <a:buSzPct val="76000"/>
              <a:buFont typeface="Wingdings 2" pitchFamily="18" charset="2"/>
              <a:buChar char=""/>
              <a:defRPr sz="1600">
                <a:solidFill>
                  <a:schemeClr val="tx2"/>
                </a:solidFill>
                <a:latin typeface="Century Gothic" pitchFamily="34" charset="0"/>
              </a:defRPr>
            </a:lvl5pPr>
            <a:lvl6pPr marL="25146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6pPr>
            <a:lvl7pPr marL="29718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7pPr>
            <a:lvl8pPr marL="34290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8pPr>
            <a:lvl9pPr marL="38862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9pPr>
          </a:lstStyle>
          <a:p>
            <a:pPr algn="ctr" eaLnBrk="1" hangingPunct="1">
              <a:spcBef>
                <a:spcPct val="0"/>
              </a:spcBef>
              <a:buClrTx/>
              <a:buSzTx/>
              <a:buFontTx/>
              <a:buNone/>
            </a:pPr>
            <a:r>
              <a:rPr lang="en-US" altLang="en-US" b="1" dirty="0">
                <a:solidFill>
                  <a:srgbClr val="FFFF00"/>
                </a:solidFill>
                <a:latin typeface="Book Antiqua" pitchFamily="18" charset="0"/>
                <a:hlinkClick r:id="rId3"/>
              </a:rPr>
              <a:t>How to Start a Movement - The One Lone NUT</a:t>
            </a:r>
            <a:endParaRPr lang="en-US" altLang="en-US" b="1" dirty="0">
              <a:solidFill>
                <a:srgbClr val="FFFF00"/>
              </a:solidFill>
              <a:latin typeface="Book Antiqua" pitchFamily="18" charset="0"/>
            </a:endParaRPr>
          </a:p>
        </p:txBody>
      </p:sp>
      <p:pic>
        <p:nvPicPr>
          <p:cNvPr id="34819" name="Picture 2">
            <a:hlinkClick r:id="rId3"/>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245736" y="1514475"/>
            <a:ext cx="6494063" cy="3597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4820" name="Picture 3" descr="C:\Users\dwaggon\AppData\Local\Microsoft\Windows\Temporary Internet Files\Content.IE5\QSI5NVTF\MC900389668[1].wmf"/>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28600" y="1436688"/>
            <a:ext cx="1809750" cy="16113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477838" y="3200400"/>
            <a:ext cx="1774825" cy="369888"/>
          </a:xfrm>
          <a:prstGeom prst="rect">
            <a:avLst/>
          </a:prstGeom>
          <a:solidFill>
            <a:schemeClr val="bg2"/>
          </a:solidFill>
        </p:spPr>
        <p:txBody>
          <a:bodyPr wrap="none">
            <a:spAutoFit/>
          </a:bodyPr>
          <a:lstStyle/>
          <a:p>
            <a:pPr>
              <a:defRPr/>
            </a:pPr>
            <a:r>
              <a:rPr lang="en-US" b="1" dirty="0">
                <a:effectLst>
                  <a:outerShdw blurRad="38100" dist="38100" dir="2700000" algn="tl">
                    <a:srgbClr val="000000">
                      <a:alpha val="43137"/>
                    </a:srgbClr>
                  </a:outerShdw>
                </a:effectLst>
                <a:cs typeface="Arial" charset="0"/>
              </a:rPr>
              <a:t>One Lone NUT</a:t>
            </a:r>
          </a:p>
        </p:txBody>
      </p:sp>
      <p:sp>
        <p:nvSpPr>
          <p:cNvPr id="2" name="TextBox 1"/>
          <p:cNvSpPr txBox="1"/>
          <p:nvPr/>
        </p:nvSpPr>
        <p:spPr>
          <a:xfrm>
            <a:off x="1133475" y="457200"/>
            <a:ext cx="6943725" cy="1015663"/>
          </a:xfrm>
          <a:prstGeom prst="rect">
            <a:avLst/>
          </a:prstGeom>
          <a:noFill/>
        </p:spPr>
        <p:txBody>
          <a:bodyPr wrap="square" rtlCol="0">
            <a:spAutoFit/>
          </a:bodyPr>
          <a:lstStyle/>
          <a:p>
            <a:pPr algn="ctr"/>
            <a:r>
              <a:rPr lang="en-US" sz="6000" b="1" dirty="0" smtClean="0"/>
              <a:t>Be A Leader…</a:t>
            </a:r>
            <a:endParaRPr lang="en-US" sz="6000" b="1" dirty="0"/>
          </a:p>
        </p:txBody>
      </p:sp>
    </p:spTree>
    <p:extLst>
      <p:ext uri="{BB962C8B-B14F-4D97-AF65-F5344CB8AC3E}">
        <p14:creationId xmlns:p14="http://schemas.microsoft.com/office/powerpoint/2010/main" val="3009333405"/>
      </p:ext>
    </p:extLst>
  </p:cSld>
  <p:clrMapOvr>
    <a:masterClrMapping/>
  </p:clrMapOvr>
  <p:transition spd="slow">
    <p:wipe/>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6705600" y="1600200"/>
            <a:ext cx="2275587" cy="3048000"/>
          </a:xfrm>
        </p:spPr>
      </p:pic>
      <p:sp>
        <p:nvSpPr>
          <p:cNvPr id="2" name="Title 1"/>
          <p:cNvSpPr>
            <a:spLocks noGrp="1"/>
          </p:cNvSpPr>
          <p:nvPr>
            <p:ph type="title"/>
          </p:nvPr>
        </p:nvSpPr>
        <p:spPr/>
        <p:txBody>
          <a:bodyPr>
            <a:normAutofit/>
          </a:bodyPr>
          <a:lstStyle/>
          <a:p>
            <a:r>
              <a:rPr lang="en-US" sz="6600" b="1" dirty="0" smtClean="0">
                <a:solidFill>
                  <a:srgbClr val="C00000"/>
                </a:solidFill>
              </a:rPr>
              <a:t>EVALUATIONS</a:t>
            </a:r>
            <a:endParaRPr lang="en-US" sz="6600" b="1" dirty="0">
              <a:solidFill>
                <a:srgbClr val="C00000"/>
              </a:solidFill>
            </a:endParaRPr>
          </a:p>
        </p:txBody>
      </p:sp>
      <p:sp>
        <p:nvSpPr>
          <p:cNvPr id="5" name="TextBox 4"/>
          <p:cNvSpPr txBox="1"/>
          <p:nvPr/>
        </p:nvSpPr>
        <p:spPr>
          <a:xfrm>
            <a:off x="381000" y="1600200"/>
            <a:ext cx="6629400" cy="2062103"/>
          </a:xfrm>
          <a:prstGeom prst="rect">
            <a:avLst/>
          </a:prstGeom>
          <a:noFill/>
        </p:spPr>
        <p:txBody>
          <a:bodyPr wrap="square" rtlCol="0">
            <a:spAutoFit/>
          </a:bodyPr>
          <a:lstStyle/>
          <a:p>
            <a:r>
              <a:rPr lang="en-US" sz="3200" b="1" dirty="0" smtClean="0"/>
              <a:t>Please complete your evaluations.</a:t>
            </a:r>
          </a:p>
          <a:p>
            <a:r>
              <a:rPr lang="en-US" sz="3200" b="1" dirty="0" smtClean="0"/>
              <a:t>We use your feedback to plan future sessions.</a:t>
            </a:r>
          </a:p>
          <a:p>
            <a:endParaRPr lang="en-US" sz="3200" b="1" dirty="0" smtClean="0"/>
          </a:p>
        </p:txBody>
      </p:sp>
    </p:spTree>
    <p:extLst>
      <p:ext uri="{BB962C8B-B14F-4D97-AF65-F5344CB8AC3E}">
        <p14:creationId xmlns:p14="http://schemas.microsoft.com/office/powerpoint/2010/main" val="35829582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Title 1"/>
          <p:cNvSpPr>
            <a:spLocks noGrp="1"/>
          </p:cNvSpPr>
          <p:nvPr>
            <p:ph type="title"/>
          </p:nvPr>
        </p:nvSpPr>
        <p:spPr/>
        <p:txBody>
          <a:bodyPr/>
          <a:lstStyle/>
          <a:p>
            <a:endParaRPr lang="en-US" altLang="en-US" smtClean="0"/>
          </a:p>
        </p:txBody>
      </p:sp>
      <p:pic>
        <p:nvPicPr>
          <p:cNvPr id="154627" name="Content Placeholder 5"/>
          <p:cNvPicPr>
            <a:picLocks noGrp="1" noChangeAspect="1"/>
          </p:cNvPicPr>
          <p:nvPr>
            <p:ph idx="1"/>
          </p:nvPr>
        </p:nvPicPr>
        <p:blipFill>
          <a:blip r:embed="rId3">
            <a:extLst>
              <a:ext uri="{28A0092B-C50C-407E-A947-70E740481C1C}">
                <a14:useLocalDpi xmlns:a14="http://schemas.microsoft.com/office/drawing/2010/main"/>
              </a:ext>
            </a:extLst>
          </a:blip>
          <a:srcRect/>
          <a:stretch>
            <a:fillRect/>
          </a:stretch>
        </p:blipFill>
        <p:spPr>
          <a:xfrm>
            <a:off x="1608138" y="0"/>
            <a:ext cx="5927725" cy="7575550"/>
          </a:xfrm>
        </p:spPr>
      </p:pic>
    </p:spTree>
    <p:extLst>
      <p:ext uri="{BB962C8B-B14F-4D97-AF65-F5344CB8AC3E}">
        <p14:creationId xmlns:p14="http://schemas.microsoft.com/office/powerpoint/2010/main" val="2648706681"/>
      </p:ext>
    </p:extLst>
  </p:cSld>
  <p:clrMapOvr>
    <a:masterClrMapping/>
  </p:clrMapOvr>
  <p:transition spd="slow">
    <p:circl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2499</TotalTime>
  <Words>5660</Words>
  <Application>Microsoft Office PowerPoint</Application>
  <PresentationFormat>On-screen Show (4:3)</PresentationFormat>
  <Paragraphs>752</Paragraphs>
  <Slides>87</Slides>
  <Notes>87</Notes>
  <HiddenSlides>0</HiddenSlides>
  <MMClips>0</MMClips>
  <ScaleCrop>false</ScaleCrop>
  <HeadingPairs>
    <vt:vector size="4" baseType="variant">
      <vt:variant>
        <vt:lpstr>Theme</vt:lpstr>
      </vt:variant>
      <vt:variant>
        <vt:i4>1</vt:i4>
      </vt:variant>
      <vt:variant>
        <vt:lpstr>Slide Titles</vt:lpstr>
      </vt:variant>
      <vt:variant>
        <vt:i4>87</vt:i4>
      </vt:variant>
    </vt:vector>
  </HeadingPairs>
  <TitlesOfParts>
    <vt:vector size="88" baseType="lpstr">
      <vt:lpstr>Office Theme</vt:lpstr>
      <vt:lpstr>PowerPoint Presentation</vt:lpstr>
      <vt:lpstr>AGENDA</vt:lpstr>
      <vt:lpstr>PADLET ADDRESS http://padlet.com/wall/APRILSSTLN </vt:lpstr>
      <vt:lpstr>PowerPoint Presentation</vt:lpstr>
      <vt:lpstr>University of Louisville AP Institute</vt:lpstr>
      <vt:lpstr>PowerPoint Presentation</vt:lpstr>
      <vt:lpstr>Literacy Link Newsletter</vt:lpstr>
      <vt:lpstr>Where We’ve Been…</vt:lpstr>
      <vt:lpstr>PowerPoint Presentation</vt:lpstr>
      <vt:lpstr>The most important  quality of a leader  is…</vt:lpstr>
      <vt:lpstr>Pillars again</vt:lpstr>
      <vt:lpstr>PowerPoint Presentation</vt:lpstr>
      <vt:lpstr>PowerPoint Presentation</vt:lpstr>
      <vt:lpstr>PowerPoint Presentation</vt:lpstr>
      <vt:lpstr>Ratification of 19th Amendment</vt:lpstr>
      <vt:lpstr>PowerPoint Presentation</vt:lpstr>
      <vt:lpstr>PowerPoint Presentation</vt:lpstr>
      <vt:lpstr>PowerPoint Presentation</vt:lpstr>
      <vt:lpstr>PowerPoint Presentation</vt:lpstr>
      <vt:lpstr>A Process to Identify the  Enduring Skills, Processes, &amp; Concepts in Social Studies</vt:lpstr>
      <vt:lpstr>Goals of this process</vt:lpstr>
      <vt:lpstr>This activity will </vt:lpstr>
      <vt:lpstr>SKILL, noun</vt:lpstr>
      <vt:lpstr>PowerPoint Presentation</vt:lpstr>
      <vt:lpstr>PowerPoint Presentation</vt:lpstr>
      <vt:lpstr>PowerPoint Presentation</vt:lpstr>
      <vt:lpstr>PowerPoint Presentation</vt:lpstr>
      <vt:lpstr>PowerPoint Presentation</vt:lpstr>
      <vt:lpstr>Table Teams</vt:lpstr>
      <vt:lpstr>PowerPoint Presentation</vt:lpstr>
      <vt:lpstr>SKILL, noun</vt:lpstr>
      <vt:lpstr>PowerPoint Presentation</vt:lpstr>
      <vt:lpstr>What About ENDURING?  In order to get to a quality student growth goal, you need to move beyond skills to identifying the ENDURING SKILLS, CONCEPTS, or PROCESSES for your content area. </vt:lpstr>
      <vt:lpstr>Defining ENDURING</vt:lpstr>
      <vt:lpstr>PowerPoint Presentation</vt:lpstr>
      <vt:lpstr>PowerPoint Presentation</vt:lpstr>
      <vt:lpstr>PowerPoint Presentation</vt:lpstr>
      <vt:lpstr>PowerPoint Presentation</vt:lpstr>
      <vt:lpstr>Return to your Chart</vt:lpstr>
      <vt:lpstr>Defining ENDURING</vt:lpstr>
      <vt:lpstr>PowerPoint Presentation</vt:lpstr>
      <vt:lpstr>PowerPoint Presentation</vt:lpstr>
      <vt:lpstr>PowerPoint Presentation</vt:lpstr>
      <vt:lpstr>PowerPoint Presentation</vt:lpstr>
      <vt:lpstr>PowerPoint Presentation</vt:lpstr>
      <vt:lpstr>Return to your Chart</vt:lpstr>
      <vt:lpstr>Enduring Learning</vt:lpstr>
      <vt:lpstr>PowerPoint Presentation</vt:lpstr>
      <vt:lpstr>PowerPoint Presentation</vt:lpstr>
      <vt:lpstr>Share one example on Padlet</vt:lpstr>
      <vt:lpstr>PADLET ADDRESS http://padlet.com/wall/APRILSSTLN </vt:lpstr>
      <vt:lpstr>Defend it</vt:lpstr>
      <vt:lpstr>PowerPoint Presentation</vt:lpstr>
      <vt:lpstr>Chart your work. Post.</vt:lpstr>
      <vt:lpstr>Gallery Walk</vt:lpstr>
      <vt:lpstr>Enduring Skills…</vt:lpstr>
      <vt:lpstr>This activity will </vt:lpstr>
      <vt:lpstr>Goals of this process</vt:lpstr>
      <vt:lpstr>Assessing Mastery of Enduring Skills</vt:lpstr>
      <vt:lpstr>    The goals of the  next process…      </vt:lpstr>
      <vt:lpstr>What’s Next?</vt:lpstr>
      <vt:lpstr>PowerPoint Presentation</vt:lpstr>
      <vt:lpstr>LEADERSHIP</vt:lpstr>
      <vt:lpstr>http://education.ky.gov/Pages/default.aspx </vt:lpstr>
      <vt:lpstr>Plan, Do, …</vt:lpstr>
      <vt:lpstr>Inquiry Based Instruction </vt:lpstr>
      <vt:lpstr>PowerPoint Presentation</vt:lpstr>
      <vt:lpstr>     </vt:lpstr>
      <vt:lpstr>What is a Compelling Question?</vt:lpstr>
      <vt:lpstr>Does It Stand The Test…Are You Compelled?</vt:lpstr>
      <vt:lpstr>PowerPoint Presentation</vt:lpstr>
      <vt:lpstr> Your Turn…</vt:lpstr>
      <vt:lpstr>See-Think-Wonder</vt:lpstr>
      <vt:lpstr>PowerPoint Presentation</vt:lpstr>
      <vt:lpstr>Image Sources</vt:lpstr>
      <vt:lpstr>PowerPoint Presentation</vt:lpstr>
      <vt:lpstr>Michael Harrington Describes the “Other America”, 1962</vt:lpstr>
      <vt:lpstr>Crafting Compelling Questions</vt:lpstr>
      <vt:lpstr>Gallery Walk</vt:lpstr>
      <vt:lpstr>Revisit and Refine</vt:lpstr>
      <vt:lpstr>PowerPoint Presentation</vt:lpstr>
      <vt:lpstr>EXPLORE</vt:lpstr>
      <vt:lpstr>ASSESS  FOR UNDERSTANDING</vt:lpstr>
      <vt:lpstr>Reflect on My Practice</vt:lpstr>
      <vt:lpstr>Session Review and List of To-Do</vt:lpstr>
      <vt:lpstr>PowerPoint Presentation</vt:lpstr>
      <vt:lpstr>EVALUATIONS</vt:lpstr>
    </vt:vector>
  </TitlesOfParts>
  <Company>Kentucky Department of Education</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Treece, Amy - Division of Program Standards</dc:creator>
  <cp:lastModifiedBy>Treece, Amy - Division of Program Standards</cp:lastModifiedBy>
  <cp:revision>450</cp:revision>
  <cp:lastPrinted>2014-04-17T12:26:27Z</cp:lastPrinted>
  <dcterms:created xsi:type="dcterms:W3CDTF">2014-04-02T11:52:51Z</dcterms:created>
  <dcterms:modified xsi:type="dcterms:W3CDTF">2014-04-17T23:13:57Z</dcterms:modified>
</cp:coreProperties>
</file>