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57" r:id="rId3"/>
    <p:sldId id="268" r:id="rId4"/>
    <p:sldId id="270" r:id="rId5"/>
    <p:sldId id="273" r:id="rId6"/>
    <p:sldId id="266" r:id="rId7"/>
    <p:sldId id="265" r:id="rId8"/>
    <p:sldId id="267" r:id="rId9"/>
    <p:sldId id="260" r:id="rId10"/>
    <p:sldId id="264" r:id="rId11"/>
    <p:sldId id="272" r:id="rId12"/>
    <p:sldId id="274" r:id="rId13"/>
    <p:sldId id="275" r:id="rId14"/>
    <p:sldId id="261" r:id="rId15"/>
    <p:sldId id="269" r:id="rId16"/>
    <p:sldId id="262" r:id="rId17"/>
    <p:sldId id="279" r:id="rId18"/>
    <p:sldId id="276" r:id="rId19"/>
    <p:sldId id="278" r:id="rId20"/>
    <p:sldId id="277" r:id="rId21"/>
    <p:sldId id="258" r:id="rId22"/>
    <p:sldId id="263"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434" autoAdjust="0"/>
  </p:normalViewPr>
  <p:slideViewPr>
    <p:cSldViewPr snapToGrid="0">
      <p:cViewPr varScale="1">
        <p:scale>
          <a:sx n="70" d="100"/>
          <a:sy n="70"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19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891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205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70695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34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19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9/30/2015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656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9/30/2015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23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9/30/2015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021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9/30/2015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301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825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9/30/2015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0872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ducation.ky.gov/curriculum/conpro/socstud/Pages/Proposed-Social-Studies-for-the-Next-Generation.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Re-designing the History  Framework with the New Standards </a:t>
            </a:r>
            <a:endParaRPr lang="en-US" b="1" dirty="0"/>
          </a:p>
        </p:txBody>
      </p:sp>
      <p:sp>
        <p:nvSpPr>
          <p:cNvPr id="3" name="Subtitle 2"/>
          <p:cNvSpPr>
            <a:spLocks noGrp="1"/>
          </p:cNvSpPr>
          <p:nvPr>
            <p:ph type="subTitle" idx="1"/>
          </p:nvPr>
        </p:nvSpPr>
        <p:spPr>
          <a:xfrm>
            <a:off x="1100051" y="4455620"/>
            <a:ext cx="10058400" cy="1699519"/>
          </a:xfrm>
        </p:spPr>
        <p:txBody>
          <a:bodyPr>
            <a:normAutofit fontScale="92500" lnSpcReduction="10000"/>
          </a:bodyPr>
          <a:lstStyle/>
          <a:p>
            <a:pPr algn="ctr"/>
            <a:r>
              <a:rPr lang="en-US" dirty="0" smtClean="0">
                <a:solidFill>
                  <a:schemeClr val="tx1"/>
                </a:solidFill>
              </a:rPr>
              <a:t>Betsy and Kevin Webster</a:t>
            </a:r>
          </a:p>
          <a:p>
            <a:pPr algn="ctr"/>
            <a:endParaRPr lang="en-US" dirty="0" smtClean="0">
              <a:solidFill>
                <a:schemeClr val="tx1"/>
              </a:solidFill>
            </a:endParaRPr>
          </a:p>
          <a:p>
            <a:pPr algn="ctr"/>
            <a:r>
              <a:rPr lang="en-US" dirty="0" smtClean="0">
                <a:solidFill>
                  <a:schemeClr val="tx1"/>
                </a:solidFill>
              </a:rPr>
              <a:t>Betsy.hall@owen.kyschools.us</a:t>
            </a:r>
          </a:p>
          <a:p>
            <a:pPr algn="ctr"/>
            <a:r>
              <a:rPr lang="en-US" dirty="0" smtClean="0">
                <a:solidFill>
                  <a:schemeClr val="tx1"/>
                </a:solidFill>
              </a:rPr>
              <a:t>Kevin.webster@owen.kyschools.us</a:t>
            </a:r>
            <a:endParaRPr lang="en-US" dirty="0">
              <a:solidFill>
                <a:schemeClr val="tx1"/>
              </a:solidFill>
            </a:endParaRPr>
          </a:p>
        </p:txBody>
      </p:sp>
    </p:spTree>
    <p:extLst>
      <p:ext uri="{BB962C8B-B14F-4D97-AF65-F5344CB8AC3E}">
        <p14:creationId xmlns:p14="http://schemas.microsoft.com/office/powerpoint/2010/main" val="2552325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Owen County Sample Course Outlines</a:t>
            </a:r>
            <a:endParaRPr lang="en-US" dirty="0"/>
          </a:p>
        </p:txBody>
      </p:sp>
      <p:sp>
        <p:nvSpPr>
          <p:cNvPr id="4" name="Content Placeholder 3"/>
          <p:cNvSpPr>
            <a:spLocks noGrp="1"/>
          </p:cNvSpPr>
          <p:nvPr>
            <p:ph sz="half" idx="1"/>
          </p:nvPr>
        </p:nvSpPr>
        <p:spPr/>
        <p:txBody>
          <a:bodyPr/>
          <a:lstStyle/>
          <a:p>
            <a:pPr algn="ctr"/>
            <a:r>
              <a:rPr lang="en-US" u="sng" dirty="0" smtClean="0"/>
              <a:t>SS1</a:t>
            </a:r>
          </a:p>
          <a:p>
            <a:r>
              <a:rPr lang="en-US" dirty="0" smtClean="0"/>
              <a:t>Criminal Justice</a:t>
            </a:r>
          </a:p>
          <a:p>
            <a:r>
              <a:rPr lang="en-US" dirty="0" smtClean="0"/>
              <a:t>Settlement Patterns</a:t>
            </a:r>
          </a:p>
          <a:p>
            <a:r>
              <a:rPr lang="en-US" dirty="0" smtClean="0"/>
              <a:t>World Religions</a:t>
            </a:r>
          </a:p>
          <a:p>
            <a:r>
              <a:rPr lang="en-US" dirty="0" smtClean="0"/>
              <a:t>Depressions, Recessions, and Economic Downturns </a:t>
            </a:r>
          </a:p>
          <a:p>
            <a:r>
              <a:rPr lang="en-US" dirty="0" smtClean="0"/>
              <a:t>We the People </a:t>
            </a:r>
            <a:endParaRPr lang="en-US" dirty="0"/>
          </a:p>
        </p:txBody>
      </p:sp>
      <p:sp>
        <p:nvSpPr>
          <p:cNvPr id="5" name="Content Placeholder 4"/>
          <p:cNvSpPr>
            <a:spLocks noGrp="1"/>
          </p:cNvSpPr>
          <p:nvPr>
            <p:ph sz="half" idx="2"/>
          </p:nvPr>
        </p:nvSpPr>
        <p:spPr/>
        <p:txBody>
          <a:bodyPr/>
          <a:lstStyle/>
          <a:p>
            <a:pPr algn="ctr"/>
            <a:r>
              <a:rPr lang="en-US" u="sng" dirty="0" smtClean="0"/>
              <a:t>SS2</a:t>
            </a:r>
          </a:p>
          <a:p>
            <a:r>
              <a:rPr lang="en-US" dirty="0" smtClean="0"/>
              <a:t>World Revolutions</a:t>
            </a:r>
          </a:p>
          <a:p>
            <a:r>
              <a:rPr lang="en-US" dirty="0" smtClean="0"/>
              <a:t>Migration</a:t>
            </a:r>
          </a:p>
          <a:p>
            <a:r>
              <a:rPr lang="en-US" dirty="0" smtClean="0"/>
              <a:t>Changes in Economic Global Power</a:t>
            </a:r>
          </a:p>
          <a:p>
            <a:r>
              <a:rPr lang="en-US" dirty="0" smtClean="0"/>
              <a:t>How War has Shaped the World</a:t>
            </a:r>
          </a:p>
          <a:p>
            <a:r>
              <a:rPr lang="en-US" dirty="0" smtClean="0"/>
              <a:t>Advancements in Technology that changed the Word?</a:t>
            </a:r>
          </a:p>
          <a:p>
            <a:r>
              <a:rPr lang="en-US" dirty="0" smtClean="0"/>
              <a:t>Energy and Environment</a:t>
            </a:r>
          </a:p>
          <a:p>
            <a:r>
              <a:rPr lang="en-US" dirty="0" smtClean="0"/>
              <a:t>Project Citizen </a:t>
            </a:r>
          </a:p>
          <a:p>
            <a:endParaRPr lang="en-US" dirty="0"/>
          </a:p>
        </p:txBody>
      </p:sp>
    </p:spTree>
    <p:extLst>
      <p:ext uri="{BB962C8B-B14F-4D97-AF65-F5344CB8AC3E}">
        <p14:creationId xmlns:p14="http://schemas.microsoft.com/office/powerpoint/2010/main" val="3648284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100" y="469900"/>
            <a:ext cx="11823700" cy="1057057"/>
          </a:xfrm>
        </p:spPr>
        <p:txBody>
          <a:bodyPr>
            <a:noAutofit/>
          </a:bodyPr>
          <a:lstStyle/>
          <a:p>
            <a:pPr lvl="0" eaLnBrk="0" fontAlgn="base" hangingPunct="0">
              <a:lnSpc>
                <a:spcPct val="100000"/>
              </a:lnSpc>
              <a:spcAft>
                <a:spcPct val="0"/>
              </a:spcAft>
            </a:pPr>
            <a:r>
              <a:rPr lang="en-US" altLang="en-US" sz="32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SS2—Unit 1: </a:t>
            </a:r>
            <a:r>
              <a:rPr lang="en-US" alt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World Revolutions</a:t>
            </a:r>
            <a:r>
              <a:rPr lang="en-US" altLang="en-US" sz="3200" b="1" dirty="0">
                <a:solidFill>
                  <a:schemeClr val="tx1"/>
                </a:solidFill>
              </a:rPr>
              <a:t/>
            </a:r>
            <a:br>
              <a:rPr lang="en-US" altLang="en-US" sz="3200" b="1" dirty="0">
                <a:solidFill>
                  <a:schemeClr val="tx1"/>
                </a:solidFill>
              </a:rPr>
            </a:br>
            <a:r>
              <a:rPr lang="en-US" alt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Question:  How have world revolutions shaped the modern world</a:t>
            </a:r>
            <a:r>
              <a:rPr lang="en-US" altLang="en-US" sz="32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p>
        </p:txBody>
      </p:sp>
      <p:sp>
        <p:nvSpPr>
          <p:cNvPr id="7" name="Rectangle 1"/>
          <p:cNvSpPr>
            <a:spLocks noGrp="1" noChangeArrowheads="1"/>
          </p:cNvSpPr>
          <p:nvPr>
            <p:ph idx="1"/>
          </p:nvPr>
        </p:nvSpPr>
        <p:spPr bwMode="auto">
          <a:xfrm>
            <a:off x="165100" y="2552927"/>
            <a:ext cx="11264900" cy="306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Unit Topics: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Agricultural and Industrial Revolutions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Scientific Revolution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Renaissance Reformation and Enlightenment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National Revolutions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Revolutions in America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Communist Revolutions</a:t>
            </a:r>
          </a:p>
          <a:p>
            <a:r>
              <a:rPr kumimoji="0" lang="en-US" altLang="en-US" b="0" i="0" u="none" strike="noStrike" cap="none" normalizeH="0" baseline="0" dirty="0" smtClean="0">
                <a:ln>
                  <a:noFill/>
                </a:ln>
                <a:solidFill>
                  <a:schemeClr val="tx1"/>
                </a:solidFill>
                <a:effectLst/>
                <a:latin typeface="Arial" panose="020B0604020202020204" pitchFamily="34" charset="0"/>
              </a:rPr>
              <a:t> </a:t>
            </a:r>
          </a:p>
          <a:p>
            <a:endParaRPr lang="en-US" b="1" dirty="0" smtClean="0"/>
          </a:p>
          <a:p>
            <a:r>
              <a:rPr lang="en-US" b="1" dirty="0" smtClean="0"/>
              <a:t>Focus Standard </a:t>
            </a:r>
            <a:r>
              <a:rPr lang="en-US" b="1" dirty="0" smtClean="0"/>
              <a:t>(4.1):</a:t>
            </a:r>
            <a:endParaRPr lang="en-US" dirty="0"/>
          </a:p>
          <a:p>
            <a:r>
              <a:rPr lang="en-US" b="1" dirty="0"/>
              <a:t>SS-HS-5.3.3-Students will analyze how an Age of Revolution brought about changes in science, thought, government and industry (e.g., Newtonian physics, free trade principles, rise of democratic principles, development of the modern state) that shaped the modern world, and evaluate the long range impact of these changes on the modern world.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8299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KAS </a:t>
            </a:r>
            <a:endParaRPr lang="en-US" dirty="0"/>
          </a:p>
        </p:txBody>
      </p:sp>
      <p:sp>
        <p:nvSpPr>
          <p:cNvPr id="3" name="Content Placeholder 2"/>
          <p:cNvSpPr>
            <a:spLocks noGrp="1"/>
          </p:cNvSpPr>
          <p:nvPr>
            <p:ph idx="1"/>
          </p:nvPr>
        </p:nvSpPr>
        <p:spPr/>
        <p:txBody>
          <a:bodyPr>
            <a:normAutofit fontScale="85000" lnSpcReduction="20000"/>
          </a:bodyPr>
          <a:lstStyle/>
          <a:p>
            <a:pPr marL="0" lvl="0" indent="0" eaLnBrk="0" fontAlgn="base" hangingPunct="0">
              <a:lnSpc>
                <a:spcPct val="100000"/>
              </a:lnSpc>
              <a:spcBef>
                <a:spcPct val="0"/>
              </a:spcBef>
              <a:spcAft>
                <a:spcPct val="0"/>
              </a:spcAft>
              <a:buClrTx/>
              <a:buSzTx/>
              <a:buNone/>
            </a:pPr>
            <a:r>
              <a:rPr lang="en-US" altLang="en-US" sz="3600" b="1" dirty="0">
                <a:solidFill>
                  <a:schemeClr val="tx1"/>
                </a:solidFill>
                <a:latin typeface="Arial" panose="020B0604020202020204" pitchFamily="34" charset="0"/>
              </a:rPr>
              <a:t>KAS </a:t>
            </a:r>
          </a:p>
          <a:p>
            <a:pPr marL="0" lvl="0" indent="0" eaLnBrk="0" fontAlgn="base" hangingPunct="0">
              <a:lnSpc>
                <a:spcPct val="100000"/>
              </a:lnSpc>
              <a:spcBef>
                <a:spcPct val="0"/>
              </a:spcBef>
              <a:spcAft>
                <a:spcPct val="0"/>
              </a:spcAft>
              <a:buClrTx/>
              <a:buSzTx/>
              <a:buNone/>
            </a:pPr>
            <a:r>
              <a:rPr lang="en-US" altLang="en-US" b="1" dirty="0">
                <a:solidFill>
                  <a:srgbClr val="000000"/>
                </a:solidFill>
                <a:latin typeface="Calibri" panose="020F0502020204030204" pitchFamily="34" charset="0"/>
                <a:ea typeface="Calibri" panose="020F0502020204030204" pitchFamily="34" charset="0"/>
                <a:cs typeface="Calibri-Bold"/>
              </a:rPr>
              <a:t>HS2.CM.3 </a:t>
            </a:r>
            <a:r>
              <a:rPr lang="en-US" altLang="en-US" b="1" dirty="0">
                <a:solidFill>
                  <a:srgbClr val="0000FF"/>
                </a:solidFill>
                <a:latin typeface="Calibri" panose="020F0502020204030204" pitchFamily="34" charset="0"/>
                <a:ea typeface="Calibri" panose="020F0502020204030204" pitchFamily="34" charset="0"/>
                <a:cs typeface="Calibri-Bold"/>
              </a:rPr>
              <a:t>Processes, Rules and Laws </a:t>
            </a:r>
            <a:r>
              <a:rPr lang="en-US" altLang="en-US" i="1" dirty="0">
                <a:solidFill>
                  <a:srgbClr val="000000"/>
                </a:solidFill>
                <a:latin typeface="Calibri" panose="020F0502020204030204" pitchFamily="34" charset="0"/>
                <a:ea typeface="Calibri" panose="020F0502020204030204" pitchFamily="34" charset="0"/>
                <a:cs typeface="Calibri-Italic"/>
              </a:rPr>
              <a:t>Analyze how people use and challenge laws concerning</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societal issues across various levels of government.</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b="1" dirty="0">
                <a:solidFill>
                  <a:srgbClr val="000000"/>
                </a:solidFill>
                <a:latin typeface="Calibri" panose="020F0502020204030204" pitchFamily="34" charset="0"/>
                <a:ea typeface="Calibri" panose="020F0502020204030204" pitchFamily="34" charset="0"/>
                <a:cs typeface="Calibri-Bold"/>
              </a:rPr>
              <a:t>HS4.CM.3 </a:t>
            </a:r>
            <a:r>
              <a:rPr lang="en-US" altLang="en-US" b="1" dirty="0">
                <a:solidFill>
                  <a:srgbClr val="0000FF"/>
                </a:solidFill>
                <a:latin typeface="Calibri" panose="020F0502020204030204" pitchFamily="34" charset="0"/>
                <a:ea typeface="Calibri" panose="020F0502020204030204" pitchFamily="34" charset="0"/>
                <a:cs typeface="Calibri-Bold"/>
              </a:rPr>
              <a:t>Processes, Rules and Laws </a:t>
            </a:r>
            <a:r>
              <a:rPr lang="en-US" altLang="en-US" i="1" dirty="0">
                <a:solidFill>
                  <a:srgbClr val="000000"/>
                </a:solidFill>
                <a:latin typeface="Calibri" panose="020F0502020204030204" pitchFamily="34" charset="0"/>
                <a:ea typeface="Calibri" panose="020F0502020204030204" pitchFamily="34" charset="0"/>
                <a:cs typeface="Calibri-Italic"/>
              </a:rPr>
              <a:t>Analyze historical, contemporary and emerging methods for</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changing societies, while promoting the general welfare.</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b="1" dirty="0">
                <a:solidFill>
                  <a:srgbClr val="000000"/>
                </a:solidFill>
                <a:latin typeface="Calibri" panose="020F0502020204030204" pitchFamily="34" charset="0"/>
                <a:ea typeface="Calibri" panose="020F0502020204030204" pitchFamily="34" charset="0"/>
                <a:cs typeface="Calibri-Bold"/>
              </a:rPr>
              <a:t>HS2.EDM.4 </a:t>
            </a:r>
            <a:r>
              <a:rPr lang="en-US" altLang="en-US" b="1" dirty="0">
                <a:solidFill>
                  <a:srgbClr val="0000FF"/>
                </a:solidFill>
                <a:latin typeface="Calibri" panose="020F0502020204030204" pitchFamily="34" charset="0"/>
                <a:ea typeface="Calibri" panose="020F0502020204030204" pitchFamily="34" charset="0"/>
                <a:cs typeface="Calibri-Bold"/>
              </a:rPr>
              <a:t>Economic Decision Making </a:t>
            </a:r>
            <a:r>
              <a:rPr lang="en-US" altLang="en-US" i="1" dirty="0">
                <a:solidFill>
                  <a:srgbClr val="000000"/>
                </a:solidFill>
                <a:latin typeface="Calibri" panose="020F0502020204030204" pitchFamily="34" charset="0"/>
                <a:ea typeface="Calibri" panose="020F0502020204030204" pitchFamily="34" charset="0"/>
                <a:cs typeface="Calibri-Italic"/>
              </a:rPr>
              <a:t>Use economic analysis to evaluate how economic choices</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and government policies impact individuals and groups.</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b="1" dirty="0">
                <a:solidFill>
                  <a:srgbClr val="000000"/>
                </a:solidFill>
                <a:latin typeface="Calibri" panose="020F0502020204030204" pitchFamily="34" charset="0"/>
                <a:ea typeface="Calibri" panose="020F0502020204030204" pitchFamily="34" charset="0"/>
                <a:cs typeface="Calibri-Bold"/>
              </a:rPr>
              <a:t>HS3.GR.11 </a:t>
            </a:r>
            <a:r>
              <a:rPr lang="en-US" altLang="en-US" b="1" dirty="0">
                <a:solidFill>
                  <a:srgbClr val="0000FF"/>
                </a:solidFill>
                <a:latin typeface="Calibri" panose="020F0502020204030204" pitchFamily="34" charset="0"/>
                <a:ea typeface="Calibri" panose="020F0502020204030204" pitchFamily="34" charset="0"/>
                <a:cs typeface="Calibri-Bold"/>
              </a:rPr>
              <a:t>Global Interconnections </a:t>
            </a:r>
            <a:r>
              <a:rPr lang="en-US" altLang="en-US" i="1" dirty="0">
                <a:solidFill>
                  <a:srgbClr val="000000"/>
                </a:solidFill>
                <a:latin typeface="Calibri" panose="020F0502020204030204" pitchFamily="34" charset="0"/>
                <a:ea typeface="Calibri" panose="020F0502020204030204" pitchFamily="34" charset="0"/>
                <a:cs typeface="Calibri-Italic"/>
              </a:rPr>
              <a:t>Evaluate how the development of economic globalization and</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the desire for access to scarce resources and markets contribute to global conflict and cooperation.</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b="1" dirty="0">
                <a:solidFill>
                  <a:srgbClr val="000000"/>
                </a:solidFill>
                <a:latin typeface="Calibri" panose="020F0502020204030204" pitchFamily="34" charset="0"/>
                <a:ea typeface="Calibri" panose="020F0502020204030204" pitchFamily="34" charset="0"/>
                <a:cs typeface="Calibri-Bold"/>
              </a:rPr>
              <a:t>HS2.HT.12 </a:t>
            </a:r>
            <a:r>
              <a:rPr lang="en-US" altLang="en-US" b="1" dirty="0">
                <a:solidFill>
                  <a:srgbClr val="0000FF"/>
                </a:solidFill>
                <a:latin typeface="Calibri" panose="020F0502020204030204" pitchFamily="34" charset="0"/>
                <a:ea typeface="Calibri" panose="020F0502020204030204" pitchFamily="34" charset="0"/>
                <a:cs typeface="Calibri-Bold"/>
              </a:rPr>
              <a:t>Chronological Reasoning: Causation and Continuity </a:t>
            </a:r>
            <a:r>
              <a:rPr lang="en-US" altLang="en-US" i="1" dirty="0">
                <a:solidFill>
                  <a:srgbClr val="000000"/>
                </a:solidFill>
                <a:latin typeface="Calibri" panose="020F0502020204030204" pitchFamily="34" charset="0"/>
                <a:ea typeface="Calibri" panose="020F0502020204030204" pitchFamily="34" charset="0"/>
                <a:cs typeface="Calibri-Italic"/>
              </a:rPr>
              <a:t>Analyze multiple and complex</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causes and effects of developments, events and historical periods to identify change and continuity</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in historical contexts and explain why it is significant.</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b="1" dirty="0">
                <a:solidFill>
                  <a:srgbClr val="000000"/>
                </a:solidFill>
                <a:latin typeface="Calibri" panose="020F0502020204030204" pitchFamily="34" charset="0"/>
                <a:ea typeface="Calibri" panose="020F0502020204030204" pitchFamily="34" charset="0"/>
                <a:cs typeface="Calibri-Bold"/>
              </a:rPr>
              <a:t>HS2.HT.14 </a:t>
            </a:r>
            <a:r>
              <a:rPr lang="en-US" altLang="en-US" b="1" dirty="0">
                <a:solidFill>
                  <a:srgbClr val="0000FF"/>
                </a:solidFill>
                <a:latin typeface="Calibri" panose="020F0502020204030204" pitchFamily="34" charset="0"/>
                <a:ea typeface="Calibri" panose="020F0502020204030204" pitchFamily="34" charset="0"/>
                <a:cs typeface="Calibri-Bold"/>
              </a:rPr>
              <a:t>Historical Arguments </a:t>
            </a:r>
            <a:r>
              <a:rPr lang="en-US" altLang="en-US" i="1" dirty="0">
                <a:solidFill>
                  <a:srgbClr val="000000"/>
                </a:solidFill>
                <a:latin typeface="Calibri" panose="020F0502020204030204" pitchFamily="34" charset="0"/>
                <a:ea typeface="Calibri" panose="020F0502020204030204" pitchFamily="34" charset="0"/>
                <a:cs typeface="Calibri-Italic"/>
              </a:rPr>
              <a:t>Analyze the central arguments from several historical sources to</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collect evidence to construct a coherent argument, acknowledging all counterclaims, while taking</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into consideration change over time, historical perspectives and relevance of sources.</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b="1" dirty="0">
                <a:solidFill>
                  <a:srgbClr val="000000"/>
                </a:solidFill>
                <a:latin typeface="Calibri" panose="020F0502020204030204" pitchFamily="34" charset="0"/>
                <a:ea typeface="Calibri" panose="020F0502020204030204" pitchFamily="34" charset="0"/>
                <a:cs typeface="Calibri-Bold"/>
              </a:rPr>
              <a:t>HS4.HT.15 </a:t>
            </a:r>
            <a:r>
              <a:rPr lang="en-US" altLang="en-US" b="1" dirty="0">
                <a:solidFill>
                  <a:srgbClr val="0000FF"/>
                </a:solidFill>
                <a:latin typeface="Calibri" panose="020F0502020204030204" pitchFamily="34" charset="0"/>
                <a:ea typeface="Calibri" panose="020F0502020204030204" pitchFamily="34" charset="0"/>
                <a:cs typeface="Calibri-Bold"/>
              </a:rPr>
              <a:t>Interpretation and Synthesis </a:t>
            </a:r>
            <a:r>
              <a:rPr lang="en-US" altLang="en-US" i="1" dirty="0">
                <a:solidFill>
                  <a:srgbClr val="000000"/>
                </a:solidFill>
                <a:latin typeface="Calibri" panose="020F0502020204030204" pitchFamily="34" charset="0"/>
                <a:ea typeface="Calibri" panose="020F0502020204030204" pitchFamily="34" charset="0"/>
                <a:cs typeface="Calibri-Italic"/>
              </a:rPr>
              <a:t>Evaluate and question multiple historical sources to pursue</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further inquiry, for the purpose of synthesizing insights about the past with insights from the</a:t>
            </a:r>
            <a:endParaRPr lang="en-US" altLang="en-US" dirty="0">
              <a:solidFill>
                <a:schemeClr val="tx1"/>
              </a:solidFill>
            </a:endParaRPr>
          </a:p>
          <a:p>
            <a:pPr marL="0" lvl="0" indent="0" eaLnBrk="0" fontAlgn="base" hangingPunct="0">
              <a:lnSpc>
                <a:spcPct val="100000"/>
              </a:lnSpc>
              <a:spcBef>
                <a:spcPct val="0"/>
              </a:spcBef>
              <a:spcAft>
                <a:spcPct val="0"/>
              </a:spcAft>
              <a:buClrTx/>
              <a:buSzTx/>
              <a:buNone/>
            </a:pPr>
            <a:r>
              <a:rPr lang="en-US" altLang="en-US" i="1" dirty="0">
                <a:solidFill>
                  <a:srgbClr val="000000"/>
                </a:solidFill>
                <a:latin typeface="Calibri" panose="020F0502020204030204" pitchFamily="34" charset="0"/>
                <a:ea typeface="Calibri" panose="020F0502020204030204" pitchFamily="34" charset="0"/>
                <a:cs typeface="Calibri-Italic"/>
              </a:rPr>
              <a:t>present.</a:t>
            </a:r>
            <a:endParaRPr lang="en-US" altLang="en-US" sz="36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64976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4.1 Standards</a:t>
            </a:r>
            <a:endParaRPr lang="en-US" dirty="0"/>
          </a:p>
        </p:txBody>
      </p:sp>
      <p:sp>
        <p:nvSpPr>
          <p:cNvPr id="3" name="Content Placeholder 2"/>
          <p:cNvSpPr>
            <a:spLocks noGrp="1"/>
          </p:cNvSpPr>
          <p:nvPr>
            <p:ph idx="1"/>
          </p:nvPr>
        </p:nvSpPr>
        <p:spPr/>
        <p:txBody>
          <a:bodyPr>
            <a:normAutofit fontScale="92500"/>
          </a:bodyPr>
          <a:lstStyle/>
          <a:p>
            <a:r>
              <a:rPr lang="en-US" dirty="0"/>
              <a:t>SS-HS-1.1.1-Students will compare and contrast (purposes, sources of power) various forms of government in the world (e.g., monarchy, democracy, republic, dictatorship) and evaluate how effective they have been in establishing order, providing security and accomplishing common goals. </a:t>
            </a:r>
          </a:p>
          <a:p>
            <a:r>
              <a:rPr lang="en-US" dirty="0" smtClean="0"/>
              <a:t>SS-HS-2.3.1-Students </a:t>
            </a:r>
            <a:r>
              <a:rPr lang="en-US" dirty="0"/>
              <a:t>will explain the reasons why conflict and competition (e.g., violence, difference of opinion, stereotypes, prejudice, discrimination, genocide) may develop as cultures emerge in the modern world (1500 A.D. to present) and the United States (Reconstruction to present). </a:t>
            </a:r>
          </a:p>
          <a:p>
            <a:r>
              <a:rPr lang="en-US" dirty="0"/>
              <a:t>SS-HS-5.1.1-Students will use a variety of tools (e.g., primary and secondary sources, data, artifacts) to analyze perceptions and perspectives (e.g., gender, race, region, ethnic group, nationality, age, economic status, religion, politics, geographic factors) of people and historical events in the modern world (1500 A.D. to present) and United States History (Reconstruction to present). </a:t>
            </a:r>
          </a:p>
          <a:p>
            <a:r>
              <a:rPr lang="en-US" dirty="0"/>
              <a:t>SS-HS-5.1.2-Students will analyze how history is a series of connected events shaped by multiple cause and effect relationships, tying past to present. </a:t>
            </a:r>
          </a:p>
          <a:p>
            <a:endParaRPr lang="en-US" dirty="0"/>
          </a:p>
        </p:txBody>
      </p:sp>
    </p:spTree>
    <p:extLst>
      <p:ext uri="{BB962C8B-B14F-4D97-AF65-F5344CB8AC3E}">
        <p14:creationId xmlns:p14="http://schemas.microsoft.com/office/powerpoint/2010/main" val="731390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lstStyle/>
          <a:p>
            <a:r>
              <a:rPr lang="en-US" dirty="0" smtClean="0"/>
              <a:t>PBL </a:t>
            </a:r>
            <a:endParaRPr lang="en-US" dirty="0"/>
          </a:p>
        </p:txBody>
      </p:sp>
      <p:sp>
        <p:nvSpPr>
          <p:cNvPr id="3" name="Content Placeholder 2"/>
          <p:cNvSpPr>
            <a:spLocks noGrp="1"/>
          </p:cNvSpPr>
          <p:nvPr>
            <p:ph idx="1"/>
          </p:nvPr>
        </p:nvSpPr>
        <p:spPr/>
        <p:txBody>
          <a:bodyPr/>
          <a:lstStyle/>
          <a:p>
            <a:r>
              <a:rPr lang="en-US" dirty="0" smtClean="0"/>
              <a:t>Project Based Learning</a:t>
            </a:r>
          </a:p>
          <a:p>
            <a:r>
              <a:rPr lang="en-US" dirty="0" smtClean="0"/>
              <a:t>Experiences</a:t>
            </a:r>
          </a:p>
          <a:p>
            <a:r>
              <a:rPr lang="en-US" dirty="0" smtClean="0"/>
              <a:t>As Dr. Swan mentioned yesterday, must be bridled. </a:t>
            </a:r>
          </a:p>
          <a:p>
            <a:r>
              <a:rPr lang="en-US" dirty="0" smtClean="0"/>
              <a:t>Students don’t get it</a:t>
            </a:r>
          </a:p>
          <a:p>
            <a:r>
              <a:rPr lang="en-US" dirty="0" smtClean="0"/>
              <a:t>Scaffolding </a:t>
            </a:r>
            <a:endParaRPr lang="en-US" dirty="0" smtClean="0"/>
          </a:p>
          <a:p>
            <a:r>
              <a:rPr lang="en-US" dirty="0" smtClean="0"/>
              <a:t>What is PBL, what is not PBL?</a:t>
            </a:r>
            <a:endParaRPr lang="en-US" dirty="0"/>
          </a:p>
        </p:txBody>
      </p:sp>
    </p:spTree>
    <p:extLst>
      <p:ext uri="{BB962C8B-B14F-4D97-AF65-F5344CB8AC3E}">
        <p14:creationId xmlns:p14="http://schemas.microsoft.com/office/powerpoint/2010/main" val="2801476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use standards </a:t>
            </a:r>
            <a:r>
              <a:rPr lang="en-US" dirty="0"/>
              <a:t>b</a:t>
            </a:r>
            <a:r>
              <a:rPr lang="en-US" dirty="0" smtClean="0"/>
              <a:t>ased </a:t>
            </a:r>
            <a:r>
              <a:rPr lang="en-US" dirty="0"/>
              <a:t>l</a:t>
            </a:r>
            <a:r>
              <a:rPr lang="en-US" dirty="0" smtClean="0"/>
              <a:t>earning and grading in history?</a:t>
            </a:r>
            <a:endParaRPr lang="en-US" dirty="0"/>
          </a:p>
        </p:txBody>
      </p:sp>
      <p:sp>
        <p:nvSpPr>
          <p:cNvPr id="3" name="Content Placeholder 2"/>
          <p:cNvSpPr>
            <a:spLocks noGrp="1"/>
          </p:cNvSpPr>
          <p:nvPr>
            <p:ph idx="1"/>
          </p:nvPr>
        </p:nvSpPr>
        <p:spPr/>
        <p:txBody>
          <a:bodyPr/>
          <a:lstStyle/>
          <a:p>
            <a:r>
              <a:rPr lang="en-US" dirty="0" smtClean="0"/>
              <a:t>What we have experienced</a:t>
            </a:r>
          </a:p>
          <a:p>
            <a:r>
              <a:rPr lang="en-US" dirty="0" smtClean="0"/>
              <a:t>Discussion at school and district level</a:t>
            </a:r>
          </a:p>
          <a:p>
            <a:r>
              <a:rPr lang="en-US" dirty="0" smtClean="0"/>
              <a:t>What does proficiency look like?</a:t>
            </a:r>
          </a:p>
          <a:p>
            <a:r>
              <a:rPr lang="en-US" dirty="0" smtClean="0"/>
              <a:t>What is mastery of a standard?</a:t>
            </a:r>
            <a:endParaRPr lang="en-US" dirty="0"/>
          </a:p>
        </p:txBody>
      </p:sp>
    </p:spTree>
    <p:extLst>
      <p:ext uri="{BB962C8B-B14F-4D97-AF65-F5344CB8AC3E}">
        <p14:creationId xmlns:p14="http://schemas.microsoft.com/office/powerpoint/2010/main" val="111690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726" y="-480313"/>
            <a:ext cx="10058400" cy="1450757"/>
          </a:xfrm>
        </p:spPr>
        <p:txBody>
          <a:bodyPr/>
          <a:lstStyle/>
          <a:p>
            <a:r>
              <a:rPr lang="en-US" dirty="0" smtClean="0"/>
              <a:t>Student Samples—good and bad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3190" y="994673"/>
            <a:ext cx="7850074" cy="5863327"/>
          </a:xfrm>
        </p:spPr>
      </p:pic>
    </p:spTree>
    <p:extLst>
      <p:ext uri="{BB962C8B-B14F-4D97-AF65-F5344CB8AC3E}">
        <p14:creationId xmlns:p14="http://schemas.microsoft.com/office/powerpoint/2010/main" val="4082181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24258" y="1607285"/>
            <a:ext cx="12701474" cy="9486903"/>
          </a:xfrm>
        </p:spPr>
      </p:pic>
    </p:spTree>
    <p:extLst>
      <p:ext uri="{BB962C8B-B14F-4D97-AF65-F5344CB8AC3E}">
        <p14:creationId xmlns:p14="http://schemas.microsoft.com/office/powerpoint/2010/main" val="1853086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17949"/>
          </a:xfrm>
        </p:spPr>
        <p:txBody>
          <a:bodyPr/>
          <a:lstStyle/>
          <a:p>
            <a:r>
              <a:rPr lang="en-US" dirty="0" smtClean="0"/>
              <a:t>A much better sample</a:t>
            </a:r>
            <a:endParaRPr lang="en-US" dirty="0"/>
          </a:p>
        </p:txBody>
      </p:sp>
      <p:sp>
        <p:nvSpPr>
          <p:cNvPr id="3" name="Content Placeholder 2"/>
          <p:cNvSpPr>
            <a:spLocks noGrp="1"/>
          </p:cNvSpPr>
          <p:nvPr>
            <p:ph idx="1"/>
          </p:nvPr>
        </p:nvSpPr>
        <p:spPr>
          <a:xfrm>
            <a:off x="1097280" y="1004552"/>
            <a:ext cx="10058400" cy="5164428"/>
          </a:xfrm>
        </p:spPr>
        <p:txBody>
          <a:bodyPr numCol="2">
            <a:normAutofit fontScale="55000" lnSpcReduction="20000"/>
          </a:bodyPr>
          <a:lstStyle/>
          <a:p>
            <a:r>
              <a:rPr lang="en-US" dirty="0"/>
              <a:t>Question:  How have revolutions shaped the modern World?</a:t>
            </a:r>
          </a:p>
          <a:p>
            <a:r>
              <a:rPr lang="en-US" dirty="0"/>
              <a:t>Topics:  Scientific Revolution and Reformation</a:t>
            </a:r>
          </a:p>
          <a:p>
            <a:r>
              <a:rPr lang="en-US" dirty="0"/>
              <a:t>Science and the Church-A hypothetical conversation between Copernicus, Galileo and Pope Paul III</a:t>
            </a:r>
          </a:p>
          <a:p>
            <a:r>
              <a:rPr lang="en-US" dirty="0"/>
              <a:t>Nicolas Copernicus was sitting around with other scientist and said, “I have placed the sun at the center of the universe instead of the Earth, we have created the heliocentric theory.”  As the room goes silent he calls upon another colleague named Galileo to further discuss the theory.</a:t>
            </a:r>
          </a:p>
          <a:p>
            <a:r>
              <a:rPr lang="en-US" dirty="0"/>
              <a:t>Galileo said, “Yes Copernicus, I concur with your analysis and reasoning, the sun is at the center of our solar system.”</a:t>
            </a:r>
          </a:p>
          <a:p>
            <a:r>
              <a:rPr lang="en-US" dirty="0"/>
              <a:t>Pope Paul III upon hearing of this challenge to the church’s traditional view of the Geocentric Theory, which had supported the church’s teachings of a God-Centered universe, decided to pay Galileo and Copernicus a visit.  Pope Paul visited the local church that Galileo and Copernicus attended and after church met the two boastful scientists outside the church.  As the Pope approached the two gentleman, he overheard them discussing their new theory, “Gentleman,” he interrupted, “this is so very wrong of you.  You shall not speak of this theory that challenges church teachings and authority.  You must be punished and you will be brought before the inquisition.”</a:t>
            </a:r>
          </a:p>
          <a:p>
            <a:r>
              <a:rPr lang="en-US" dirty="0"/>
              <a:t>At the inquisition, the gentleman were found guilty and would not recant their findings and the Pope had them placed under arrest for heresy.  They would be executed after a period of time if they would not recant their views.</a:t>
            </a:r>
          </a:p>
          <a:p>
            <a:r>
              <a:rPr lang="en-US" dirty="0"/>
              <a:t>Galileo and Copernicus requested the presence of the Pope and he obliged, “yes gentleman, I heard you wished to speak to me.”</a:t>
            </a:r>
          </a:p>
          <a:p>
            <a:r>
              <a:rPr lang="en-US" dirty="0"/>
              <a:t>“Yes” the two responded, “we would like an opportunity to explain ourselves.  We did not intent to question you or your authority sir, we were simply responding to our findings.  You see, Nicolas and I are scientists,” Galileo explained to the Pope.  “We have made some incredible discoveries as of late and we think you would be intrigued by them.”</a:t>
            </a:r>
          </a:p>
          <a:p>
            <a:r>
              <a:rPr lang="en-US" dirty="0"/>
              <a:t>The Pope was speechless and Galileo removed the cloth that had hidden the telescope.  “Take a look,” said Galileo, and the Pope looked through the glass in amazement.  Galileo continued, “As you can see, with the telescope we can now see things that have been hidden from man’s eye for years.  And through our observations, we have concluded that unknowingly to them, Ptolemy and Aristotle were not correct when they created the geocentric theory.”</a:t>
            </a:r>
          </a:p>
          <a:p>
            <a:r>
              <a:rPr lang="en-US" dirty="0"/>
              <a:t>Galileo continued, “In 1543 Nicholas Copernicus published his theory of the universe, and while he still had planets moving in patterns of circles rather than ellipses, he proposed that these circles had no true center.”</a:t>
            </a:r>
          </a:p>
          <a:p>
            <a:r>
              <a:rPr lang="en-US" dirty="0"/>
              <a:t>“I also stated the center of the Earth is no the center of the universe but is the center of gravity and the lunar sphere.  The Earth is one of seven planets I the solar system which evolve around the stationary sun,” stated Copernicus.</a:t>
            </a:r>
          </a:p>
          <a:p>
            <a:r>
              <a:rPr lang="en-US" dirty="0"/>
              <a:t>Pope Paul was stunned by nodded his head in assurance, “I understand gentleman, but no one must know that I agree, you must only teach this as an alternate theory, as the church needs time to respond.”</a:t>
            </a:r>
          </a:p>
          <a:p>
            <a:r>
              <a:rPr lang="en-US" dirty="0"/>
              <a:t>As the church moved forward and the reformation continued, the church (Catholic Church) was forced to reform itself in what became known as the Catholic or Counter-Reformation.  During this counter-reformation, the church was force to re-define many of its beliefs, traditions and teachings, but many thought it was not enough.  Furthermore, much of the Scientific Revolution took place in protestant nations where scientists could work free from the fear of persecution of the church.  Because of this, protestant nations such as Britain, France, the Netherlands, Germany and even the United States led the way in scientific advancement and later industrialization, which eventually led to the global domination of the wealthy westernized nations that dominated world power for nearly two centuries.</a:t>
            </a:r>
          </a:p>
          <a:p>
            <a:endParaRPr lang="en-US" dirty="0"/>
          </a:p>
        </p:txBody>
      </p:sp>
    </p:spTree>
    <p:extLst>
      <p:ext uri="{BB962C8B-B14F-4D97-AF65-F5344CB8AC3E}">
        <p14:creationId xmlns:p14="http://schemas.microsoft.com/office/powerpoint/2010/main" val="2201243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Rubric and Assignment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94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Standards—Timeline </a:t>
            </a:r>
            <a:endParaRPr lang="en-US" dirty="0"/>
          </a:p>
        </p:txBody>
      </p:sp>
      <p:sp>
        <p:nvSpPr>
          <p:cNvPr id="3" name="Content Placeholder 2"/>
          <p:cNvSpPr>
            <a:spLocks noGrp="1"/>
          </p:cNvSpPr>
          <p:nvPr>
            <p:ph idx="1"/>
          </p:nvPr>
        </p:nvSpPr>
        <p:spPr>
          <a:xfrm>
            <a:off x="296214" y="1845734"/>
            <a:ext cx="11706896" cy="4439156"/>
          </a:xfrm>
        </p:spPr>
        <p:txBody>
          <a:bodyPr>
            <a:normAutofit fontScale="92500" lnSpcReduction="10000"/>
          </a:bodyPr>
          <a:lstStyle/>
          <a:p>
            <a:pPr>
              <a:buFont typeface="Arial" panose="020B0604020202020204" pitchFamily="34" charset="0"/>
              <a:buChar char="•"/>
            </a:pPr>
            <a:r>
              <a:rPr lang="en-US" dirty="0" smtClean="0"/>
              <a:t>Where to find them—KDE </a:t>
            </a:r>
            <a:r>
              <a:rPr lang="en-US" dirty="0"/>
              <a:t>website </a:t>
            </a:r>
            <a:r>
              <a:rPr lang="en-US" dirty="0">
                <a:hlinkClick r:id="rId2"/>
              </a:rPr>
              <a:t>http://</a:t>
            </a:r>
            <a:r>
              <a:rPr lang="en-US" dirty="0" smtClean="0">
                <a:hlinkClick r:id="rId2"/>
              </a:rPr>
              <a:t>education.ky.gov/curriculum/conpro/socstud/Pages/Proposed-Social-Studies-for-the-Next-Generation.aspx</a:t>
            </a:r>
            <a:endParaRPr lang="en-US" dirty="0" smtClean="0"/>
          </a:p>
          <a:p>
            <a:pPr marL="0" indent="0">
              <a:buNone/>
            </a:pPr>
            <a:r>
              <a:rPr lang="en-US" u="sng" dirty="0" smtClean="0"/>
              <a:t>When will they be adopted?</a:t>
            </a:r>
          </a:p>
          <a:p>
            <a:pPr>
              <a:buFont typeface="Arial" panose="020B0604020202020204" pitchFamily="34" charset="0"/>
              <a:buChar char="•"/>
            </a:pPr>
            <a:r>
              <a:rPr lang="en-US" dirty="0" smtClean="0"/>
              <a:t>Stakeholders will review and provide feedback through December 2015.</a:t>
            </a:r>
          </a:p>
          <a:p>
            <a:pPr>
              <a:buFont typeface="Arial" panose="020B0604020202020204" pitchFamily="34" charset="0"/>
              <a:buChar char="•"/>
            </a:pPr>
            <a:r>
              <a:rPr lang="en-US" dirty="0" smtClean="0"/>
              <a:t>The Social Studies </a:t>
            </a:r>
            <a:r>
              <a:rPr lang="en-US" dirty="0"/>
              <a:t>c</a:t>
            </a:r>
            <a:r>
              <a:rPr lang="en-US" dirty="0" smtClean="0"/>
              <a:t>ontent team will make revisions after the Feedback is reviewed. </a:t>
            </a:r>
          </a:p>
          <a:p>
            <a:pPr>
              <a:buFont typeface="Arial" panose="020B0604020202020204" pitchFamily="34" charset="0"/>
              <a:buChar char="•"/>
            </a:pPr>
            <a:r>
              <a:rPr lang="en-US" dirty="0" smtClean="0"/>
              <a:t>The Kentucky Board of Education will consider the KASSS for the second reading in April 2016.</a:t>
            </a:r>
          </a:p>
          <a:p>
            <a:pPr>
              <a:buFont typeface="Arial" panose="020B0604020202020204" pitchFamily="34" charset="0"/>
              <a:buChar char="•"/>
            </a:pPr>
            <a:r>
              <a:rPr lang="en-US" dirty="0" smtClean="0"/>
              <a:t>The legislative committee review process will take place in late spring and summer 2016.</a:t>
            </a:r>
          </a:p>
          <a:p>
            <a:pPr>
              <a:buFont typeface="Arial" panose="020B0604020202020204" pitchFamily="34" charset="0"/>
              <a:buChar char="•"/>
            </a:pPr>
            <a:r>
              <a:rPr lang="en-US" dirty="0" smtClean="0"/>
              <a:t>During the 2016-2017 school year, Social Studies for elementary and middle school will not be assessed.</a:t>
            </a:r>
          </a:p>
          <a:p>
            <a:pPr>
              <a:buFont typeface="Arial" panose="020B0604020202020204" pitchFamily="34" charset="0"/>
              <a:buChar char="•"/>
            </a:pPr>
            <a:r>
              <a:rPr lang="en-US" dirty="0" smtClean="0"/>
              <a:t>The End-of-Course U.S. History exam will continue to be administered in 2015-2016 and 2016-2017 during this transition. </a:t>
            </a:r>
          </a:p>
          <a:p>
            <a:pPr>
              <a:buFont typeface="Arial" panose="020B0604020202020204" pitchFamily="34" charset="0"/>
              <a:buChar char="•"/>
            </a:pPr>
            <a:r>
              <a:rPr lang="en-US" dirty="0" smtClean="0"/>
              <a:t>Supposedly the new social studies assessments for appropriate grade levels will be administered during the 2017-2018 school year. </a:t>
            </a:r>
            <a:endParaRPr lang="en-US" dirty="0"/>
          </a:p>
        </p:txBody>
      </p:sp>
    </p:spTree>
    <p:extLst>
      <p:ext uri="{BB962C8B-B14F-4D97-AF65-F5344CB8AC3E}">
        <p14:creationId xmlns:p14="http://schemas.microsoft.com/office/powerpoint/2010/main" val="1738337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08101"/>
          </a:xfrm>
        </p:spPr>
        <p:txBody>
          <a:bodyPr/>
          <a:lstStyle/>
          <a:p>
            <a:r>
              <a:rPr lang="en-US" dirty="0" smtClean="0"/>
              <a:t>Sample Rubric</a:t>
            </a:r>
            <a:endParaRPr lang="en-US" dirty="0"/>
          </a:p>
        </p:txBody>
      </p:sp>
      <p:pic>
        <p:nvPicPr>
          <p:cNvPr id="4" name="Content Placeholder 3" descr="project-standard rubric.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60" y="-1009650"/>
            <a:ext cx="15687710" cy="8445483"/>
          </a:xfrm>
        </p:spPr>
      </p:pic>
    </p:spTree>
    <p:extLst>
      <p:ext uri="{BB962C8B-B14F-4D97-AF65-F5344CB8AC3E}">
        <p14:creationId xmlns:p14="http://schemas.microsoft.com/office/powerpoint/2010/main" val="3292283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at OCHS</a:t>
            </a:r>
            <a:endParaRPr lang="en-US" dirty="0"/>
          </a:p>
        </p:txBody>
      </p:sp>
      <p:sp>
        <p:nvSpPr>
          <p:cNvPr id="3" name="Content Placeholder 2"/>
          <p:cNvSpPr>
            <a:spLocks noGrp="1"/>
          </p:cNvSpPr>
          <p:nvPr>
            <p:ph idx="1"/>
          </p:nvPr>
        </p:nvSpPr>
        <p:spPr/>
        <p:txBody>
          <a:bodyPr/>
          <a:lstStyle/>
          <a:p>
            <a:r>
              <a:rPr lang="en-US" dirty="0" smtClean="0"/>
              <a:t>Students are struggling with where to begin, where to find the facts, what sources to use, what facts to use, what to do with the facts.</a:t>
            </a:r>
          </a:p>
          <a:p>
            <a:r>
              <a:rPr lang="en-US" dirty="0" smtClean="0"/>
              <a:t>Even if students can get facts, they are having problems doing something with them.</a:t>
            </a:r>
          </a:p>
          <a:p>
            <a:endParaRPr lang="en-US" dirty="0" smtClean="0"/>
          </a:p>
          <a:p>
            <a:r>
              <a:rPr lang="en-US" dirty="0" smtClean="0"/>
              <a:t>Inquiry is the discovery process, anyone can repeat facts, but you have to know how to get there, how to find the answer, and the students lack the skill set in the beginning.</a:t>
            </a:r>
          </a:p>
          <a:p>
            <a:r>
              <a:rPr lang="en-US" dirty="0"/>
              <a:t>Baby steps, teach them how to do it</a:t>
            </a:r>
            <a:r>
              <a:rPr lang="en-US" dirty="0" smtClean="0"/>
              <a:t>.  Learn the process, then we can get </a:t>
            </a:r>
            <a:r>
              <a:rPr lang="en-US" smtClean="0"/>
              <a:t>the product.</a:t>
            </a:r>
            <a:endParaRPr lang="en-US" dirty="0" smtClean="0"/>
          </a:p>
          <a:p>
            <a:endParaRPr lang="en-US" dirty="0"/>
          </a:p>
        </p:txBody>
      </p:sp>
    </p:spTree>
    <p:extLst>
      <p:ext uri="{BB962C8B-B14F-4D97-AF65-F5344CB8AC3E}">
        <p14:creationId xmlns:p14="http://schemas.microsoft.com/office/powerpoint/2010/main" val="258488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70870" cy="1450757"/>
          </a:xfrm>
        </p:spPr>
        <p:txBody>
          <a:bodyPr>
            <a:normAutofit fontScale="90000"/>
          </a:bodyPr>
          <a:lstStyle/>
          <a:p>
            <a:r>
              <a:rPr lang="en-US" dirty="0" smtClean="0"/>
              <a:t>How can we incorporate the TAKING ACTION component in the history classroom? </a:t>
            </a:r>
            <a:endParaRPr lang="en-US" dirty="0"/>
          </a:p>
        </p:txBody>
      </p:sp>
      <p:sp>
        <p:nvSpPr>
          <p:cNvPr id="3" name="Content Placeholder 2"/>
          <p:cNvSpPr>
            <a:spLocks noGrp="1"/>
          </p:cNvSpPr>
          <p:nvPr>
            <p:ph idx="1"/>
          </p:nvPr>
        </p:nvSpPr>
        <p:spPr>
          <a:xfrm>
            <a:off x="285750" y="1845734"/>
            <a:ext cx="11582400" cy="4402666"/>
          </a:xfrm>
        </p:spPr>
        <p:txBody>
          <a:bodyPr numCol="2">
            <a:normAutofit fontScale="92500" lnSpcReduction="20000"/>
          </a:bodyPr>
          <a:lstStyle/>
          <a:p>
            <a:pPr>
              <a:buFont typeface="Wingdings" panose="05000000000000000000" pitchFamily="2" charset="2"/>
              <a:buChar char="§"/>
            </a:pPr>
            <a:r>
              <a:rPr lang="en-US" dirty="0" smtClean="0"/>
              <a:t>Write a newspaper editorial/letter</a:t>
            </a:r>
          </a:p>
          <a:p>
            <a:pPr>
              <a:buFont typeface="Wingdings" panose="05000000000000000000" pitchFamily="2" charset="2"/>
              <a:buChar char="§"/>
            </a:pPr>
            <a:r>
              <a:rPr lang="en-US" dirty="0" smtClean="0"/>
              <a:t>Create a Facebook page on an issue</a:t>
            </a:r>
          </a:p>
          <a:p>
            <a:pPr>
              <a:buFont typeface="Wingdings" panose="05000000000000000000" pitchFamily="2" charset="2"/>
              <a:buChar char="§"/>
            </a:pPr>
            <a:r>
              <a:rPr lang="en-US" dirty="0" smtClean="0"/>
              <a:t>Speak at a school or town meeting</a:t>
            </a:r>
          </a:p>
          <a:p>
            <a:pPr>
              <a:buFont typeface="Wingdings" panose="05000000000000000000" pitchFamily="2" charset="2"/>
              <a:buChar char="§"/>
            </a:pPr>
            <a:r>
              <a:rPr lang="en-US" dirty="0" smtClean="0"/>
              <a:t>Organize a flyer campaign to raise awareness</a:t>
            </a:r>
          </a:p>
          <a:p>
            <a:pPr>
              <a:buFont typeface="Wingdings" panose="05000000000000000000" pitchFamily="2" charset="2"/>
              <a:buChar char="§"/>
            </a:pPr>
            <a:r>
              <a:rPr lang="en-US" dirty="0" smtClean="0"/>
              <a:t>Volunteer</a:t>
            </a:r>
          </a:p>
          <a:p>
            <a:pPr>
              <a:buFont typeface="Wingdings" panose="05000000000000000000" pitchFamily="2" charset="2"/>
              <a:buChar char="§"/>
            </a:pPr>
            <a:r>
              <a:rPr lang="en-US" dirty="0" smtClean="0"/>
              <a:t>Circulate a petition</a:t>
            </a:r>
          </a:p>
          <a:p>
            <a:pPr>
              <a:buFont typeface="Wingdings" panose="05000000000000000000" pitchFamily="2" charset="2"/>
              <a:buChar char="§"/>
            </a:pPr>
            <a:r>
              <a:rPr lang="en-US" dirty="0" smtClean="0"/>
              <a:t>Invite a guest speaker</a:t>
            </a:r>
          </a:p>
          <a:p>
            <a:pPr>
              <a:buFont typeface="Wingdings" panose="05000000000000000000" pitchFamily="2" charset="2"/>
              <a:buChar char="§"/>
            </a:pPr>
            <a:r>
              <a:rPr lang="en-US" dirty="0" smtClean="0"/>
              <a:t>Present to another class</a:t>
            </a:r>
          </a:p>
          <a:p>
            <a:pPr>
              <a:buFont typeface="Wingdings" panose="05000000000000000000" pitchFamily="2" charset="2"/>
              <a:buChar char="§"/>
            </a:pPr>
            <a:r>
              <a:rPr lang="en-US" dirty="0" smtClean="0"/>
              <a:t>Have a debate with invited guests</a:t>
            </a:r>
          </a:p>
          <a:p>
            <a:pPr>
              <a:buFont typeface="Wingdings" panose="05000000000000000000" pitchFamily="2" charset="2"/>
              <a:buChar char="§"/>
            </a:pPr>
            <a:r>
              <a:rPr lang="en-US" dirty="0" smtClean="0"/>
              <a:t>Promote a cause on Instagram or Twitter</a:t>
            </a:r>
          </a:p>
          <a:p>
            <a:pPr>
              <a:buFont typeface="Wingdings" panose="05000000000000000000" pitchFamily="2" charset="2"/>
              <a:buChar char="§"/>
            </a:pPr>
            <a:r>
              <a:rPr lang="en-US" dirty="0" smtClean="0"/>
              <a:t>Organize a rally</a:t>
            </a:r>
          </a:p>
          <a:p>
            <a:pPr>
              <a:buFont typeface="Wingdings" panose="05000000000000000000" pitchFamily="2" charset="2"/>
              <a:buChar char="§"/>
            </a:pPr>
            <a:r>
              <a:rPr lang="en-US" dirty="0" smtClean="0"/>
              <a:t>Initiate an informed conversation </a:t>
            </a:r>
          </a:p>
          <a:p>
            <a:pPr>
              <a:buFont typeface="Wingdings" panose="05000000000000000000" pitchFamily="2" charset="2"/>
              <a:buChar char="§"/>
            </a:pPr>
            <a:r>
              <a:rPr lang="en-US" dirty="0" smtClean="0"/>
              <a:t>Interview and expert or Activist </a:t>
            </a:r>
          </a:p>
          <a:p>
            <a:pPr>
              <a:buFont typeface="Wingdings" panose="05000000000000000000" pitchFamily="2" charset="2"/>
              <a:buChar char="§"/>
            </a:pPr>
            <a:r>
              <a:rPr lang="en-US" dirty="0" smtClean="0"/>
              <a:t>Conduct and publish a survey that gauges community opinion </a:t>
            </a:r>
          </a:p>
          <a:p>
            <a:pPr>
              <a:buFont typeface="Wingdings" panose="05000000000000000000" pitchFamily="2" charset="2"/>
              <a:buChar char="§"/>
            </a:pPr>
            <a:r>
              <a:rPr lang="en-US" dirty="0" smtClean="0"/>
              <a:t>Work collaboratively to write a solution</a:t>
            </a:r>
          </a:p>
          <a:p>
            <a:pPr>
              <a:buFont typeface="Wingdings" panose="05000000000000000000" pitchFamily="2" charset="2"/>
              <a:buChar char="§"/>
            </a:pPr>
            <a:r>
              <a:rPr lang="en-US" dirty="0" smtClean="0"/>
              <a:t>Create a class position statement</a:t>
            </a:r>
          </a:p>
          <a:p>
            <a:pPr>
              <a:buFont typeface="Wingdings" panose="05000000000000000000" pitchFamily="2" charset="2"/>
              <a:buChar char="§"/>
            </a:pPr>
            <a:r>
              <a:rPr lang="en-US" dirty="0" smtClean="0"/>
              <a:t>Form a club </a:t>
            </a:r>
          </a:p>
          <a:p>
            <a:pPr>
              <a:buFont typeface="Wingdings" panose="05000000000000000000" pitchFamily="2" charset="2"/>
              <a:buChar char="§"/>
            </a:pPr>
            <a:r>
              <a:rPr lang="en-US" dirty="0" smtClean="0"/>
              <a:t>Create a community education pamphlet </a:t>
            </a:r>
          </a:p>
          <a:p>
            <a:pPr>
              <a:buFont typeface="Wingdings" panose="05000000000000000000" pitchFamily="2" charset="2"/>
              <a:buChar char="§"/>
            </a:pPr>
            <a:r>
              <a:rPr lang="en-US" dirty="0" smtClean="0"/>
              <a:t>Organize a fundraising event for a cause</a:t>
            </a:r>
          </a:p>
          <a:p>
            <a:pPr>
              <a:buFont typeface="Wingdings" panose="05000000000000000000" pitchFamily="2" charset="2"/>
              <a:buChar char="§"/>
            </a:pPr>
            <a:r>
              <a:rPr lang="en-US" dirty="0" smtClean="0"/>
              <a:t>Implement programs—KYA, KUNA, Project Citizen, We the People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68100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265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C3—College, Career, and Civic Life</a:t>
            </a:r>
            <a:br>
              <a:rPr lang="en-US" dirty="0" smtClean="0"/>
            </a:br>
            <a:r>
              <a:rPr lang="en-US" dirty="0" smtClean="0"/>
              <a:t>The Inquiry Cycle  </a:t>
            </a:r>
            <a:endParaRPr lang="en-US" dirty="0"/>
          </a:p>
        </p:txBody>
      </p:sp>
      <p:sp>
        <p:nvSpPr>
          <p:cNvPr id="3" name="Content Placeholder 2"/>
          <p:cNvSpPr>
            <a:spLocks noGrp="1"/>
          </p:cNvSpPr>
          <p:nvPr>
            <p:ph idx="1"/>
          </p:nvPr>
        </p:nvSpPr>
        <p:spPr/>
        <p:txBody>
          <a:bodyPr/>
          <a:lstStyle/>
          <a:p>
            <a:pPr marL="0" indent="0">
              <a:buNone/>
            </a:pPr>
            <a:r>
              <a:rPr lang="en-US" dirty="0" smtClean="0"/>
              <a:t>-This is the national framework within which our standards were </a:t>
            </a:r>
            <a:r>
              <a:rPr lang="en-US" dirty="0" smtClean="0"/>
              <a:t>created.</a:t>
            </a:r>
            <a:endParaRPr lang="en-US" dirty="0"/>
          </a:p>
        </p:txBody>
      </p:sp>
    </p:spTree>
    <p:extLst>
      <p:ext uri="{BB962C8B-B14F-4D97-AF65-F5344CB8AC3E}">
        <p14:creationId xmlns:p14="http://schemas.microsoft.com/office/powerpoint/2010/main" val="2449767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KAS for Social Studies </a:t>
            </a:r>
            <a:endParaRPr lang="en-US" dirty="0"/>
          </a:p>
        </p:txBody>
      </p:sp>
      <p:sp>
        <p:nvSpPr>
          <p:cNvPr id="3" name="Content Placeholder 2"/>
          <p:cNvSpPr>
            <a:spLocks noGrp="1"/>
          </p:cNvSpPr>
          <p:nvPr>
            <p:ph idx="1"/>
          </p:nvPr>
        </p:nvSpPr>
        <p:spPr/>
        <p:txBody>
          <a:bodyPr/>
          <a:lstStyle/>
          <a:p>
            <a:r>
              <a:rPr lang="en-US" dirty="0" smtClean="0"/>
              <a:t>KAS are the new draft standards for Kentucky</a:t>
            </a:r>
          </a:p>
          <a:p>
            <a:r>
              <a:rPr lang="en-US" dirty="0" smtClean="0"/>
              <a:t>Kentucky Academic Standards</a:t>
            </a:r>
            <a:endParaRPr lang="en-US" dirty="0"/>
          </a:p>
        </p:txBody>
      </p:sp>
    </p:spTree>
    <p:extLst>
      <p:ext uri="{BB962C8B-B14F-4D97-AF65-F5344CB8AC3E}">
        <p14:creationId xmlns:p14="http://schemas.microsoft.com/office/powerpoint/2010/main" val="407567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KDE website KAS curriculum options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2000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S1 - CCD.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228" y="-1905000"/>
            <a:ext cx="18360057" cy="10382250"/>
          </a:xfrm>
        </p:spPr>
      </p:pic>
    </p:spTree>
    <p:extLst>
      <p:ext uri="{BB962C8B-B14F-4D97-AF65-F5344CB8AC3E}">
        <p14:creationId xmlns:p14="http://schemas.microsoft.com/office/powerpoint/2010/main" val="2103473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HS2 - CCD.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499" y="-1009650"/>
            <a:ext cx="17068800" cy="9149488"/>
          </a:xfrm>
        </p:spPr>
      </p:pic>
    </p:spTree>
    <p:extLst>
      <p:ext uri="{BB962C8B-B14F-4D97-AF65-F5344CB8AC3E}">
        <p14:creationId xmlns:p14="http://schemas.microsoft.com/office/powerpoint/2010/main" val="203341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S3- CCD.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355" y="-1371600"/>
            <a:ext cx="16666751" cy="8972550"/>
          </a:xfrm>
        </p:spPr>
      </p:pic>
    </p:spTree>
    <p:extLst>
      <p:ext uri="{BB962C8B-B14F-4D97-AF65-F5344CB8AC3E}">
        <p14:creationId xmlns:p14="http://schemas.microsoft.com/office/powerpoint/2010/main" val="243398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content do we teach with the new standards? </a:t>
            </a:r>
            <a:endParaRPr lang="en-US" dirty="0"/>
          </a:p>
        </p:txBody>
      </p:sp>
      <p:sp>
        <p:nvSpPr>
          <p:cNvPr id="3" name="Content Placeholder 2"/>
          <p:cNvSpPr>
            <a:spLocks noGrp="1"/>
          </p:cNvSpPr>
          <p:nvPr>
            <p:ph idx="1"/>
          </p:nvPr>
        </p:nvSpPr>
        <p:spPr/>
        <p:txBody>
          <a:bodyPr/>
          <a:lstStyle/>
          <a:p>
            <a:r>
              <a:rPr lang="en-US" dirty="0"/>
              <a:t>E</a:t>
            </a:r>
            <a:r>
              <a:rPr lang="en-US" dirty="0" smtClean="0"/>
              <a:t>xample </a:t>
            </a:r>
            <a:r>
              <a:rPr lang="en-US" dirty="0" smtClean="0"/>
              <a:t>of what we are trying to do with the new </a:t>
            </a:r>
            <a:r>
              <a:rPr lang="en-US" dirty="0" smtClean="0"/>
              <a:t>standards.</a:t>
            </a:r>
            <a:endParaRPr lang="en-US" dirty="0" smtClean="0"/>
          </a:p>
          <a:p>
            <a:r>
              <a:rPr lang="en-US" dirty="0" smtClean="0"/>
              <a:t>Re-design of our high school curriculum</a:t>
            </a:r>
          </a:p>
          <a:p>
            <a:r>
              <a:rPr lang="en-US" dirty="0" smtClean="0"/>
              <a:t>Moving toward </a:t>
            </a:r>
            <a:r>
              <a:rPr lang="en-US" dirty="0"/>
              <a:t>n</a:t>
            </a:r>
            <a:r>
              <a:rPr lang="en-US" dirty="0" smtClean="0"/>
              <a:t>ew </a:t>
            </a:r>
            <a:r>
              <a:rPr lang="en-US" dirty="0"/>
              <a:t>Classes SS1 and </a:t>
            </a:r>
            <a:r>
              <a:rPr lang="en-US" dirty="0" smtClean="0"/>
              <a:t>SS2, and eventually SS3, although we are still teaching U.S. History with juniors because of the current EOC</a:t>
            </a:r>
            <a:endParaRPr lang="en-US" dirty="0"/>
          </a:p>
          <a:p>
            <a:r>
              <a:rPr lang="en-US" dirty="0" smtClean="0"/>
              <a:t>What are we doing within the classes?</a:t>
            </a:r>
          </a:p>
          <a:p>
            <a:r>
              <a:rPr lang="en-US" dirty="0" smtClean="0"/>
              <a:t>Thematic based units based on content/context we thought was important, based on 4.1 </a:t>
            </a:r>
            <a:r>
              <a:rPr lang="en-US" dirty="0" smtClean="0"/>
              <a:t>standards </a:t>
            </a:r>
            <a:endParaRPr lang="en-US" dirty="0" smtClean="0"/>
          </a:p>
          <a:p>
            <a:r>
              <a:rPr lang="en-US" dirty="0" smtClean="0"/>
              <a:t>Themes incorporating all 4 disciplinary core concepts and the inquiry cycle. </a:t>
            </a:r>
            <a:endParaRPr lang="en-US" dirty="0"/>
          </a:p>
        </p:txBody>
      </p:sp>
    </p:spTree>
    <p:extLst>
      <p:ext uri="{BB962C8B-B14F-4D97-AF65-F5344CB8AC3E}">
        <p14:creationId xmlns:p14="http://schemas.microsoft.com/office/powerpoint/2010/main" val="255893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2894</TotalTime>
  <Words>1847</Words>
  <Application>Microsoft Office PowerPoint</Application>
  <PresentationFormat>Widescreen</PresentationFormat>
  <Paragraphs>137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Calibri-Bold</vt:lpstr>
      <vt:lpstr>Calibri-Italic</vt:lpstr>
      <vt:lpstr>Times New Roman</vt:lpstr>
      <vt:lpstr>Wingdings</vt:lpstr>
      <vt:lpstr>Retrospect</vt:lpstr>
      <vt:lpstr>Re-designing the History  Framework with the New Standards </vt:lpstr>
      <vt:lpstr>Draft Standards—Timeline </vt:lpstr>
      <vt:lpstr>C3—College, Career, and Civic Life The Inquiry Cycle  </vt:lpstr>
      <vt:lpstr>KAS for Social Studies </vt:lpstr>
      <vt:lpstr>KDE website KAS curriculum options</vt:lpstr>
      <vt:lpstr>PowerPoint Presentation</vt:lpstr>
      <vt:lpstr>PowerPoint Presentation</vt:lpstr>
      <vt:lpstr>PowerPoint Presentation</vt:lpstr>
      <vt:lpstr>What content do we teach with the new standards? </vt:lpstr>
      <vt:lpstr>Owen County Sample Course Outlines</vt:lpstr>
      <vt:lpstr>SS2—Unit 1: World Revolutions Question:  How have world revolutions shaped the modern world?</vt:lpstr>
      <vt:lpstr>KAS </vt:lpstr>
      <vt:lpstr>Other 4.1 Standards</vt:lpstr>
      <vt:lpstr>PBL </vt:lpstr>
      <vt:lpstr>How can we use standards based learning and grading in history?</vt:lpstr>
      <vt:lpstr>Student Samples—good and bad </vt:lpstr>
      <vt:lpstr>PowerPoint Presentation</vt:lpstr>
      <vt:lpstr>A much better sample</vt:lpstr>
      <vt:lpstr>Sample Rubric and Assignment </vt:lpstr>
      <vt:lpstr>Sample Rubric</vt:lpstr>
      <vt:lpstr>Inquiry at OCHS</vt:lpstr>
      <vt:lpstr>How can we incorporate the TAKING ACTION component in the history classroom? </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Betsy</dc:creator>
  <cp:lastModifiedBy>Betsy Hall</cp:lastModifiedBy>
  <cp:revision>49</cp:revision>
  <dcterms:created xsi:type="dcterms:W3CDTF">2015-09-25T11:57:04Z</dcterms:created>
  <dcterms:modified xsi:type="dcterms:W3CDTF">2015-09-30T12:52:16Z</dcterms:modified>
</cp:coreProperties>
</file>