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257" r:id="rId3"/>
    <p:sldId id="273" r:id="rId4"/>
    <p:sldId id="274" r:id="rId5"/>
    <p:sldId id="276" r:id="rId6"/>
    <p:sldId id="258" r:id="rId7"/>
    <p:sldId id="293" r:id="rId8"/>
    <p:sldId id="289" r:id="rId9"/>
    <p:sldId id="291" r:id="rId10"/>
    <p:sldId id="278" r:id="rId11"/>
    <p:sldId id="294" r:id="rId12"/>
    <p:sldId id="288" r:id="rId13"/>
    <p:sldId id="280" r:id="rId14"/>
    <p:sldId id="281" r:id="rId15"/>
    <p:sldId id="282" r:id="rId16"/>
    <p:sldId id="283" r:id="rId17"/>
    <p:sldId id="285" r:id="rId18"/>
    <p:sldId id="292" r:id="rId19"/>
    <p:sldId id="286" r:id="rId20"/>
    <p:sldId id="295" r:id="rId21"/>
    <p:sldId id="287" r:id="rId22"/>
    <p:sldId id="296"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B"/>
    <a:srgbClr val="FFE3AB"/>
    <a:srgbClr val="FEECFC"/>
    <a:srgbClr val="ECFFD9"/>
    <a:srgbClr val="FFF7FE"/>
    <a:srgbClr val="FFFFD5"/>
    <a:srgbClr val="F3FFFD"/>
    <a:srgbClr val="D9FFF8"/>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26FBE3-4772-2647-A067-5E8F375AE70E}" type="doc">
      <dgm:prSet loTypeId="urn:microsoft.com/office/officeart/2005/8/layout/cycle1" loCatId="cycle" qsTypeId="urn:microsoft.com/office/officeart/2005/8/quickstyle/simple4" qsCatId="simple" csTypeId="urn:microsoft.com/office/officeart/2005/8/colors/colorful1#1" csCatId="colorful" phldr="1"/>
      <dgm:spPr/>
      <dgm:t>
        <a:bodyPr/>
        <a:lstStyle/>
        <a:p>
          <a:endParaRPr lang="en-US"/>
        </a:p>
      </dgm:t>
    </dgm:pt>
    <dgm:pt modelId="{6A0CC1DC-EE94-D14D-8B18-83F3D118407C}">
      <dgm:prSet phldrT="[Text]"/>
      <dgm:spPr/>
      <dgm:t>
        <a:bodyPr/>
        <a:lstStyle/>
        <a:p>
          <a:r>
            <a:rPr lang="en-US" dirty="0" smtClean="0"/>
            <a:t>Learning</a:t>
          </a:r>
          <a:endParaRPr lang="en-US" dirty="0"/>
        </a:p>
      </dgm:t>
    </dgm:pt>
    <dgm:pt modelId="{88A4031E-ABDD-1945-A6B7-09C7D95033CC}" type="parTrans" cxnId="{DCDB99AA-8E72-3740-9173-C98106CFE787}">
      <dgm:prSet/>
      <dgm:spPr/>
      <dgm:t>
        <a:bodyPr/>
        <a:lstStyle/>
        <a:p>
          <a:endParaRPr lang="en-US"/>
        </a:p>
      </dgm:t>
    </dgm:pt>
    <dgm:pt modelId="{0EB9B058-C188-D944-83FB-43BEEDDA1B45}" type="sibTrans" cxnId="{DCDB99AA-8E72-3740-9173-C98106CFE787}">
      <dgm:prSet/>
      <dgm:spPr/>
      <dgm:t>
        <a:bodyPr/>
        <a:lstStyle/>
        <a:p>
          <a:endParaRPr lang="en-US" dirty="0"/>
        </a:p>
      </dgm:t>
    </dgm:pt>
    <dgm:pt modelId="{5005168A-A975-CD4B-8044-84231FA76CB4}">
      <dgm:prSet phldrT="[Text]"/>
      <dgm:spPr/>
      <dgm:t>
        <a:bodyPr/>
        <a:lstStyle/>
        <a:p>
          <a:r>
            <a:rPr lang="en-US" dirty="0" smtClean="0"/>
            <a:t>Teaching</a:t>
          </a:r>
          <a:endParaRPr lang="en-US" dirty="0"/>
        </a:p>
      </dgm:t>
    </dgm:pt>
    <dgm:pt modelId="{E066EFCE-D831-E147-8E99-24B5DED5E51C}" type="parTrans" cxnId="{DDD14039-9989-B64D-9329-5E74AA400632}">
      <dgm:prSet/>
      <dgm:spPr/>
      <dgm:t>
        <a:bodyPr/>
        <a:lstStyle/>
        <a:p>
          <a:endParaRPr lang="en-US"/>
        </a:p>
      </dgm:t>
    </dgm:pt>
    <dgm:pt modelId="{B7AA3705-C7FC-EA44-916B-2FAB45891C7C}" type="sibTrans" cxnId="{DDD14039-9989-B64D-9329-5E74AA400632}">
      <dgm:prSet/>
      <dgm:spPr/>
      <dgm:t>
        <a:bodyPr/>
        <a:lstStyle/>
        <a:p>
          <a:endParaRPr lang="en-US" dirty="0"/>
        </a:p>
      </dgm:t>
    </dgm:pt>
    <dgm:pt modelId="{AFBD3BDE-5D26-0B4A-A829-602E2BFB03D0}">
      <dgm:prSet phldrT="[Text]"/>
      <dgm:spPr/>
      <dgm:t>
        <a:bodyPr/>
        <a:lstStyle/>
        <a:p>
          <a:r>
            <a:rPr lang="en-US" dirty="0" smtClean="0"/>
            <a:t>Enhancing</a:t>
          </a:r>
          <a:endParaRPr lang="en-US" dirty="0"/>
        </a:p>
      </dgm:t>
    </dgm:pt>
    <dgm:pt modelId="{0A2905AB-1896-444A-A187-3EFA2FA0ACC1}" type="parTrans" cxnId="{CA23C991-310C-4D47-861B-284CA3905D7B}">
      <dgm:prSet/>
      <dgm:spPr/>
      <dgm:t>
        <a:bodyPr/>
        <a:lstStyle/>
        <a:p>
          <a:endParaRPr lang="en-US"/>
        </a:p>
      </dgm:t>
    </dgm:pt>
    <dgm:pt modelId="{6152F142-3CD0-E548-AA2C-B683DB4A3BCF}" type="sibTrans" cxnId="{CA23C991-310C-4D47-861B-284CA3905D7B}">
      <dgm:prSet/>
      <dgm:spPr/>
      <dgm:t>
        <a:bodyPr/>
        <a:lstStyle/>
        <a:p>
          <a:endParaRPr lang="en-US" dirty="0"/>
        </a:p>
      </dgm:t>
    </dgm:pt>
    <dgm:pt modelId="{95C8160D-F6A7-2946-9B74-523498C7E8A4}">
      <dgm:prSet phldrT="[Text]"/>
      <dgm:spPr/>
      <dgm:t>
        <a:bodyPr/>
        <a:lstStyle/>
        <a:p>
          <a:r>
            <a:rPr lang="en-US" dirty="0" smtClean="0"/>
            <a:t>Supporting</a:t>
          </a:r>
          <a:endParaRPr lang="en-US" dirty="0"/>
        </a:p>
      </dgm:t>
    </dgm:pt>
    <dgm:pt modelId="{974B1D68-364A-7D4D-AC66-028D152A5421}" type="parTrans" cxnId="{BB0E2CC6-8DB8-5040-A6D2-8B764139A1AB}">
      <dgm:prSet/>
      <dgm:spPr/>
      <dgm:t>
        <a:bodyPr/>
        <a:lstStyle/>
        <a:p>
          <a:endParaRPr lang="en-US"/>
        </a:p>
      </dgm:t>
    </dgm:pt>
    <dgm:pt modelId="{C586709B-6B6A-FE47-A507-0BC3CF2DC6E4}" type="sibTrans" cxnId="{BB0E2CC6-8DB8-5040-A6D2-8B764139A1AB}">
      <dgm:prSet/>
      <dgm:spPr/>
      <dgm:t>
        <a:bodyPr/>
        <a:lstStyle/>
        <a:p>
          <a:endParaRPr lang="en-US" dirty="0"/>
        </a:p>
      </dgm:t>
    </dgm:pt>
    <dgm:pt modelId="{5568C93A-6816-AD48-A76F-24B35C62E018}">
      <dgm:prSet phldrT="[Text]"/>
      <dgm:spPr/>
      <dgm:t>
        <a:bodyPr/>
        <a:lstStyle/>
        <a:p>
          <a:r>
            <a:rPr lang="en-US" dirty="0" smtClean="0"/>
            <a:t>Sharing</a:t>
          </a:r>
          <a:endParaRPr lang="en-US" dirty="0"/>
        </a:p>
      </dgm:t>
    </dgm:pt>
    <dgm:pt modelId="{F28C576A-F4B6-5E42-9451-10EB1E022A39}" type="parTrans" cxnId="{4E1FB308-469A-4547-8196-6649712D3502}">
      <dgm:prSet/>
      <dgm:spPr/>
      <dgm:t>
        <a:bodyPr/>
        <a:lstStyle/>
        <a:p>
          <a:endParaRPr lang="en-US"/>
        </a:p>
      </dgm:t>
    </dgm:pt>
    <dgm:pt modelId="{76E23BBB-DA7C-1144-981C-73AF143B8DA5}" type="sibTrans" cxnId="{4E1FB308-469A-4547-8196-6649712D3502}">
      <dgm:prSet/>
      <dgm:spPr/>
      <dgm:t>
        <a:bodyPr/>
        <a:lstStyle/>
        <a:p>
          <a:endParaRPr lang="en-US" dirty="0"/>
        </a:p>
      </dgm:t>
    </dgm:pt>
    <dgm:pt modelId="{68E7BAA3-CFE6-FC4F-9476-25C866166E9A}" type="pres">
      <dgm:prSet presAssocID="{9326FBE3-4772-2647-A067-5E8F375AE70E}" presName="cycle" presStyleCnt="0">
        <dgm:presLayoutVars>
          <dgm:dir/>
          <dgm:resizeHandles val="exact"/>
        </dgm:presLayoutVars>
      </dgm:prSet>
      <dgm:spPr/>
      <dgm:t>
        <a:bodyPr/>
        <a:lstStyle/>
        <a:p>
          <a:endParaRPr lang="en-US"/>
        </a:p>
      </dgm:t>
    </dgm:pt>
    <dgm:pt modelId="{D0E65504-9738-0144-AB11-3CA47AAD4627}" type="pres">
      <dgm:prSet presAssocID="{6A0CC1DC-EE94-D14D-8B18-83F3D118407C}" presName="dummy" presStyleCnt="0"/>
      <dgm:spPr/>
      <dgm:t>
        <a:bodyPr/>
        <a:lstStyle/>
        <a:p>
          <a:endParaRPr lang="en-US"/>
        </a:p>
      </dgm:t>
    </dgm:pt>
    <dgm:pt modelId="{48F132A2-4056-A84B-B762-BF6DE61FCCC7}" type="pres">
      <dgm:prSet presAssocID="{6A0CC1DC-EE94-D14D-8B18-83F3D118407C}" presName="node" presStyleLbl="revTx" presStyleIdx="0" presStyleCnt="5">
        <dgm:presLayoutVars>
          <dgm:bulletEnabled val="1"/>
        </dgm:presLayoutVars>
      </dgm:prSet>
      <dgm:spPr/>
      <dgm:t>
        <a:bodyPr/>
        <a:lstStyle/>
        <a:p>
          <a:endParaRPr lang="en-US"/>
        </a:p>
      </dgm:t>
    </dgm:pt>
    <dgm:pt modelId="{32948E22-CC97-8248-959B-48739E1330DA}" type="pres">
      <dgm:prSet presAssocID="{0EB9B058-C188-D944-83FB-43BEEDDA1B45}" presName="sibTrans" presStyleLbl="node1" presStyleIdx="0" presStyleCnt="5"/>
      <dgm:spPr/>
      <dgm:t>
        <a:bodyPr/>
        <a:lstStyle/>
        <a:p>
          <a:endParaRPr lang="en-US"/>
        </a:p>
      </dgm:t>
    </dgm:pt>
    <dgm:pt modelId="{516A35C8-50B9-8F47-842D-40CC4CE9E65B}" type="pres">
      <dgm:prSet presAssocID="{5005168A-A975-CD4B-8044-84231FA76CB4}" presName="dummy" presStyleCnt="0"/>
      <dgm:spPr/>
      <dgm:t>
        <a:bodyPr/>
        <a:lstStyle/>
        <a:p>
          <a:endParaRPr lang="en-US"/>
        </a:p>
      </dgm:t>
    </dgm:pt>
    <dgm:pt modelId="{9A854710-B62F-E047-B885-845C28E1EC2A}" type="pres">
      <dgm:prSet presAssocID="{5005168A-A975-CD4B-8044-84231FA76CB4}" presName="node" presStyleLbl="revTx" presStyleIdx="1" presStyleCnt="5">
        <dgm:presLayoutVars>
          <dgm:bulletEnabled val="1"/>
        </dgm:presLayoutVars>
      </dgm:prSet>
      <dgm:spPr/>
      <dgm:t>
        <a:bodyPr/>
        <a:lstStyle/>
        <a:p>
          <a:endParaRPr lang="en-US"/>
        </a:p>
      </dgm:t>
    </dgm:pt>
    <dgm:pt modelId="{0B5E9BF7-291A-284D-94FF-F32C6D82D213}" type="pres">
      <dgm:prSet presAssocID="{B7AA3705-C7FC-EA44-916B-2FAB45891C7C}" presName="sibTrans" presStyleLbl="node1" presStyleIdx="1" presStyleCnt="5"/>
      <dgm:spPr/>
      <dgm:t>
        <a:bodyPr/>
        <a:lstStyle/>
        <a:p>
          <a:endParaRPr lang="en-US"/>
        </a:p>
      </dgm:t>
    </dgm:pt>
    <dgm:pt modelId="{3A2F2327-10D5-024B-A77D-01C5623CA1EF}" type="pres">
      <dgm:prSet presAssocID="{AFBD3BDE-5D26-0B4A-A829-602E2BFB03D0}" presName="dummy" presStyleCnt="0"/>
      <dgm:spPr/>
      <dgm:t>
        <a:bodyPr/>
        <a:lstStyle/>
        <a:p>
          <a:endParaRPr lang="en-US"/>
        </a:p>
      </dgm:t>
    </dgm:pt>
    <dgm:pt modelId="{AC274CE4-FF13-944D-986E-2DDF464ABE37}" type="pres">
      <dgm:prSet presAssocID="{AFBD3BDE-5D26-0B4A-A829-602E2BFB03D0}" presName="node" presStyleLbl="revTx" presStyleIdx="2" presStyleCnt="5">
        <dgm:presLayoutVars>
          <dgm:bulletEnabled val="1"/>
        </dgm:presLayoutVars>
      </dgm:prSet>
      <dgm:spPr/>
      <dgm:t>
        <a:bodyPr/>
        <a:lstStyle/>
        <a:p>
          <a:endParaRPr lang="en-US"/>
        </a:p>
      </dgm:t>
    </dgm:pt>
    <dgm:pt modelId="{78F69DBD-A0AE-B141-9C4C-814CDCB725FD}" type="pres">
      <dgm:prSet presAssocID="{6152F142-3CD0-E548-AA2C-B683DB4A3BCF}" presName="sibTrans" presStyleLbl="node1" presStyleIdx="2" presStyleCnt="5"/>
      <dgm:spPr/>
      <dgm:t>
        <a:bodyPr/>
        <a:lstStyle/>
        <a:p>
          <a:endParaRPr lang="en-US"/>
        </a:p>
      </dgm:t>
    </dgm:pt>
    <dgm:pt modelId="{0E1CE340-14E3-DC4D-8DE8-BB7DB36FF22F}" type="pres">
      <dgm:prSet presAssocID="{95C8160D-F6A7-2946-9B74-523498C7E8A4}" presName="dummy" presStyleCnt="0"/>
      <dgm:spPr/>
      <dgm:t>
        <a:bodyPr/>
        <a:lstStyle/>
        <a:p>
          <a:endParaRPr lang="en-US"/>
        </a:p>
      </dgm:t>
    </dgm:pt>
    <dgm:pt modelId="{CDB00F95-11D7-1842-B554-2E945279B75F}" type="pres">
      <dgm:prSet presAssocID="{95C8160D-F6A7-2946-9B74-523498C7E8A4}" presName="node" presStyleLbl="revTx" presStyleIdx="3" presStyleCnt="5">
        <dgm:presLayoutVars>
          <dgm:bulletEnabled val="1"/>
        </dgm:presLayoutVars>
      </dgm:prSet>
      <dgm:spPr/>
      <dgm:t>
        <a:bodyPr/>
        <a:lstStyle/>
        <a:p>
          <a:endParaRPr lang="en-US"/>
        </a:p>
      </dgm:t>
    </dgm:pt>
    <dgm:pt modelId="{A78C3A54-C83D-914E-AE7F-E876335F4BCA}" type="pres">
      <dgm:prSet presAssocID="{C586709B-6B6A-FE47-A507-0BC3CF2DC6E4}" presName="sibTrans" presStyleLbl="node1" presStyleIdx="3" presStyleCnt="5" custLinFactNeighborX="-1395" custLinFactNeighborY="-1116"/>
      <dgm:spPr/>
      <dgm:t>
        <a:bodyPr/>
        <a:lstStyle/>
        <a:p>
          <a:endParaRPr lang="en-US"/>
        </a:p>
      </dgm:t>
    </dgm:pt>
    <dgm:pt modelId="{099D12DF-56B5-7D4B-B07B-223DD05D5C68}" type="pres">
      <dgm:prSet presAssocID="{5568C93A-6816-AD48-A76F-24B35C62E018}" presName="dummy" presStyleCnt="0"/>
      <dgm:spPr/>
      <dgm:t>
        <a:bodyPr/>
        <a:lstStyle/>
        <a:p>
          <a:endParaRPr lang="en-US"/>
        </a:p>
      </dgm:t>
    </dgm:pt>
    <dgm:pt modelId="{9E0CD89B-B70C-164F-81C6-31208B1DCFAE}" type="pres">
      <dgm:prSet presAssocID="{5568C93A-6816-AD48-A76F-24B35C62E018}" presName="node" presStyleLbl="revTx" presStyleIdx="4" presStyleCnt="5">
        <dgm:presLayoutVars>
          <dgm:bulletEnabled val="1"/>
        </dgm:presLayoutVars>
      </dgm:prSet>
      <dgm:spPr/>
      <dgm:t>
        <a:bodyPr/>
        <a:lstStyle/>
        <a:p>
          <a:endParaRPr lang="en-US"/>
        </a:p>
      </dgm:t>
    </dgm:pt>
    <dgm:pt modelId="{85C515FA-5A1B-ED41-863F-C8E69963F60A}" type="pres">
      <dgm:prSet presAssocID="{76E23BBB-DA7C-1144-981C-73AF143B8DA5}" presName="sibTrans" presStyleLbl="node1" presStyleIdx="4" presStyleCnt="5"/>
      <dgm:spPr/>
      <dgm:t>
        <a:bodyPr/>
        <a:lstStyle/>
        <a:p>
          <a:endParaRPr lang="en-US"/>
        </a:p>
      </dgm:t>
    </dgm:pt>
  </dgm:ptLst>
  <dgm:cxnLst>
    <dgm:cxn modelId="{92C24E22-123F-474B-94B8-B570264C9B7A}" type="presOf" srcId="{5568C93A-6816-AD48-A76F-24B35C62E018}" destId="{9E0CD89B-B70C-164F-81C6-31208B1DCFAE}" srcOrd="0" destOrd="0" presId="urn:microsoft.com/office/officeart/2005/8/layout/cycle1"/>
    <dgm:cxn modelId="{BB0E2CC6-8DB8-5040-A6D2-8B764139A1AB}" srcId="{9326FBE3-4772-2647-A067-5E8F375AE70E}" destId="{95C8160D-F6A7-2946-9B74-523498C7E8A4}" srcOrd="3" destOrd="0" parTransId="{974B1D68-364A-7D4D-AC66-028D152A5421}" sibTransId="{C586709B-6B6A-FE47-A507-0BC3CF2DC6E4}"/>
    <dgm:cxn modelId="{0CFA990C-B8DC-48A0-92E2-3840DE9132AB}" type="presOf" srcId="{0EB9B058-C188-D944-83FB-43BEEDDA1B45}" destId="{32948E22-CC97-8248-959B-48739E1330DA}" srcOrd="0" destOrd="0" presId="urn:microsoft.com/office/officeart/2005/8/layout/cycle1"/>
    <dgm:cxn modelId="{4E1FB308-469A-4547-8196-6649712D3502}" srcId="{9326FBE3-4772-2647-A067-5E8F375AE70E}" destId="{5568C93A-6816-AD48-A76F-24B35C62E018}" srcOrd="4" destOrd="0" parTransId="{F28C576A-F4B6-5E42-9451-10EB1E022A39}" sibTransId="{76E23BBB-DA7C-1144-981C-73AF143B8DA5}"/>
    <dgm:cxn modelId="{DCDB99AA-8E72-3740-9173-C98106CFE787}" srcId="{9326FBE3-4772-2647-A067-5E8F375AE70E}" destId="{6A0CC1DC-EE94-D14D-8B18-83F3D118407C}" srcOrd="0" destOrd="0" parTransId="{88A4031E-ABDD-1945-A6B7-09C7D95033CC}" sibTransId="{0EB9B058-C188-D944-83FB-43BEEDDA1B45}"/>
    <dgm:cxn modelId="{AE219D26-29A2-4332-856C-0AEEB7E66337}" type="presOf" srcId="{9326FBE3-4772-2647-A067-5E8F375AE70E}" destId="{68E7BAA3-CFE6-FC4F-9476-25C866166E9A}" srcOrd="0" destOrd="0" presId="urn:microsoft.com/office/officeart/2005/8/layout/cycle1"/>
    <dgm:cxn modelId="{F6C33FD0-FED8-4AFC-9390-917AAFE4C527}" type="presOf" srcId="{AFBD3BDE-5D26-0B4A-A829-602E2BFB03D0}" destId="{AC274CE4-FF13-944D-986E-2DDF464ABE37}" srcOrd="0" destOrd="0" presId="urn:microsoft.com/office/officeart/2005/8/layout/cycle1"/>
    <dgm:cxn modelId="{8A194653-0C25-40AF-8438-0B220DBDA84C}" type="presOf" srcId="{95C8160D-F6A7-2946-9B74-523498C7E8A4}" destId="{CDB00F95-11D7-1842-B554-2E945279B75F}" srcOrd="0" destOrd="0" presId="urn:microsoft.com/office/officeart/2005/8/layout/cycle1"/>
    <dgm:cxn modelId="{A70EAC89-46AA-407D-8FD1-F462FB99F8C1}" type="presOf" srcId="{B7AA3705-C7FC-EA44-916B-2FAB45891C7C}" destId="{0B5E9BF7-291A-284D-94FF-F32C6D82D213}" srcOrd="0" destOrd="0" presId="urn:microsoft.com/office/officeart/2005/8/layout/cycle1"/>
    <dgm:cxn modelId="{5637ACBF-28D0-4F80-A9CE-9A6260316889}" type="presOf" srcId="{76E23BBB-DA7C-1144-981C-73AF143B8DA5}" destId="{85C515FA-5A1B-ED41-863F-C8E69963F60A}" srcOrd="0" destOrd="0" presId="urn:microsoft.com/office/officeart/2005/8/layout/cycle1"/>
    <dgm:cxn modelId="{C7FCFF83-4BA6-4142-B35A-30CA9EADE58A}" type="presOf" srcId="{6152F142-3CD0-E548-AA2C-B683DB4A3BCF}" destId="{78F69DBD-A0AE-B141-9C4C-814CDCB725FD}" srcOrd="0" destOrd="0" presId="urn:microsoft.com/office/officeart/2005/8/layout/cycle1"/>
    <dgm:cxn modelId="{DDD14039-9989-B64D-9329-5E74AA400632}" srcId="{9326FBE3-4772-2647-A067-5E8F375AE70E}" destId="{5005168A-A975-CD4B-8044-84231FA76CB4}" srcOrd="1" destOrd="0" parTransId="{E066EFCE-D831-E147-8E99-24B5DED5E51C}" sibTransId="{B7AA3705-C7FC-EA44-916B-2FAB45891C7C}"/>
    <dgm:cxn modelId="{CA23C991-310C-4D47-861B-284CA3905D7B}" srcId="{9326FBE3-4772-2647-A067-5E8F375AE70E}" destId="{AFBD3BDE-5D26-0B4A-A829-602E2BFB03D0}" srcOrd="2" destOrd="0" parTransId="{0A2905AB-1896-444A-A187-3EFA2FA0ACC1}" sibTransId="{6152F142-3CD0-E548-AA2C-B683DB4A3BCF}"/>
    <dgm:cxn modelId="{913EDC34-F778-4907-A0E0-448906EEDB53}" type="presOf" srcId="{6A0CC1DC-EE94-D14D-8B18-83F3D118407C}" destId="{48F132A2-4056-A84B-B762-BF6DE61FCCC7}" srcOrd="0" destOrd="0" presId="urn:microsoft.com/office/officeart/2005/8/layout/cycle1"/>
    <dgm:cxn modelId="{0D0A5996-94BB-4BB6-8186-C16F8B29391D}" type="presOf" srcId="{5005168A-A975-CD4B-8044-84231FA76CB4}" destId="{9A854710-B62F-E047-B885-845C28E1EC2A}" srcOrd="0" destOrd="0" presId="urn:microsoft.com/office/officeart/2005/8/layout/cycle1"/>
    <dgm:cxn modelId="{AF030DF8-1B00-49D0-A197-95FBA6C24D42}" type="presOf" srcId="{C586709B-6B6A-FE47-A507-0BC3CF2DC6E4}" destId="{A78C3A54-C83D-914E-AE7F-E876335F4BCA}" srcOrd="0" destOrd="0" presId="urn:microsoft.com/office/officeart/2005/8/layout/cycle1"/>
    <dgm:cxn modelId="{DDD689BA-59AD-4D2D-8F67-A6CFBB4AA1FB}" type="presParOf" srcId="{68E7BAA3-CFE6-FC4F-9476-25C866166E9A}" destId="{D0E65504-9738-0144-AB11-3CA47AAD4627}" srcOrd="0" destOrd="0" presId="urn:microsoft.com/office/officeart/2005/8/layout/cycle1"/>
    <dgm:cxn modelId="{7264A64B-46F6-4AC1-8B42-4692556A98E9}" type="presParOf" srcId="{68E7BAA3-CFE6-FC4F-9476-25C866166E9A}" destId="{48F132A2-4056-A84B-B762-BF6DE61FCCC7}" srcOrd="1" destOrd="0" presId="urn:microsoft.com/office/officeart/2005/8/layout/cycle1"/>
    <dgm:cxn modelId="{5EF441AD-D250-47B2-A463-F65613A935C9}" type="presParOf" srcId="{68E7BAA3-CFE6-FC4F-9476-25C866166E9A}" destId="{32948E22-CC97-8248-959B-48739E1330DA}" srcOrd="2" destOrd="0" presId="urn:microsoft.com/office/officeart/2005/8/layout/cycle1"/>
    <dgm:cxn modelId="{61AAF160-6FC5-44A8-A270-7E07EC4611E4}" type="presParOf" srcId="{68E7BAA3-CFE6-FC4F-9476-25C866166E9A}" destId="{516A35C8-50B9-8F47-842D-40CC4CE9E65B}" srcOrd="3" destOrd="0" presId="urn:microsoft.com/office/officeart/2005/8/layout/cycle1"/>
    <dgm:cxn modelId="{6547DE00-7D9C-483E-B83F-17B99EBB210A}" type="presParOf" srcId="{68E7BAA3-CFE6-FC4F-9476-25C866166E9A}" destId="{9A854710-B62F-E047-B885-845C28E1EC2A}" srcOrd="4" destOrd="0" presId="urn:microsoft.com/office/officeart/2005/8/layout/cycle1"/>
    <dgm:cxn modelId="{D8087640-5291-4E63-9245-41F30A4CA298}" type="presParOf" srcId="{68E7BAA3-CFE6-FC4F-9476-25C866166E9A}" destId="{0B5E9BF7-291A-284D-94FF-F32C6D82D213}" srcOrd="5" destOrd="0" presId="urn:microsoft.com/office/officeart/2005/8/layout/cycle1"/>
    <dgm:cxn modelId="{7DE55F05-3613-4699-8522-46373B3BCD62}" type="presParOf" srcId="{68E7BAA3-CFE6-FC4F-9476-25C866166E9A}" destId="{3A2F2327-10D5-024B-A77D-01C5623CA1EF}" srcOrd="6" destOrd="0" presId="urn:microsoft.com/office/officeart/2005/8/layout/cycle1"/>
    <dgm:cxn modelId="{CF52C06B-D6BD-41EF-9CD1-7E202AE4E279}" type="presParOf" srcId="{68E7BAA3-CFE6-FC4F-9476-25C866166E9A}" destId="{AC274CE4-FF13-944D-986E-2DDF464ABE37}" srcOrd="7" destOrd="0" presId="urn:microsoft.com/office/officeart/2005/8/layout/cycle1"/>
    <dgm:cxn modelId="{440FAD6B-33B9-4335-8D2C-39434A55C98B}" type="presParOf" srcId="{68E7BAA3-CFE6-FC4F-9476-25C866166E9A}" destId="{78F69DBD-A0AE-B141-9C4C-814CDCB725FD}" srcOrd="8" destOrd="0" presId="urn:microsoft.com/office/officeart/2005/8/layout/cycle1"/>
    <dgm:cxn modelId="{634B3B5E-373C-4B37-9E08-D827F1340157}" type="presParOf" srcId="{68E7BAA3-CFE6-FC4F-9476-25C866166E9A}" destId="{0E1CE340-14E3-DC4D-8DE8-BB7DB36FF22F}" srcOrd="9" destOrd="0" presId="urn:microsoft.com/office/officeart/2005/8/layout/cycle1"/>
    <dgm:cxn modelId="{5EB0D509-61D2-498B-BDFE-EB33AE8FA1A4}" type="presParOf" srcId="{68E7BAA3-CFE6-FC4F-9476-25C866166E9A}" destId="{CDB00F95-11D7-1842-B554-2E945279B75F}" srcOrd="10" destOrd="0" presId="urn:microsoft.com/office/officeart/2005/8/layout/cycle1"/>
    <dgm:cxn modelId="{B7E6726E-62EB-4995-9224-843D5AB7D70D}" type="presParOf" srcId="{68E7BAA3-CFE6-FC4F-9476-25C866166E9A}" destId="{A78C3A54-C83D-914E-AE7F-E876335F4BCA}" srcOrd="11" destOrd="0" presId="urn:microsoft.com/office/officeart/2005/8/layout/cycle1"/>
    <dgm:cxn modelId="{0B15DB99-FF63-4F61-A79A-E89DACB7C2D8}" type="presParOf" srcId="{68E7BAA3-CFE6-FC4F-9476-25C866166E9A}" destId="{099D12DF-56B5-7D4B-B07B-223DD05D5C68}" srcOrd="12" destOrd="0" presId="urn:microsoft.com/office/officeart/2005/8/layout/cycle1"/>
    <dgm:cxn modelId="{8DA7C861-C497-4519-8916-0440DCAC6630}" type="presParOf" srcId="{68E7BAA3-CFE6-FC4F-9476-25C866166E9A}" destId="{9E0CD89B-B70C-164F-81C6-31208B1DCFAE}" srcOrd="13" destOrd="0" presId="urn:microsoft.com/office/officeart/2005/8/layout/cycle1"/>
    <dgm:cxn modelId="{627CE8A1-BB2B-412F-ACC0-4CA9BBC9B456}" type="presParOf" srcId="{68E7BAA3-CFE6-FC4F-9476-25C866166E9A}" destId="{85C515FA-5A1B-ED41-863F-C8E69963F60A}" srcOrd="14" destOrd="0" presId="urn:microsoft.com/office/officeart/2005/8/layout/cycle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132A2-4056-A84B-B762-BF6DE61FCCC7}">
      <dsp:nvSpPr>
        <dsp:cNvPr id="0" name=""/>
        <dsp:cNvSpPr/>
      </dsp:nvSpPr>
      <dsp:spPr>
        <a:xfrm>
          <a:off x="4203771"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Learning</a:t>
          </a:r>
          <a:endParaRPr lang="en-US" sz="2000" kern="1200" dirty="0"/>
        </a:p>
      </dsp:txBody>
      <dsp:txXfrm>
        <a:off x="4203771" y="35713"/>
        <a:ext cx="1225455" cy="1225455"/>
      </dsp:txXfrm>
    </dsp:sp>
    <dsp:sp modelId="{32948E22-CC97-8248-959B-48739E1330DA}">
      <dsp:nvSpPr>
        <dsp:cNvPr id="0" name=""/>
        <dsp:cNvSpPr/>
      </dsp:nvSpPr>
      <dsp:spPr>
        <a:xfrm>
          <a:off x="1315604" y="-394"/>
          <a:ext cx="4601452" cy="4601452"/>
        </a:xfrm>
        <a:prstGeom prst="circularArrow">
          <a:avLst>
            <a:gd name="adj1" fmla="val 5193"/>
            <a:gd name="adj2" fmla="val 335408"/>
            <a:gd name="adj3" fmla="val 21295298"/>
            <a:gd name="adj4" fmla="val 19764437"/>
            <a:gd name="adj5" fmla="val 6059"/>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A854710-B62F-E047-B885-845C28E1EC2A}">
      <dsp:nvSpPr>
        <dsp:cNvPr id="0" name=""/>
        <dsp:cNvSpPr/>
      </dsp:nvSpPr>
      <dsp:spPr>
        <a:xfrm>
          <a:off x="4945516"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Teaching</a:t>
          </a:r>
          <a:endParaRPr lang="en-US" sz="2000" kern="1200" dirty="0"/>
        </a:p>
      </dsp:txBody>
      <dsp:txXfrm>
        <a:off x="4945516" y="2318569"/>
        <a:ext cx="1225455" cy="1225455"/>
      </dsp:txXfrm>
    </dsp:sp>
    <dsp:sp modelId="{0B5E9BF7-291A-284D-94FF-F32C6D82D213}">
      <dsp:nvSpPr>
        <dsp:cNvPr id="0" name=""/>
        <dsp:cNvSpPr/>
      </dsp:nvSpPr>
      <dsp:spPr>
        <a:xfrm>
          <a:off x="1315604" y="-394"/>
          <a:ext cx="4601452" cy="4601452"/>
        </a:xfrm>
        <a:prstGeom prst="circularArrow">
          <a:avLst>
            <a:gd name="adj1" fmla="val 5193"/>
            <a:gd name="adj2" fmla="val 335408"/>
            <a:gd name="adj3" fmla="val 4016830"/>
            <a:gd name="adj4" fmla="val 2251476"/>
            <a:gd name="adj5" fmla="val 6059"/>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C274CE4-FF13-944D-986E-2DDF464ABE37}">
      <dsp:nvSpPr>
        <dsp:cNvPr id="0" name=""/>
        <dsp:cNvSpPr/>
      </dsp:nvSpPr>
      <dsp:spPr>
        <a:xfrm>
          <a:off x="3003603" y="3729452"/>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Enhancing</a:t>
          </a:r>
          <a:endParaRPr lang="en-US" sz="2000" kern="1200" dirty="0"/>
        </a:p>
      </dsp:txBody>
      <dsp:txXfrm>
        <a:off x="3003603" y="3729452"/>
        <a:ext cx="1225455" cy="1225455"/>
      </dsp:txXfrm>
    </dsp:sp>
    <dsp:sp modelId="{78F69DBD-A0AE-B141-9C4C-814CDCB725FD}">
      <dsp:nvSpPr>
        <dsp:cNvPr id="0" name=""/>
        <dsp:cNvSpPr/>
      </dsp:nvSpPr>
      <dsp:spPr>
        <a:xfrm>
          <a:off x="1315604" y="-394"/>
          <a:ext cx="4601452" cy="4601452"/>
        </a:xfrm>
        <a:prstGeom prst="circularArrow">
          <a:avLst>
            <a:gd name="adj1" fmla="val 5193"/>
            <a:gd name="adj2" fmla="val 335408"/>
            <a:gd name="adj3" fmla="val 8213116"/>
            <a:gd name="adj4" fmla="val 6447762"/>
            <a:gd name="adj5" fmla="val 6059"/>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DB00F95-11D7-1842-B554-2E945279B75F}">
      <dsp:nvSpPr>
        <dsp:cNvPr id="0" name=""/>
        <dsp:cNvSpPr/>
      </dsp:nvSpPr>
      <dsp:spPr>
        <a:xfrm>
          <a:off x="1061689" y="2318569"/>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Supporting</a:t>
          </a:r>
          <a:endParaRPr lang="en-US" sz="2000" kern="1200" dirty="0"/>
        </a:p>
      </dsp:txBody>
      <dsp:txXfrm>
        <a:off x="1061689" y="2318569"/>
        <a:ext cx="1225455" cy="1225455"/>
      </dsp:txXfrm>
    </dsp:sp>
    <dsp:sp modelId="{A78C3A54-C83D-914E-AE7F-E876335F4BCA}">
      <dsp:nvSpPr>
        <dsp:cNvPr id="0" name=""/>
        <dsp:cNvSpPr/>
      </dsp:nvSpPr>
      <dsp:spPr>
        <a:xfrm>
          <a:off x="1251414" y="-51746"/>
          <a:ext cx="4601452" cy="4601452"/>
        </a:xfrm>
        <a:prstGeom prst="circularArrow">
          <a:avLst>
            <a:gd name="adj1" fmla="val 5193"/>
            <a:gd name="adj2" fmla="val 335408"/>
            <a:gd name="adj3" fmla="val 12300155"/>
            <a:gd name="adj4" fmla="val 10769293"/>
            <a:gd name="adj5" fmla="val 6059"/>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0CD89B-B70C-164F-81C6-31208B1DCFAE}">
      <dsp:nvSpPr>
        <dsp:cNvPr id="0" name=""/>
        <dsp:cNvSpPr/>
      </dsp:nvSpPr>
      <dsp:spPr>
        <a:xfrm>
          <a:off x="1803434" y="35713"/>
          <a:ext cx="1225455" cy="122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Sharing</a:t>
          </a:r>
          <a:endParaRPr lang="en-US" sz="2000" kern="1200" dirty="0"/>
        </a:p>
      </dsp:txBody>
      <dsp:txXfrm>
        <a:off x="1803434" y="35713"/>
        <a:ext cx="1225455" cy="1225455"/>
      </dsp:txXfrm>
    </dsp:sp>
    <dsp:sp modelId="{85C515FA-5A1B-ED41-863F-C8E69963F60A}">
      <dsp:nvSpPr>
        <dsp:cNvPr id="0" name=""/>
        <dsp:cNvSpPr/>
      </dsp:nvSpPr>
      <dsp:spPr>
        <a:xfrm>
          <a:off x="1315604" y="-394"/>
          <a:ext cx="4601452" cy="4601452"/>
        </a:xfrm>
        <a:prstGeom prst="circularArrow">
          <a:avLst>
            <a:gd name="adj1" fmla="val 5193"/>
            <a:gd name="adj2" fmla="val 335408"/>
            <a:gd name="adj3" fmla="val 16867812"/>
            <a:gd name="adj4" fmla="val 15196780"/>
            <a:gd name="adj5" fmla="val 6059"/>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83871B-3D0B-47F8-83BA-F94F62F54EF8}" type="datetimeFigureOut">
              <a:rPr lang="en-US" smtClean="0"/>
              <a:t>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4858F0-9E50-4E13-BBDA-C3F8C3B69C6E}" type="slidenum">
              <a:rPr lang="en-US" smtClean="0"/>
              <a:t>‹#›</a:t>
            </a:fld>
            <a:endParaRPr lang="en-US"/>
          </a:p>
        </p:txBody>
      </p:sp>
    </p:spTree>
    <p:extLst>
      <p:ext uri="{BB962C8B-B14F-4D97-AF65-F5344CB8AC3E}">
        <p14:creationId xmlns:p14="http://schemas.microsoft.com/office/powerpoint/2010/main" val="4175011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88678">
              <a:spcBef>
                <a:spcPct val="0"/>
              </a:spcBef>
              <a:defRPr/>
            </a:pPr>
            <a:r>
              <a:rPr lang="en-US" altLang="en-US" dirty="0" smtClean="0">
                <a:ea typeface="ＭＳ Ｐゴシック" pitchFamily="34" charset="-128"/>
              </a:rPr>
              <a:t>Updates…where we are in the process</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28884" indent="-280340" eaLnBrk="0" hangingPunct="0">
              <a:spcBef>
                <a:spcPct val="30000"/>
              </a:spcBef>
              <a:defRPr sz="1200">
                <a:solidFill>
                  <a:schemeClr val="tx1"/>
                </a:solidFill>
                <a:latin typeface="Calibri" pitchFamily="34" charset="0"/>
                <a:ea typeface="ＭＳ Ｐゴシック" pitchFamily="34" charset="-128"/>
              </a:defRPr>
            </a:lvl2pPr>
            <a:lvl3pPr marL="1121361" indent="-224272" eaLnBrk="0" hangingPunct="0">
              <a:spcBef>
                <a:spcPct val="30000"/>
              </a:spcBef>
              <a:defRPr sz="1200">
                <a:solidFill>
                  <a:schemeClr val="tx1"/>
                </a:solidFill>
                <a:latin typeface="Calibri" pitchFamily="34" charset="0"/>
                <a:ea typeface="ＭＳ Ｐゴシック" pitchFamily="34" charset="-128"/>
              </a:defRPr>
            </a:lvl3pPr>
            <a:lvl4pPr marL="1569903" indent="-224272" eaLnBrk="0" hangingPunct="0">
              <a:spcBef>
                <a:spcPct val="30000"/>
              </a:spcBef>
              <a:defRPr sz="1200">
                <a:solidFill>
                  <a:schemeClr val="tx1"/>
                </a:solidFill>
                <a:latin typeface="Calibri" pitchFamily="34" charset="0"/>
                <a:ea typeface="ＭＳ Ｐゴシック" pitchFamily="34" charset="-128"/>
              </a:defRPr>
            </a:lvl4pPr>
            <a:lvl5pPr marL="2018449" indent="-224272" eaLnBrk="0" hangingPunct="0">
              <a:spcBef>
                <a:spcPct val="30000"/>
              </a:spcBef>
              <a:defRPr sz="1200">
                <a:solidFill>
                  <a:schemeClr val="tx1"/>
                </a:solidFill>
                <a:latin typeface="Calibri" pitchFamily="34" charset="0"/>
                <a:ea typeface="ＭＳ Ｐゴシック" pitchFamily="34" charset="-128"/>
              </a:defRPr>
            </a:lvl5pPr>
            <a:lvl6pPr marL="2466991" indent="-224272"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5535" indent="-224272"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080" indent="-224272"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2623" indent="-224272"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3787B360-2E5A-498B-9AC6-BC978D521F84}" type="slidenum">
              <a:rPr lang="en-US" altLang="en-US">
                <a:solidFill>
                  <a:prstClr val="black"/>
                </a:solidFill>
                <a:cs typeface="Arial" pitchFamily="34" charset="0"/>
              </a:rPr>
              <a:pPr eaLnBrk="1" hangingPunct="1">
                <a:spcBef>
                  <a:spcPct val="0"/>
                </a:spcBef>
              </a:pPr>
              <a:t>1</a:t>
            </a:fld>
            <a:endParaRPr lang="en-US" altLang="en-US" dirty="0">
              <a:solidFill>
                <a:prstClr val="black"/>
              </a:solidFill>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11:30-12:00</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12</a:t>
            </a:fld>
            <a:endParaRPr lang="en-US"/>
          </a:p>
        </p:txBody>
      </p:sp>
    </p:spTree>
    <p:extLst>
      <p:ext uri="{BB962C8B-B14F-4D97-AF65-F5344CB8AC3E}">
        <p14:creationId xmlns:p14="http://schemas.microsoft.com/office/powerpoint/2010/main" val="387550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Report to Grade Level Teams</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13</a:t>
            </a:fld>
            <a:endParaRPr lang="en-US"/>
          </a:p>
        </p:txBody>
      </p:sp>
    </p:spTree>
    <p:extLst>
      <p:ext uri="{BB962C8B-B14F-4D97-AF65-F5344CB8AC3E}">
        <p14:creationId xmlns:p14="http://schemas.microsoft.com/office/powerpoint/2010/main" val="884619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course of that decade, the debate over slavery raged in the nation’s political institutions and its public places. Congress enacted new policies related to slavery. The courts ruled on cases related to slavery. Abolitionists continued their efforts to end the institution. Political parties, also affected by issues related to slavery, realigned and reformed. Newspapers, novelists, activists, and reformers joined the debate, all responding to the crisis—or even trying to inflame it—in their own way. All of these events were important in the decade preceding Abraham Lincoln’s election and the outbreak of Civil War. </a:t>
            </a:r>
          </a:p>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16</a:t>
            </a:fld>
            <a:endParaRPr lang="en-US"/>
          </a:p>
        </p:txBody>
      </p:sp>
    </p:spTree>
    <p:extLst>
      <p:ext uri="{BB962C8B-B14F-4D97-AF65-F5344CB8AC3E}">
        <p14:creationId xmlns:p14="http://schemas.microsoft.com/office/powerpoint/2010/main" val="4129001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Thinking about historical thinking </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18</a:t>
            </a:fld>
            <a:endParaRPr lang="en-US"/>
          </a:p>
        </p:txBody>
      </p:sp>
    </p:spTree>
    <p:extLst>
      <p:ext uri="{BB962C8B-B14F-4D97-AF65-F5344CB8AC3E}">
        <p14:creationId xmlns:p14="http://schemas.microsoft.com/office/powerpoint/2010/main" val="1479898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Grade</a:t>
            </a:r>
            <a:r>
              <a:rPr lang="en-US" baseline="0" dirty="0" smtClean="0"/>
              <a:t> Band Conversation</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Tie the text from Dr. </a:t>
            </a:r>
            <a:r>
              <a:rPr lang="en-US" dirty="0" err="1" smtClean="0"/>
              <a:t>Klotter’s</a:t>
            </a:r>
            <a:r>
              <a:rPr lang="en-US" dirty="0" smtClean="0"/>
              <a:t> session to a standard in grade level 8, identify the strand, think about bigger picture (this is the work of curriculum designers/districts)…Lets pretend these are 8</a:t>
            </a:r>
            <a:r>
              <a:rPr lang="en-US" baseline="30000" dirty="0" smtClean="0"/>
              <a:t>th</a:t>
            </a:r>
            <a:r>
              <a:rPr lang="en-US" dirty="0" smtClean="0"/>
              <a:t> grade texts, what would it look like going forward and backward to build on the curriculum…what documents would be beneficial for students to examine prior to engaging with this work to develop their understanding?</a:t>
            </a:r>
          </a:p>
          <a:p>
            <a:r>
              <a:rPr lang="en-US" dirty="0" smtClean="0"/>
              <a:t>Grade Band K-2 </a:t>
            </a:r>
          </a:p>
          <a:p>
            <a:r>
              <a:rPr lang="en-US" dirty="0" smtClean="0"/>
              <a:t>Grade</a:t>
            </a:r>
            <a:r>
              <a:rPr lang="en-US" baseline="0" dirty="0" smtClean="0"/>
              <a:t> Band 3-5</a:t>
            </a:r>
          </a:p>
          <a:p>
            <a:r>
              <a:rPr lang="en-US" baseline="0" dirty="0" smtClean="0"/>
              <a:t>Grade Band 6-8</a:t>
            </a:r>
          </a:p>
          <a:p>
            <a:r>
              <a:rPr lang="en-US" baseline="0" dirty="0" smtClean="0"/>
              <a:t>High School HS1-HS4</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19</a:t>
            </a:fld>
            <a:endParaRPr lang="en-US"/>
          </a:p>
        </p:txBody>
      </p:sp>
    </p:spTree>
    <p:extLst>
      <p:ext uri="{BB962C8B-B14F-4D97-AF65-F5344CB8AC3E}">
        <p14:creationId xmlns:p14="http://schemas.microsoft.com/office/powerpoint/2010/main" val="2506106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DLT Conversations</a:t>
            </a:r>
          </a:p>
          <a:p>
            <a:r>
              <a:rPr lang="en-US" dirty="0" smtClean="0"/>
              <a:t>Articulate timeline for standards</a:t>
            </a:r>
          </a:p>
          <a:p>
            <a:r>
              <a:rPr lang="en-US" dirty="0" smtClean="0"/>
              <a:t>Plan to share purpose statements for Next Gen Curriculum </a:t>
            </a:r>
          </a:p>
          <a:p>
            <a:r>
              <a:rPr lang="en-US" dirty="0" smtClean="0"/>
              <a:t>Curriculum must be built in collaboration</a:t>
            </a:r>
          </a:p>
          <a:p>
            <a:r>
              <a:rPr lang="en-US" dirty="0" smtClean="0"/>
              <a:t>Articulate how you may use the process for identifying critical components and identifying strands, organizing cc in order to develop scaffold for learning</a:t>
            </a:r>
          </a:p>
          <a:p>
            <a:r>
              <a:rPr lang="en-US" dirty="0" smtClean="0"/>
              <a:t>Next steps with DLT:  February 1</a:t>
            </a:r>
            <a:r>
              <a:rPr lang="en-US" baseline="30000" dirty="0" smtClean="0"/>
              <a:t>st</a:t>
            </a:r>
            <a:r>
              <a:rPr lang="en-US" dirty="0" smtClean="0"/>
              <a:t> read, April 2</a:t>
            </a:r>
            <a:r>
              <a:rPr lang="en-US" baseline="30000" dirty="0" smtClean="0"/>
              <a:t>nd</a:t>
            </a:r>
            <a:r>
              <a:rPr lang="en-US" dirty="0" smtClean="0"/>
              <a:t> Read, May Statements of Consideration, June Adoption, July prepare for implementation as part of SSTLN, August district wide implementation, Assessment in 5 and 8 suspended 2015 EOC high school remains…stringent timeline means … begin having conversations about structure and timeline of curriculum development teams/needs/outcomes</a:t>
            </a:r>
          </a:p>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21</a:t>
            </a:fld>
            <a:endParaRPr lang="en-US"/>
          </a:p>
        </p:txBody>
      </p:sp>
    </p:spTree>
    <p:extLst>
      <p:ext uri="{BB962C8B-B14F-4D97-AF65-F5344CB8AC3E}">
        <p14:creationId xmlns:p14="http://schemas.microsoft.com/office/powerpoint/2010/main" val="136872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captures</a:t>
            </a:r>
            <a:r>
              <a:rPr lang="en-US" baseline="0" dirty="0" smtClean="0"/>
              <a:t> our intent, out attitude, our purpose.  As a true professional learning community, we encounter struggles together, work through processes together, understand that even though we do not bring you all of the answers, we can definitely appreciate the struggle.  </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22</a:t>
            </a:fld>
            <a:endParaRPr lang="en-US"/>
          </a:p>
        </p:txBody>
      </p:sp>
    </p:spTree>
    <p:extLst>
      <p:ext uri="{BB962C8B-B14F-4D97-AF65-F5344CB8AC3E}">
        <p14:creationId xmlns:p14="http://schemas.microsoft.com/office/powerpoint/2010/main" val="3881249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402D10-FE6D-4540-84EF-487FFB609020}"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04211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quote captures</a:t>
            </a:r>
            <a:r>
              <a:rPr lang="en-US" baseline="0" dirty="0" smtClean="0"/>
              <a:t> our intent, out attitude, our purpose.  As a true professional learning community, we encounter struggles together, work through processes together, understand that even though we do not bring you all of the answers, we can definitely appreciate the struggle.  </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2</a:t>
            </a:fld>
            <a:endParaRPr lang="en-US"/>
          </a:p>
        </p:txBody>
      </p:sp>
    </p:spTree>
    <p:extLst>
      <p:ext uri="{BB962C8B-B14F-4D97-AF65-F5344CB8AC3E}">
        <p14:creationId xmlns:p14="http://schemas.microsoft.com/office/powerpoint/2010/main" val="388124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know, the</a:t>
            </a:r>
            <a:r>
              <a:rPr lang="en-US" baseline="0" dirty="0" smtClean="0"/>
              <a:t> Commissioner has forwarded a link to provide more explicit feedback on the standards.  As we continue to dig deeper into this work, we would greatly appreciate your insight and explicit comments.  Due to opening the opportunity for additional feedback, there will be another first read of the SS Standards in February.  Please know that additional updates will be shared as soon as they are received.  Also, we are looking at the week of July 6-July 10 for summer dates.  Be thinking about which days during that week would work best for you and let me know that information on your evaluation. </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3</a:t>
            </a:fld>
            <a:endParaRPr lang="en-US"/>
          </a:p>
        </p:txBody>
      </p:sp>
    </p:spTree>
    <p:extLst>
      <p:ext uri="{BB962C8B-B14F-4D97-AF65-F5344CB8AC3E}">
        <p14:creationId xmlns:p14="http://schemas.microsoft.com/office/powerpoint/2010/main" val="286816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begin today with a</a:t>
            </a:r>
            <a:r>
              <a:rPr lang="en-US" baseline="0" dirty="0" smtClean="0"/>
              <a:t> group of Next Generation Learners sharing their experiences with a curriculum designed to meet their needs.  As next generation leaders, your charge for this portion of the morning is to think about what must truly comprise a curriculum designed to meet the needs of Next Generation Learners.  As we go through our day, we will be working to develop a process that districts may use when designing curriculum, and our students are here to share their voice in this very important work. </a:t>
            </a:r>
            <a:r>
              <a:rPr lang="en-US" dirty="0" smtClean="0"/>
              <a:t>Eminence Students will have their own presentation to enter after this slide… </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4</a:t>
            </a:fld>
            <a:endParaRPr lang="en-US"/>
          </a:p>
        </p:txBody>
      </p:sp>
    </p:spTree>
    <p:extLst>
      <p:ext uri="{BB962C8B-B14F-4D97-AF65-F5344CB8AC3E}">
        <p14:creationId xmlns:p14="http://schemas.microsoft.com/office/powerpoint/2010/main" val="172564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Socratic seminar is a formal discussion, based on a text, in which the leader asks open-ended questions. </a:t>
            </a:r>
          </a:p>
          <a:p>
            <a:r>
              <a:rPr lang="en-US" dirty="0" smtClean="0"/>
              <a:t>Within the context of the discussion, students listen closely to the comments of others, thinking critically for themselves, and articulate their own thoughts and their responses to the thoughts of others. </a:t>
            </a:r>
          </a:p>
          <a:p>
            <a:r>
              <a:rPr lang="en-US" dirty="0" smtClean="0"/>
              <a:t>They learn to work cooperatively and to question intelligently and civilly.</a:t>
            </a:r>
          </a:p>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5</a:t>
            </a:fld>
            <a:endParaRPr lang="en-US"/>
          </a:p>
        </p:txBody>
      </p:sp>
    </p:spTree>
    <p:extLst>
      <p:ext uri="{BB962C8B-B14F-4D97-AF65-F5344CB8AC3E}">
        <p14:creationId xmlns:p14="http://schemas.microsoft.com/office/powerpoint/2010/main" val="300216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6</a:t>
            </a:fld>
            <a:endParaRPr lang="en-US"/>
          </a:p>
        </p:txBody>
      </p:sp>
    </p:spTree>
    <p:extLst>
      <p:ext uri="{BB962C8B-B14F-4D97-AF65-F5344CB8AC3E}">
        <p14:creationId xmlns:p14="http://schemas.microsoft.com/office/powerpoint/2010/main" val="1041214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that we have addressed the why? We must attempt to determine the HOW?  If you recall, last month, we spent a great amount of time working through “Critical Components”.  One of the things</a:t>
            </a:r>
            <a:r>
              <a:rPr lang="en-US" baseline="0" dirty="0" smtClean="0"/>
              <a:t> that came out of this conversation was the creation of a series of required knowledge, but there was one group that actually transformed this entire process.  One group began attempting to identify critical components in the form of these overarching compelling questions.  Because of this work, the network in Northern Kentucky continued on with that process.  Thinking back to your knowledge of QFT, would you consider these questions to be Open or Closed?  In order for us to get beyond the idea that curriculum is a bulleted list of vocabulary, we must see these questions as open.  This is the first step.</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8</a:t>
            </a:fld>
            <a:endParaRPr lang="en-US"/>
          </a:p>
        </p:txBody>
      </p:sp>
    </p:spTree>
    <p:extLst>
      <p:ext uri="{BB962C8B-B14F-4D97-AF65-F5344CB8AC3E}">
        <p14:creationId xmlns:p14="http://schemas.microsoft.com/office/powerpoint/2010/main" val="98484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Your work for today begins by</a:t>
            </a:r>
            <a:r>
              <a:rPr lang="en-US" baseline="0" dirty="0" smtClean="0"/>
              <a:t> picking up where we left off.  I have shared a link to a folder on google docs.  You will use this format to capture your thinking as we work to build a process.  Strands are the foundational categories that stand out and are evident throughout the standards.  </a:t>
            </a:r>
            <a:r>
              <a:rPr lang="en-US" dirty="0" smtClean="0"/>
              <a:t>Strands become the place where we begin to scaffold of the critical components.  For example, Historical thinking...chronological sequence turns into cause and effect turns into a strand...a kid creates a chronological sequence that turns into cause and effect this become the strand that we have to provide experiences around so that kids can build into.</a:t>
            </a:r>
          </a:p>
          <a:p>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9</a:t>
            </a:fld>
            <a:endParaRPr lang="en-US"/>
          </a:p>
        </p:txBody>
      </p:sp>
    </p:spTree>
    <p:extLst>
      <p:ext uri="{BB962C8B-B14F-4D97-AF65-F5344CB8AC3E}">
        <p14:creationId xmlns:p14="http://schemas.microsoft.com/office/powerpoint/2010/main" val="570368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Turn…Post it notes with Anchor Standards.  These post it notes given to district teams.  They are charged with the task to work through this process.</a:t>
            </a:r>
            <a:endParaRPr lang="en-US" dirty="0"/>
          </a:p>
        </p:txBody>
      </p:sp>
      <p:sp>
        <p:nvSpPr>
          <p:cNvPr id="4" name="Slide Number Placeholder 3"/>
          <p:cNvSpPr>
            <a:spLocks noGrp="1"/>
          </p:cNvSpPr>
          <p:nvPr>
            <p:ph type="sldNum" sz="quarter" idx="10"/>
          </p:nvPr>
        </p:nvSpPr>
        <p:spPr/>
        <p:txBody>
          <a:bodyPr/>
          <a:lstStyle/>
          <a:p>
            <a:fld id="{8E4858F0-9E50-4E13-BBDA-C3F8C3B69C6E}" type="slidenum">
              <a:rPr lang="en-US" smtClean="0"/>
              <a:t>10</a:t>
            </a:fld>
            <a:endParaRPr lang="en-US"/>
          </a:p>
        </p:txBody>
      </p:sp>
    </p:spTree>
    <p:extLst>
      <p:ext uri="{BB962C8B-B14F-4D97-AF65-F5344CB8AC3E}">
        <p14:creationId xmlns:p14="http://schemas.microsoft.com/office/powerpoint/2010/main" val="2892346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9A21B2-FCCC-4B75-83EA-83183ABF53F1}"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1548798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21B2-FCCC-4B75-83EA-83183ABF53F1}"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93986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21B2-FCCC-4B75-83EA-83183ABF53F1}"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150174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9A21B2-FCCC-4B75-83EA-83183ABF53F1}"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195444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A21B2-FCCC-4B75-83EA-83183ABF53F1}" type="datetimeFigureOut">
              <a:rPr lang="en-US" smtClean="0"/>
              <a:t>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357571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9A21B2-FCCC-4B75-83EA-83183ABF53F1}"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1891140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9A21B2-FCCC-4B75-83EA-83183ABF53F1}" type="datetimeFigureOut">
              <a:rPr lang="en-US" smtClean="0"/>
              <a:t>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3444863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9A21B2-FCCC-4B75-83EA-83183ABF53F1}" type="datetimeFigureOut">
              <a:rPr lang="en-US" smtClean="0"/>
              <a:t>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302081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9A21B2-FCCC-4B75-83EA-83183ABF53F1}" type="datetimeFigureOut">
              <a:rPr lang="en-US" smtClean="0"/>
              <a:t>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181675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21B2-FCCC-4B75-83EA-83183ABF53F1}"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30294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9A21B2-FCCC-4B75-83EA-83183ABF53F1}" type="datetimeFigureOut">
              <a:rPr lang="en-US" smtClean="0"/>
              <a:t>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9DD86B-E1C4-4B76-AE5D-B45ACF7B8139}" type="slidenum">
              <a:rPr lang="en-US" smtClean="0"/>
              <a:t>‹#›</a:t>
            </a:fld>
            <a:endParaRPr lang="en-US"/>
          </a:p>
        </p:txBody>
      </p:sp>
    </p:spTree>
    <p:extLst>
      <p:ext uri="{BB962C8B-B14F-4D97-AF65-F5344CB8AC3E}">
        <p14:creationId xmlns:p14="http://schemas.microsoft.com/office/powerpoint/2010/main" val="2041252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9A21B2-FCCC-4B75-83EA-83183ABF53F1}" type="datetimeFigureOut">
              <a:rPr lang="en-US" smtClean="0"/>
              <a:t>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DD86B-E1C4-4B76-AE5D-B45ACF7B8139}" type="slidenum">
              <a:rPr lang="en-US" smtClean="0"/>
              <a:t>‹#›</a:t>
            </a:fld>
            <a:endParaRPr lang="en-US"/>
          </a:p>
        </p:txBody>
      </p:sp>
    </p:spTree>
    <p:extLst>
      <p:ext uri="{BB962C8B-B14F-4D97-AF65-F5344CB8AC3E}">
        <p14:creationId xmlns:p14="http://schemas.microsoft.com/office/powerpoint/2010/main" val="217553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diagramLayout" Target="../diagrams/layout1.xml"/><Relationship Id="rId3" Type="http://schemas.openxmlformats.org/officeDocument/2006/relationships/image" Target="../media/image1.png"/><Relationship Id="rId21" Type="http://schemas.microsoft.com/office/2007/relationships/diagramDrawing" Target="../diagrams/drawing1.xml"/><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diagramData" Target="../diagrams/data1.xml"/><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diagramColors" Target="../diagrams/colors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23" Type="http://schemas.openxmlformats.org/officeDocument/2006/relationships/image" Target="../media/image16.jpeg"/><Relationship Id="rId10" Type="http://schemas.openxmlformats.org/officeDocument/2006/relationships/image" Target="../media/image8.png"/><Relationship Id="rId19" Type="http://schemas.openxmlformats.org/officeDocument/2006/relationships/diagramQuickStyle" Target="../diagrams/quickStyle1.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drive.google.com/folderview?id=0B2wrtua1BEG3UEJTbWhseXFlSWM&amp;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drive.google.com/folderview?id=0B2wrtua1BEG3UEJTbWhseXFlSWM&amp;usp=sharin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adlet.com/amy_treece/14gqdbyvwjbq" TargetMode="External"/><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drive.google.com/folderview?id=0B2wrtua1BEG3UEJTbWhseXFlSWM&amp;usp=shar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urveymonkey.com/s/KYSSpublic"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drive.google.com/folderview?id=0B2wrtua1BEG3UEJTbWhseXFlSWM&amp;usp=sha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arroll county logo.tiff"/>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255000" y="2497138"/>
            <a:ext cx="744538"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eminence independent.tiff"/>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45113" y="6200775"/>
            <a:ext cx="34321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5" descr="fcpslogo_sm.jp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8788" y="1836738"/>
            <a:ext cx="666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gallatin.tiff"/>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69963" y="49213"/>
            <a:ext cx="42465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descr="grant .jpg"/>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4175" y="3625850"/>
            <a:ext cx="741363"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descr="henry.jpg"/>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875" y="4471988"/>
            <a:ext cx="88582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oldham.png"/>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91350" y="696913"/>
            <a:ext cx="2052638"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10" descr="owen.gif"/>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6400" y="2692400"/>
            <a:ext cx="74612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Picture 11" descr="shelby.tiff"/>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55575" y="1038225"/>
            <a:ext cx="205263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2" descr="spencer.tiff"/>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8242300" y="3751263"/>
            <a:ext cx="79851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3" descr="trimble.tiff"/>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9963" y="6254750"/>
            <a:ext cx="41592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7" descr="anchorage.tiff"/>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496888" y="5486400"/>
            <a:ext cx="1768475"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8" descr="bullitt.tif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7727950" y="5021263"/>
            <a:ext cx="1008063"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9" descr="jcps logo.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638800" y="61913"/>
            <a:ext cx="1881188"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1" name="Diagram 20"/>
          <p:cNvGraphicFramePr/>
          <p:nvPr/>
        </p:nvGraphicFramePr>
        <p:xfrm>
          <a:off x="1126305" y="849083"/>
          <a:ext cx="7232662" cy="4956045"/>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pic>
        <p:nvPicPr>
          <p:cNvPr id="5137" name="Picture 22" descr="KSB_logo.png"/>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18425" y="1620838"/>
            <a:ext cx="1281113"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 descr="OVEC"/>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224213" y="2570163"/>
            <a:ext cx="30495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65363" y="5407025"/>
            <a:ext cx="5254625" cy="830997"/>
          </a:xfrm>
          <a:prstGeom prst="rect">
            <a:avLst/>
          </a:prstGeom>
          <a:noFill/>
        </p:spPr>
        <p:txBody>
          <a:bodyPr wrap="square" rtlCol="0">
            <a:spAutoFit/>
          </a:bodyPr>
          <a:lstStyle/>
          <a:p>
            <a:pPr algn="ctr"/>
            <a:r>
              <a:rPr lang="en-US" sz="2400" b="1" dirty="0" smtClean="0"/>
              <a:t>Social Studies Leadership Network</a:t>
            </a:r>
          </a:p>
          <a:p>
            <a:pPr algn="ctr"/>
            <a:r>
              <a:rPr lang="en-US" sz="2400" b="1" dirty="0" smtClean="0"/>
              <a:t>November 21, 2014</a:t>
            </a:r>
            <a:endParaRPr lang="en-US" sz="2400" b="1" dirty="0"/>
          </a:p>
        </p:txBody>
      </p:sp>
    </p:spTree>
    <p:extLst>
      <p:ext uri="{BB962C8B-B14F-4D97-AF65-F5344CB8AC3E}">
        <p14:creationId xmlns:p14="http://schemas.microsoft.com/office/powerpoint/2010/main" val="811270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Building a PROCESS</a:t>
            </a:r>
            <a:endParaRPr lang="en-US"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3400" y="228600"/>
            <a:ext cx="1676400" cy="1438234"/>
          </a:xfrm>
        </p:spPr>
      </p:pic>
      <p:sp>
        <p:nvSpPr>
          <p:cNvPr id="6" name="Content Placeholder 5"/>
          <p:cNvSpPr>
            <a:spLocks noGrp="1"/>
          </p:cNvSpPr>
          <p:nvPr>
            <p:ph sz="half" idx="2"/>
          </p:nvPr>
        </p:nvSpPr>
        <p:spPr>
          <a:xfrm>
            <a:off x="457200" y="2057401"/>
            <a:ext cx="8229600" cy="3657599"/>
          </a:xfrm>
          <a:solidFill>
            <a:srgbClr val="FFFFD5"/>
          </a:solidFill>
        </p:spPr>
        <p:txBody>
          <a:bodyPr>
            <a:normAutofit lnSpcReduction="10000"/>
          </a:bodyPr>
          <a:lstStyle/>
          <a:p>
            <a:pPr marL="0" lvl="0" indent="0">
              <a:buNone/>
            </a:pPr>
            <a:r>
              <a:rPr lang="en-US" b="1" dirty="0" smtClean="0"/>
              <a:t>District Teams-</a:t>
            </a:r>
          </a:p>
          <a:p>
            <a:pPr lvl="0"/>
            <a:r>
              <a:rPr lang="en-US" b="1" dirty="0" smtClean="0"/>
              <a:t>Analyze </a:t>
            </a:r>
            <a:r>
              <a:rPr lang="en-US" b="1" dirty="0"/>
              <a:t>the critical </a:t>
            </a:r>
            <a:r>
              <a:rPr lang="en-US" b="1" dirty="0" smtClean="0"/>
              <a:t>components…look </a:t>
            </a:r>
            <a:r>
              <a:rPr lang="en-US" b="1" dirty="0"/>
              <a:t>for gaps </a:t>
            </a:r>
            <a:endParaRPr lang="en-US" b="1" dirty="0" smtClean="0"/>
          </a:p>
          <a:p>
            <a:pPr lvl="0"/>
            <a:r>
              <a:rPr lang="en-US" b="1" dirty="0" smtClean="0"/>
              <a:t>Identify STRANDS</a:t>
            </a:r>
            <a:r>
              <a:rPr lang="en-US" b="1" dirty="0"/>
              <a:t> </a:t>
            </a:r>
            <a:endParaRPr lang="en-US" b="1" dirty="0" smtClean="0"/>
          </a:p>
          <a:p>
            <a:pPr lvl="0"/>
            <a:r>
              <a:rPr lang="en-US" b="1" dirty="0" smtClean="0"/>
              <a:t>Scaffold critical components under strands</a:t>
            </a:r>
            <a:endParaRPr lang="en-US" b="1" dirty="0"/>
          </a:p>
          <a:p>
            <a:pPr lvl="0"/>
            <a:r>
              <a:rPr lang="en-US" b="1" i="1" dirty="0"/>
              <a:t>How can we translate these STRANDS and Critical Components into the beginnings of curricular design ideas</a:t>
            </a:r>
            <a:r>
              <a:rPr lang="en-US" b="1" i="1" dirty="0" smtClean="0"/>
              <a:t>?  </a:t>
            </a:r>
            <a:endParaRPr lang="en-US" b="1" i="1" dirty="0"/>
          </a:p>
          <a:p>
            <a:pPr marL="0" indent="0">
              <a:buNone/>
            </a:pPr>
            <a:r>
              <a:rPr lang="en-US" sz="1700" u="sng" dirty="0">
                <a:hlinkClick r:id="rId4"/>
              </a:rPr>
              <a:t>https://drive.google.com/folderview?id=0B2wrtua1BEG3UEJTbWhseXFlSWM&amp;usp=sharing</a:t>
            </a:r>
            <a:endParaRPr lang="en-US" sz="1700" dirty="0"/>
          </a:p>
        </p:txBody>
      </p:sp>
      <p:sp>
        <p:nvSpPr>
          <p:cNvPr id="3" name="TextBox 2"/>
          <p:cNvSpPr txBox="1"/>
          <p:nvPr/>
        </p:nvSpPr>
        <p:spPr>
          <a:xfrm>
            <a:off x="609600" y="5943600"/>
            <a:ext cx="1158074" cy="523220"/>
          </a:xfrm>
          <a:prstGeom prst="rect">
            <a:avLst/>
          </a:prstGeom>
          <a:solidFill>
            <a:srgbClr val="FFC000"/>
          </a:solidFill>
        </p:spPr>
        <p:txBody>
          <a:bodyPr wrap="none" rtlCol="0">
            <a:spAutoFit/>
          </a:bodyPr>
          <a:lstStyle/>
          <a:p>
            <a:r>
              <a:rPr lang="en-US" sz="2800" b="1" dirty="0" smtClean="0"/>
              <a:t>Page 3</a:t>
            </a:r>
            <a:endParaRPr lang="en-US" sz="2800" b="1" dirty="0"/>
          </a:p>
        </p:txBody>
      </p:sp>
    </p:spTree>
    <p:extLst>
      <p:ext uri="{BB962C8B-B14F-4D97-AF65-F5344CB8AC3E}">
        <p14:creationId xmlns:p14="http://schemas.microsoft.com/office/powerpoint/2010/main" val="3796148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76600" y="1066800"/>
            <a:ext cx="2688685" cy="523220"/>
          </a:xfrm>
          <a:prstGeom prst="rect">
            <a:avLst/>
          </a:prstGeom>
          <a:solidFill>
            <a:schemeClr val="accent1">
              <a:lumMod val="20000"/>
              <a:lumOff val="80000"/>
            </a:schemeClr>
          </a:solidFill>
        </p:spPr>
        <p:txBody>
          <a:bodyPr wrap="none" rtlCol="0">
            <a:spAutoFit/>
          </a:bodyPr>
          <a:lstStyle/>
          <a:p>
            <a:r>
              <a:rPr lang="en-US" sz="2800" b="1" dirty="0" smtClean="0"/>
              <a:t>Anchor Standard</a:t>
            </a:r>
            <a:endParaRPr lang="en-US" sz="2800" b="1" dirty="0"/>
          </a:p>
        </p:txBody>
      </p:sp>
      <p:sp>
        <p:nvSpPr>
          <p:cNvPr id="5" name="TextBox 4"/>
          <p:cNvSpPr txBox="1"/>
          <p:nvPr/>
        </p:nvSpPr>
        <p:spPr>
          <a:xfrm>
            <a:off x="1676400" y="2286000"/>
            <a:ext cx="5562600" cy="461665"/>
          </a:xfrm>
          <a:prstGeom prst="rect">
            <a:avLst/>
          </a:prstGeom>
          <a:solidFill>
            <a:srgbClr val="FFFFAB"/>
          </a:solidFill>
        </p:spPr>
        <p:txBody>
          <a:bodyPr wrap="square" rtlCol="0">
            <a:spAutoFit/>
          </a:bodyPr>
          <a:lstStyle/>
          <a:p>
            <a:r>
              <a:rPr lang="en-US" sz="2400" b="1" dirty="0" smtClean="0"/>
              <a:t>   Grade Level Standard in the Progression </a:t>
            </a:r>
            <a:endParaRPr lang="en-US" sz="2400" b="1" dirty="0"/>
          </a:p>
        </p:txBody>
      </p:sp>
      <p:sp>
        <p:nvSpPr>
          <p:cNvPr id="6" name="TextBox 5"/>
          <p:cNvSpPr txBox="1"/>
          <p:nvPr/>
        </p:nvSpPr>
        <p:spPr>
          <a:xfrm>
            <a:off x="1676400" y="3149601"/>
            <a:ext cx="6400800" cy="830997"/>
          </a:xfrm>
          <a:prstGeom prst="rect">
            <a:avLst/>
          </a:prstGeom>
          <a:solidFill>
            <a:srgbClr val="ECFFD9"/>
          </a:solidFill>
        </p:spPr>
        <p:txBody>
          <a:bodyPr wrap="square" rtlCol="0">
            <a:spAutoFit/>
          </a:bodyPr>
          <a:lstStyle/>
          <a:p>
            <a:r>
              <a:rPr lang="en-US" sz="2400" b="1" dirty="0" smtClean="0"/>
              <a:t>Critical Components </a:t>
            </a:r>
            <a:r>
              <a:rPr lang="en-US" sz="2400" b="1" dirty="0" smtClean="0"/>
              <a:t>(questions </a:t>
            </a:r>
            <a:r>
              <a:rPr lang="en-US" sz="2400" b="1" dirty="0" smtClean="0"/>
              <a:t>that </a:t>
            </a:r>
            <a:r>
              <a:rPr lang="en-US" sz="2400" b="1" dirty="0" smtClean="0"/>
              <a:t>allow </a:t>
            </a:r>
            <a:r>
              <a:rPr lang="en-US" sz="2400" b="1" dirty="0" smtClean="0"/>
              <a:t>students to reach the intent of standard)</a:t>
            </a:r>
            <a:endParaRPr lang="en-US" sz="2400" b="1" dirty="0"/>
          </a:p>
        </p:txBody>
      </p:sp>
      <p:sp>
        <p:nvSpPr>
          <p:cNvPr id="7" name="TextBox 6"/>
          <p:cNvSpPr txBox="1"/>
          <p:nvPr/>
        </p:nvSpPr>
        <p:spPr>
          <a:xfrm>
            <a:off x="2590800" y="4469802"/>
            <a:ext cx="3962400" cy="830997"/>
          </a:xfrm>
          <a:prstGeom prst="rect">
            <a:avLst/>
          </a:prstGeom>
          <a:solidFill>
            <a:srgbClr val="FEECFC"/>
          </a:solidFill>
        </p:spPr>
        <p:txBody>
          <a:bodyPr wrap="square" rtlCol="0">
            <a:spAutoFit/>
          </a:bodyPr>
          <a:lstStyle/>
          <a:p>
            <a:r>
              <a:rPr lang="en-US" sz="2400" b="1" dirty="0" smtClean="0"/>
              <a:t>Strands (major themes found </a:t>
            </a:r>
          </a:p>
          <a:p>
            <a:r>
              <a:rPr lang="en-US" sz="2400" b="1" dirty="0" smtClean="0"/>
              <a:t>within critical components)</a:t>
            </a:r>
            <a:endParaRPr lang="en-US" sz="2400" b="1" dirty="0"/>
          </a:p>
        </p:txBody>
      </p:sp>
      <p:sp>
        <p:nvSpPr>
          <p:cNvPr id="8" name="TextBox 7"/>
          <p:cNvSpPr txBox="1"/>
          <p:nvPr/>
        </p:nvSpPr>
        <p:spPr>
          <a:xfrm>
            <a:off x="1676400" y="5790003"/>
            <a:ext cx="5943599" cy="461665"/>
          </a:xfrm>
          <a:prstGeom prst="rect">
            <a:avLst/>
          </a:prstGeom>
          <a:solidFill>
            <a:srgbClr val="FFE3AB"/>
          </a:solidFill>
        </p:spPr>
        <p:txBody>
          <a:bodyPr wrap="square" rtlCol="0">
            <a:spAutoFit/>
          </a:bodyPr>
          <a:lstStyle/>
          <a:p>
            <a:pPr algn="ctr"/>
            <a:r>
              <a:rPr lang="en-US" sz="2400" b="1" dirty="0" smtClean="0"/>
              <a:t>Scaffold Critical Components Under Strands</a:t>
            </a:r>
            <a:endParaRPr lang="en-US" sz="2400" b="1" dirty="0"/>
          </a:p>
        </p:txBody>
      </p:sp>
      <p:sp>
        <p:nvSpPr>
          <p:cNvPr id="9" name="Down Arrow 8"/>
          <p:cNvSpPr/>
          <p:nvPr/>
        </p:nvSpPr>
        <p:spPr>
          <a:xfrm>
            <a:off x="4319597" y="1590020"/>
            <a:ext cx="484632" cy="6959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4319597" y="2732969"/>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4319597" y="3980598"/>
            <a:ext cx="484632"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71559" y="5300799"/>
            <a:ext cx="432670" cy="4892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3342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7400" y="1828800"/>
            <a:ext cx="4800600" cy="3200400"/>
          </a:xfrm>
        </p:spPr>
      </p:pic>
      <p:sp>
        <p:nvSpPr>
          <p:cNvPr id="2" name="TextBox 1"/>
          <p:cNvSpPr txBox="1"/>
          <p:nvPr/>
        </p:nvSpPr>
        <p:spPr>
          <a:xfrm>
            <a:off x="762000" y="5562600"/>
            <a:ext cx="7543800" cy="584775"/>
          </a:xfrm>
          <a:prstGeom prst="rect">
            <a:avLst/>
          </a:prstGeom>
          <a:solidFill>
            <a:srgbClr val="FFC000"/>
          </a:solidFill>
        </p:spPr>
        <p:txBody>
          <a:bodyPr wrap="square" rtlCol="0">
            <a:spAutoFit/>
          </a:bodyPr>
          <a:lstStyle/>
          <a:p>
            <a:pPr algn="ctr"/>
            <a:r>
              <a:rPr lang="en-US" sz="3200" b="1" dirty="0" smtClean="0"/>
              <a:t>We will be in grade level teams after lunch.</a:t>
            </a:r>
          </a:p>
        </p:txBody>
      </p:sp>
    </p:spTree>
    <p:extLst>
      <p:ext uri="{BB962C8B-B14F-4D97-AF65-F5344CB8AC3E}">
        <p14:creationId xmlns:p14="http://schemas.microsoft.com/office/powerpoint/2010/main" val="3017651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t>Refining the PROCESS…</a:t>
            </a:r>
            <a:endParaRPr lang="en-US" b="1"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8600"/>
            <a:ext cx="1676400" cy="1438234"/>
          </a:xfrm>
        </p:spPr>
      </p:pic>
      <p:sp>
        <p:nvSpPr>
          <p:cNvPr id="6" name="Content Placeholder 5"/>
          <p:cNvSpPr>
            <a:spLocks noGrp="1"/>
          </p:cNvSpPr>
          <p:nvPr>
            <p:ph sz="half" idx="2"/>
          </p:nvPr>
        </p:nvSpPr>
        <p:spPr>
          <a:xfrm>
            <a:off x="457200" y="2057401"/>
            <a:ext cx="8229600" cy="3657599"/>
          </a:xfrm>
          <a:solidFill>
            <a:srgbClr val="ECFFD9"/>
          </a:solidFill>
        </p:spPr>
        <p:txBody>
          <a:bodyPr>
            <a:normAutofit fontScale="92500" lnSpcReduction="20000"/>
          </a:bodyPr>
          <a:lstStyle/>
          <a:p>
            <a:pPr marL="0" lvl="0" indent="0">
              <a:buNone/>
            </a:pPr>
            <a:r>
              <a:rPr lang="en-US" b="1" dirty="0" smtClean="0"/>
              <a:t>Grade Level Teams of 2/3-</a:t>
            </a:r>
          </a:p>
          <a:p>
            <a:pPr lvl="0"/>
            <a:r>
              <a:rPr lang="en-US" sz="3000" b="1" dirty="0"/>
              <a:t>Analyze the STRANDS and scaffolding of Critical </a:t>
            </a:r>
            <a:r>
              <a:rPr lang="en-US" sz="3000" b="1" dirty="0" smtClean="0"/>
              <a:t>Components…Will they help students achieve the full intent of </a:t>
            </a:r>
            <a:r>
              <a:rPr lang="en-US" sz="3000" b="1" dirty="0"/>
              <a:t>the </a:t>
            </a:r>
            <a:r>
              <a:rPr lang="en-US" sz="3000" b="1" dirty="0" smtClean="0"/>
              <a:t>standards?  Gaps?</a:t>
            </a:r>
            <a:endParaRPr lang="en-US" sz="3000" b="1" dirty="0"/>
          </a:p>
          <a:p>
            <a:r>
              <a:rPr lang="en-US" sz="3000" b="1" dirty="0" smtClean="0"/>
              <a:t>Add comments to PUSH the thinking of colleagues.</a:t>
            </a:r>
          </a:p>
          <a:p>
            <a:r>
              <a:rPr lang="en-US" sz="3000" b="1" dirty="0" smtClean="0">
                <a:solidFill>
                  <a:srgbClr val="FF0000"/>
                </a:solidFill>
              </a:rPr>
              <a:t>(Viewing the questions as OPEN, populate context for the questions)</a:t>
            </a:r>
          </a:p>
          <a:p>
            <a:endParaRPr lang="en-US" sz="3000" b="1" dirty="0"/>
          </a:p>
          <a:p>
            <a:pPr marL="0" lvl="0" indent="0">
              <a:buNone/>
            </a:pPr>
            <a:r>
              <a:rPr lang="en-US" sz="1700" u="sng" dirty="0" smtClean="0">
                <a:hlinkClick r:id="rId4"/>
              </a:rPr>
              <a:t>https</a:t>
            </a:r>
            <a:r>
              <a:rPr lang="en-US" sz="1700" u="sng" dirty="0">
                <a:hlinkClick r:id="rId4"/>
              </a:rPr>
              <a:t>://drive.google.com/folderview?id=0B2wrtua1BEG3UEJTbWhseXFlSWM&amp;usp=sharing</a:t>
            </a:r>
            <a:endParaRPr lang="en-US" sz="1700" b="1" i="1" dirty="0"/>
          </a:p>
          <a:p>
            <a:endParaRPr lang="en-US" dirty="0"/>
          </a:p>
        </p:txBody>
      </p:sp>
      <p:sp>
        <p:nvSpPr>
          <p:cNvPr id="3" name="TextBox 2"/>
          <p:cNvSpPr txBox="1"/>
          <p:nvPr/>
        </p:nvSpPr>
        <p:spPr>
          <a:xfrm>
            <a:off x="838200" y="5791200"/>
            <a:ext cx="1158074" cy="523220"/>
          </a:xfrm>
          <a:prstGeom prst="rect">
            <a:avLst/>
          </a:prstGeom>
          <a:solidFill>
            <a:srgbClr val="FFC000"/>
          </a:solidFill>
        </p:spPr>
        <p:txBody>
          <a:bodyPr wrap="none" rtlCol="0">
            <a:spAutoFit/>
          </a:bodyPr>
          <a:lstStyle/>
          <a:p>
            <a:r>
              <a:rPr lang="en-US" sz="2800" b="1" dirty="0" smtClean="0"/>
              <a:t>Page 4</a:t>
            </a:r>
            <a:endParaRPr lang="en-US" sz="2800" b="1" dirty="0"/>
          </a:p>
        </p:txBody>
      </p:sp>
    </p:spTree>
    <p:extLst>
      <p:ext uri="{BB962C8B-B14F-4D97-AF65-F5344CB8AC3E}">
        <p14:creationId xmlns:p14="http://schemas.microsoft.com/office/powerpoint/2010/main" val="2670125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Participating In Change</a:t>
            </a:r>
            <a:endParaRPr lang="en-US" b="1" dirty="0"/>
          </a:p>
        </p:txBody>
      </p:sp>
      <p:pic>
        <p:nvPicPr>
          <p:cNvPr id="5" name="picture"/>
          <p:cNvPicPr>
            <a:picLocks noGrp="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75612" y="2173619"/>
            <a:ext cx="3183775" cy="3379124"/>
          </a:xfrm>
          <a:prstGeom prst="rect">
            <a:avLst/>
          </a:prstGeom>
        </p:spPr>
      </p:pic>
      <p:sp>
        <p:nvSpPr>
          <p:cNvPr id="7" name="Content Placeholder 6"/>
          <p:cNvSpPr>
            <a:spLocks noGrp="1"/>
          </p:cNvSpPr>
          <p:nvPr>
            <p:ph sz="half" idx="1"/>
          </p:nvPr>
        </p:nvSpPr>
        <p:spPr/>
        <p:txBody>
          <a:bodyPr>
            <a:normAutofit/>
          </a:bodyPr>
          <a:lstStyle/>
          <a:p>
            <a:pPr marL="0" indent="0">
              <a:buNone/>
            </a:pPr>
            <a:r>
              <a:rPr lang="en-US" sz="2400" b="1" dirty="0" smtClean="0"/>
              <a:t>Question Focus:  </a:t>
            </a:r>
          </a:p>
          <a:p>
            <a:pPr marL="0" indent="0">
              <a:buNone/>
            </a:pPr>
            <a:r>
              <a:rPr lang="en-US" sz="2400" b="1" dirty="0" smtClean="0"/>
              <a:t>Different views make it hard to find a common ground.</a:t>
            </a:r>
          </a:p>
          <a:p>
            <a:pPr marL="0" indent="0">
              <a:buNone/>
            </a:pPr>
            <a:endParaRPr lang="en-US" sz="2400" b="1" dirty="0"/>
          </a:p>
          <a:p>
            <a:pPr marL="0" indent="0">
              <a:buNone/>
            </a:pPr>
            <a:r>
              <a:rPr lang="en-US" sz="2400" b="1" dirty="0" smtClean="0"/>
              <a:t>RULES</a:t>
            </a:r>
            <a:endParaRPr lang="en-US" sz="2400" b="1" dirty="0"/>
          </a:p>
          <a:p>
            <a:pPr lvl="0"/>
            <a:r>
              <a:rPr lang="en-US" sz="1900" b="1" dirty="0"/>
              <a:t>Ask as many questions as you can.</a:t>
            </a:r>
          </a:p>
          <a:p>
            <a:pPr lvl="0"/>
            <a:r>
              <a:rPr lang="en-US" sz="1900" b="1" dirty="0"/>
              <a:t>Do not stop to answer, judge or discuss.</a:t>
            </a:r>
          </a:p>
          <a:p>
            <a:pPr lvl="0"/>
            <a:r>
              <a:rPr lang="en-US" sz="1900" b="1" dirty="0"/>
              <a:t>Write down every question exactly as it was stated.</a:t>
            </a:r>
          </a:p>
          <a:p>
            <a:pPr lvl="0"/>
            <a:r>
              <a:rPr lang="en-US" sz="1900" b="1" dirty="0"/>
              <a:t>Change any statements into questions.</a:t>
            </a:r>
          </a:p>
          <a:p>
            <a:pPr marL="0" indent="0">
              <a:buNone/>
            </a:pPr>
            <a:endParaRPr lang="en-US" sz="2400" b="1" dirty="0"/>
          </a:p>
        </p:txBody>
      </p:sp>
      <p:sp>
        <p:nvSpPr>
          <p:cNvPr id="8" name="TextBox 7"/>
          <p:cNvSpPr txBox="1"/>
          <p:nvPr/>
        </p:nvSpPr>
        <p:spPr>
          <a:xfrm>
            <a:off x="4038600" y="6019800"/>
            <a:ext cx="5378482" cy="369332"/>
          </a:xfrm>
          <a:prstGeom prst="rect">
            <a:avLst/>
          </a:prstGeom>
          <a:noFill/>
        </p:spPr>
        <p:txBody>
          <a:bodyPr wrap="square" rtlCol="0">
            <a:spAutoFit/>
          </a:bodyPr>
          <a:lstStyle/>
          <a:p>
            <a:r>
              <a:rPr lang="en-US" u="sng" dirty="0">
                <a:hlinkClick r:id="rId3"/>
              </a:rPr>
              <a:t>http://padlet.com/amy_treece/14gqdbyvwjbq</a:t>
            </a:r>
            <a:endParaRPr lang="en-US" dirty="0"/>
          </a:p>
        </p:txBody>
      </p:sp>
      <p:sp>
        <p:nvSpPr>
          <p:cNvPr id="4" name="TextBox 3"/>
          <p:cNvSpPr txBox="1"/>
          <p:nvPr/>
        </p:nvSpPr>
        <p:spPr>
          <a:xfrm>
            <a:off x="685800" y="6204466"/>
            <a:ext cx="1219200" cy="523220"/>
          </a:xfrm>
          <a:prstGeom prst="rect">
            <a:avLst/>
          </a:prstGeom>
          <a:solidFill>
            <a:srgbClr val="FFC000"/>
          </a:solidFill>
        </p:spPr>
        <p:txBody>
          <a:bodyPr wrap="square" rtlCol="0">
            <a:spAutoFit/>
          </a:bodyPr>
          <a:lstStyle/>
          <a:p>
            <a:r>
              <a:rPr lang="en-US" sz="2800" b="1" dirty="0" smtClean="0"/>
              <a:t>Page 5</a:t>
            </a:r>
            <a:endParaRPr lang="en-US" sz="2800" b="1" dirty="0"/>
          </a:p>
        </p:txBody>
      </p:sp>
    </p:spTree>
    <p:extLst>
      <p:ext uri="{BB962C8B-B14F-4D97-AF65-F5344CB8AC3E}">
        <p14:creationId xmlns:p14="http://schemas.microsoft.com/office/powerpoint/2010/main" val="291704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Participating In Change</a:t>
            </a:r>
            <a:r>
              <a:rPr lang="en-US" dirty="0" smtClean="0"/>
              <a:t/>
            </a:r>
            <a:br>
              <a:rPr lang="en-US" dirty="0" smtClean="0"/>
            </a:br>
            <a:r>
              <a:rPr lang="en-US" dirty="0" smtClean="0"/>
              <a:t>Finding A Common Ground</a:t>
            </a:r>
            <a:endParaRPr lang="en-US" dirty="0"/>
          </a:p>
        </p:txBody>
      </p:sp>
      <p:sp>
        <p:nvSpPr>
          <p:cNvPr id="3" name="Content Placeholder 2"/>
          <p:cNvSpPr>
            <a:spLocks noGrp="1"/>
          </p:cNvSpPr>
          <p:nvPr>
            <p:ph sz="half" idx="1"/>
          </p:nvPr>
        </p:nvSpPr>
        <p:spPr/>
        <p:txBody>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29200" y="1695585"/>
            <a:ext cx="3210709" cy="4248015"/>
          </a:xfrm>
        </p:spPr>
      </p:pic>
    </p:spTree>
    <p:extLst>
      <p:ext uri="{BB962C8B-B14F-4D97-AF65-F5344CB8AC3E}">
        <p14:creationId xmlns:p14="http://schemas.microsoft.com/office/powerpoint/2010/main" val="29134765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CCECFF"/>
          </a:solidFill>
        </p:spPr>
        <p:txBody>
          <a:bodyPr>
            <a:normAutofit/>
          </a:bodyPr>
          <a:lstStyle/>
          <a:p>
            <a:r>
              <a:rPr lang="en-US" sz="6000" b="1" dirty="0" smtClean="0"/>
              <a:t>Philosophical Chairs</a:t>
            </a:r>
            <a:endParaRPr lang="en-US" sz="6000" b="1" dirty="0"/>
          </a:p>
        </p:txBody>
      </p:sp>
      <p:sp>
        <p:nvSpPr>
          <p:cNvPr id="3" name="Content Placeholder 2"/>
          <p:cNvSpPr>
            <a:spLocks noGrp="1"/>
          </p:cNvSpPr>
          <p:nvPr>
            <p:ph idx="1"/>
          </p:nvPr>
        </p:nvSpPr>
        <p:spPr>
          <a:xfrm>
            <a:off x="457200" y="1600200"/>
            <a:ext cx="8229600" cy="4648199"/>
          </a:xfrm>
        </p:spPr>
        <p:txBody>
          <a:bodyPr>
            <a:normAutofit lnSpcReduction="10000"/>
          </a:bodyPr>
          <a:lstStyle/>
          <a:p>
            <a:pPr marL="0" indent="0">
              <a:buNone/>
            </a:pPr>
            <a:r>
              <a:rPr lang="en-US" b="1" dirty="0"/>
              <a:t>Which of the following </a:t>
            </a:r>
            <a:r>
              <a:rPr lang="en-US" b="1" dirty="0" smtClean="0"/>
              <a:t>made </a:t>
            </a:r>
            <a:r>
              <a:rPr lang="en-US" b="1" dirty="0"/>
              <a:t>it most difficult to find a “common ground” in the US </a:t>
            </a:r>
            <a:r>
              <a:rPr lang="en-US" b="1" dirty="0" smtClean="0"/>
              <a:t>prior to </a:t>
            </a:r>
            <a:r>
              <a:rPr lang="en-US" b="1" dirty="0"/>
              <a:t>the Civil War -- differences in </a:t>
            </a:r>
            <a:r>
              <a:rPr lang="en-US" b="1" dirty="0" smtClean="0"/>
              <a:t>Social, </a:t>
            </a:r>
            <a:r>
              <a:rPr lang="en-US" b="1" dirty="0"/>
              <a:t>Political </a:t>
            </a:r>
            <a:r>
              <a:rPr lang="en-US" b="1" dirty="0" smtClean="0"/>
              <a:t>or </a:t>
            </a:r>
            <a:r>
              <a:rPr lang="en-US" b="1" dirty="0"/>
              <a:t>Economic </a:t>
            </a:r>
            <a:r>
              <a:rPr lang="en-US" b="1" dirty="0" smtClean="0"/>
              <a:t>views</a:t>
            </a:r>
            <a:r>
              <a:rPr lang="en-US" b="1" dirty="0"/>
              <a:t>? </a:t>
            </a:r>
            <a:endParaRPr lang="en-US" b="1" dirty="0" smtClean="0"/>
          </a:p>
          <a:p>
            <a:pPr marL="0" indent="0">
              <a:buNone/>
            </a:pPr>
            <a:endParaRPr lang="en-US" b="1" dirty="0"/>
          </a:p>
          <a:p>
            <a:pPr marL="0" indent="0">
              <a:buNone/>
            </a:pPr>
            <a:r>
              <a:rPr lang="en-US" sz="3600" b="1" dirty="0" smtClean="0">
                <a:solidFill>
                  <a:srgbClr val="C00000"/>
                </a:solidFill>
              </a:rPr>
              <a:t>Interrogate Historical Sources to Prepare for YOUR Position…</a:t>
            </a:r>
          </a:p>
          <a:p>
            <a:pPr marL="0" indent="0">
              <a:buNone/>
            </a:pPr>
            <a:r>
              <a:rPr lang="en-US" sz="3600" b="1" dirty="0" smtClean="0">
                <a:solidFill>
                  <a:srgbClr val="C00000"/>
                </a:solidFill>
              </a:rPr>
              <a:t>Be ready to cite evidence to support your claim…</a:t>
            </a:r>
            <a:endParaRPr lang="en-US" sz="3600" b="1" dirty="0">
              <a:solidFill>
                <a:srgbClr val="C00000"/>
              </a:solidFill>
            </a:endParaRPr>
          </a:p>
          <a:p>
            <a:pPr marL="0" indent="0" algn="r">
              <a:buNone/>
            </a:pPr>
            <a:endParaRPr lang="en-US" dirty="0">
              <a:solidFill>
                <a:srgbClr val="00B050"/>
              </a:solidFill>
            </a:endParaRPr>
          </a:p>
          <a:p>
            <a:pPr marL="0" indent="0">
              <a:buNone/>
            </a:pPr>
            <a:endParaRPr lang="en-US" dirty="0"/>
          </a:p>
        </p:txBody>
      </p:sp>
      <p:sp>
        <p:nvSpPr>
          <p:cNvPr id="2" name="TextBox 1"/>
          <p:cNvSpPr txBox="1"/>
          <p:nvPr/>
        </p:nvSpPr>
        <p:spPr>
          <a:xfrm>
            <a:off x="5791200" y="6019800"/>
            <a:ext cx="1776833" cy="523220"/>
          </a:xfrm>
          <a:prstGeom prst="rect">
            <a:avLst/>
          </a:prstGeom>
          <a:solidFill>
            <a:srgbClr val="FFC000"/>
          </a:solidFill>
        </p:spPr>
        <p:txBody>
          <a:bodyPr wrap="none" rtlCol="0">
            <a:spAutoFit/>
          </a:bodyPr>
          <a:lstStyle/>
          <a:p>
            <a:r>
              <a:rPr lang="en-US" sz="2800" b="1" dirty="0" smtClean="0"/>
              <a:t>Pages 6-14</a:t>
            </a:r>
            <a:endParaRPr lang="en-US" sz="2800" b="1" dirty="0"/>
          </a:p>
        </p:txBody>
      </p:sp>
    </p:spTree>
    <p:extLst>
      <p:ext uri="{BB962C8B-B14F-4D97-AF65-F5344CB8AC3E}">
        <p14:creationId xmlns:p14="http://schemas.microsoft.com/office/powerpoint/2010/main" val="2372530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CCECFF"/>
          </a:solidFill>
        </p:spPr>
        <p:txBody>
          <a:bodyPr>
            <a:normAutofit/>
          </a:bodyPr>
          <a:lstStyle/>
          <a:p>
            <a:r>
              <a:rPr lang="en-US" sz="6000" b="1" dirty="0" smtClean="0"/>
              <a:t>Philosophical Chairs</a:t>
            </a:r>
            <a:endParaRPr lang="en-US" sz="6000" b="1" dirty="0"/>
          </a:p>
        </p:txBody>
      </p:sp>
      <p:sp>
        <p:nvSpPr>
          <p:cNvPr id="3" name="Content Placeholder 2"/>
          <p:cNvSpPr>
            <a:spLocks noGrp="1"/>
          </p:cNvSpPr>
          <p:nvPr>
            <p:ph idx="1"/>
          </p:nvPr>
        </p:nvSpPr>
        <p:spPr>
          <a:xfrm>
            <a:off x="457200" y="1600200"/>
            <a:ext cx="8229600" cy="4648199"/>
          </a:xfrm>
        </p:spPr>
        <p:txBody>
          <a:bodyPr>
            <a:normAutofit fontScale="92500" lnSpcReduction="20000"/>
          </a:bodyPr>
          <a:lstStyle/>
          <a:p>
            <a:pPr marL="0" indent="0">
              <a:buNone/>
            </a:pPr>
            <a:r>
              <a:rPr lang="en-US" b="1" u="sng" dirty="0"/>
              <a:t>Student Norms</a:t>
            </a:r>
          </a:p>
          <a:p>
            <a:pPr lvl="0"/>
            <a:r>
              <a:rPr lang="en-US" dirty="0"/>
              <a:t>Keep an open mind.</a:t>
            </a:r>
          </a:p>
          <a:p>
            <a:pPr lvl="0"/>
            <a:r>
              <a:rPr lang="en-US" dirty="0"/>
              <a:t>No speaker may speak twice in a row for your side.</a:t>
            </a:r>
          </a:p>
          <a:p>
            <a:pPr lvl="0"/>
            <a:r>
              <a:rPr lang="en-US" dirty="0"/>
              <a:t>You may reserve the right to switch sides at any time (move to show agreement).</a:t>
            </a:r>
          </a:p>
          <a:p>
            <a:pPr lvl="0"/>
            <a:r>
              <a:rPr lang="en-US" dirty="0"/>
              <a:t>Do not raise hand to speak, instead follow the flow of conversation.</a:t>
            </a:r>
          </a:p>
          <a:p>
            <a:pPr lvl="0"/>
            <a:r>
              <a:rPr lang="en-US" b="1" dirty="0"/>
              <a:t>Goal: After the discussion you should be equally able to explain opposing views as well as your own.</a:t>
            </a:r>
          </a:p>
          <a:p>
            <a:pPr marL="0" indent="0" algn="r">
              <a:buNone/>
            </a:pPr>
            <a:endParaRPr lang="en-US" dirty="0">
              <a:solidFill>
                <a:srgbClr val="00B050"/>
              </a:solidFill>
            </a:endParaRPr>
          </a:p>
          <a:p>
            <a:pPr marL="0" indent="0">
              <a:buNone/>
            </a:pPr>
            <a:endParaRPr lang="en-US" dirty="0"/>
          </a:p>
        </p:txBody>
      </p:sp>
      <p:sp>
        <p:nvSpPr>
          <p:cNvPr id="2" name="TextBox 1"/>
          <p:cNvSpPr txBox="1"/>
          <p:nvPr/>
        </p:nvSpPr>
        <p:spPr>
          <a:xfrm>
            <a:off x="6248400" y="6248400"/>
            <a:ext cx="1340816" cy="523220"/>
          </a:xfrm>
          <a:prstGeom prst="rect">
            <a:avLst/>
          </a:prstGeom>
          <a:solidFill>
            <a:srgbClr val="FFC000"/>
          </a:solidFill>
        </p:spPr>
        <p:txBody>
          <a:bodyPr wrap="none" rtlCol="0">
            <a:spAutoFit/>
          </a:bodyPr>
          <a:lstStyle/>
          <a:p>
            <a:r>
              <a:rPr lang="en-US" sz="2800" b="1" dirty="0" smtClean="0"/>
              <a:t>Page 15</a:t>
            </a:r>
            <a:endParaRPr lang="en-US" sz="2800" b="1" dirty="0"/>
          </a:p>
        </p:txBody>
      </p:sp>
    </p:spTree>
    <p:extLst>
      <p:ext uri="{BB962C8B-B14F-4D97-AF65-F5344CB8AC3E}">
        <p14:creationId xmlns:p14="http://schemas.microsoft.com/office/powerpoint/2010/main" val="3277678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a:t>Reflect…</a:t>
            </a:r>
          </a:p>
          <a:p>
            <a:r>
              <a:rPr lang="en-US" b="1" dirty="0"/>
              <a:t>How did this experience connect with 8</a:t>
            </a:r>
            <a:r>
              <a:rPr lang="en-US" b="1" baseline="30000" dirty="0"/>
              <a:t>th</a:t>
            </a:r>
            <a:r>
              <a:rPr lang="en-US" b="1" dirty="0"/>
              <a:t> grade standards?</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200400"/>
            <a:ext cx="3352800" cy="2590202"/>
          </a:xfrm>
          <a:prstGeom prst="rect">
            <a:avLst/>
          </a:prstGeom>
        </p:spPr>
      </p:pic>
      <p:sp>
        <p:nvSpPr>
          <p:cNvPr id="5" name="TextBox 4"/>
          <p:cNvSpPr txBox="1"/>
          <p:nvPr/>
        </p:nvSpPr>
        <p:spPr>
          <a:xfrm>
            <a:off x="1066800" y="5790602"/>
            <a:ext cx="1959575" cy="523220"/>
          </a:xfrm>
          <a:prstGeom prst="rect">
            <a:avLst/>
          </a:prstGeom>
          <a:solidFill>
            <a:srgbClr val="FFC000"/>
          </a:solidFill>
        </p:spPr>
        <p:txBody>
          <a:bodyPr wrap="none" rtlCol="0">
            <a:spAutoFit/>
          </a:bodyPr>
          <a:lstStyle/>
          <a:p>
            <a:r>
              <a:rPr lang="en-US" sz="2800" b="1" dirty="0" smtClean="0"/>
              <a:t>Pages 15-18</a:t>
            </a:r>
            <a:endParaRPr lang="en-US" sz="2800" b="1" dirty="0"/>
          </a:p>
        </p:txBody>
      </p:sp>
    </p:spTree>
    <p:extLst>
      <p:ext uri="{BB962C8B-B14F-4D97-AF65-F5344CB8AC3E}">
        <p14:creationId xmlns:p14="http://schemas.microsoft.com/office/powerpoint/2010/main" val="743023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20782"/>
            <a:ext cx="2819400" cy="1836239"/>
          </a:xfrm>
          <a:prstGeom prst="rect">
            <a:avLst/>
          </a:prstGeom>
        </p:spPr>
      </p:pic>
      <p:sp>
        <p:nvSpPr>
          <p:cNvPr id="2" name="Title 1"/>
          <p:cNvSpPr>
            <a:spLocks noGrp="1"/>
          </p:cNvSpPr>
          <p:nvPr>
            <p:ph type="title"/>
          </p:nvPr>
        </p:nvSpPr>
        <p:spPr/>
        <p:txBody>
          <a:bodyPr/>
          <a:lstStyle/>
          <a:p>
            <a:pPr algn="l"/>
            <a:r>
              <a:rPr lang="en-US" b="1" dirty="0" smtClean="0"/>
              <a:t>Continuity in the Process…</a:t>
            </a:r>
            <a:endParaRPr lang="en-US" b="1" dirty="0"/>
          </a:p>
        </p:txBody>
      </p:sp>
      <p:sp>
        <p:nvSpPr>
          <p:cNvPr id="3" name="Content Placeholder 2"/>
          <p:cNvSpPr>
            <a:spLocks noGrp="1"/>
          </p:cNvSpPr>
          <p:nvPr>
            <p:ph idx="1"/>
          </p:nvPr>
        </p:nvSpPr>
        <p:spPr/>
        <p:txBody>
          <a:bodyPr>
            <a:normAutofit fontScale="77500" lnSpcReduction="20000"/>
          </a:bodyPr>
          <a:lstStyle/>
          <a:p>
            <a:pPr marL="0" indent="0">
              <a:buNone/>
            </a:pPr>
            <a:endParaRPr lang="en-US" b="1" dirty="0" smtClean="0"/>
          </a:p>
          <a:p>
            <a:r>
              <a:rPr lang="en-US" b="1" dirty="0"/>
              <a:t>What comes before? </a:t>
            </a:r>
            <a:r>
              <a:rPr lang="en-US" dirty="0"/>
              <a:t> </a:t>
            </a:r>
            <a:r>
              <a:rPr lang="en-US" i="1" dirty="0"/>
              <a:t>What supporting information (documents/resources), skills and experiences need to be developed in order to prepare students for type of analysis / historical thinking?  </a:t>
            </a:r>
            <a:endParaRPr lang="en-US" i="1" dirty="0" smtClean="0"/>
          </a:p>
          <a:p>
            <a:pPr marL="0" indent="0">
              <a:buNone/>
            </a:pPr>
            <a:endParaRPr lang="en-US" dirty="0"/>
          </a:p>
          <a:p>
            <a:r>
              <a:rPr lang="en-US" b="1" dirty="0"/>
              <a:t>What comes after?  </a:t>
            </a:r>
            <a:r>
              <a:rPr lang="en-US" i="1" dirty="0"/>
              <a:t>What additional information (documents/resources), skills and experiences are needed to fulfill the intent of the progressions in future years?</a:t>
            </a:r>
          </a:p>
          <a:p>
            <a:pPr marL="0" indent="0">
              <a:buNone/>
            </a:pPr>
            <a:endParaRPr lang="en-US" b="1" i="1" dirty="0" smtClean="0"/>
          </a:p>
          <a:p>
            <a:pPr marL="0" indent="0">
              <a:buNone/>
            </a:pPr>
            <a:r>
              <a:rPr lang="en-US" sz="2300" u="sng" dirty="0">
                <a:hlinkClick r:id="rId4"/>
              </a:rPr>
              <a:t>https://drive.google.com/folderview?id=0B2wrtua1BEG3UEJTbWhseXFlSWM&amp;usp=sharing</a:t>
            </a:r>
            <a:r>
              <a:rPr lang="en-US" sz="2300" dirty="0"/>
              <a:t> </a:t>
            </a:r>
          </a:p>
          <a:p>
            <a:pPr marL="0" indent="0">
              <a:buNone/>
            </a:pPr>
            <a:endParaRPr lang="en-US" b="1" i="1" dirty="0" smtClean="0"/>
          </a:p>
          <a:p>
            <a:pPr marL="0" indent="0">
              <a:buNone/>
            </a:pPr>
            <a:endParaRPr lang="en-US" dirty="0"/>
          </a:p>
        </p:txBody>
      </p:sp>
      <p:sp>
        <p:nvSpPr>
          <p:cNvPr id="4" name="TextBox 3"/>
          <p:cNvSpPr txBox="1"/>
          <p:nvPr/>
        </p:nvSpPr>
        <p:spPr>
          <a:xfrm>
            <a:off x="685800" y="5943600"/>
            <a:ext cx="1340816" cy="523220"/>
          </a:xfrm>
          <a:prstGeom prst="rect">
            <a:avLst/>
          </a:prstGeom>
          <a:solidFill>
            <a:srgbClr val="FFC000"/>
          </a:solidFill>
        </p:spPr>
        <p:txBody>
          <a:bodyPr wrap="none" rtlCol="0">
            <a:spAutoFit/>
          </a:bodyPr>
          <a:lstStyle/>
          <a:p>
            <a:r>
              <a:rPr lang="en-US" sz="2800" b="1" dirty="0" smtClean="0"/>
              <a:t>Page 18</a:t>
            </a:r>
            <a:endParaRPr lang="en-US" sz="2800" b="1" dirty="0"/>
          </a:p>
        </p:txBody>
      </p:sp>
    </p:spTree>
    <p:extLst>
      <p:ext uri="{BB962C8B-B14F-4D97-AF65-F5344CB8AC3E}">
        <p14:creationId xmlns:p14="http://schemas.microsoft.com/office/powerpoint/2010/main" val="4220576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57200"/>
            <a:ext cx="8305800" cy="5943600"/>
          </a:xfrm>
        </p:spPr>
      </p:pic>
    </p:spTree>
    <p:extLst>
      <p:ext uri="{BB962C8B-B14F-4D97-AF65-F5344CB8AC3E}">
        <p14:creationId xmlns:p14="http://schemas.microsoft.com/office/powerpoint/2010/main" val="48083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District Planning Time</a:t>
            </a:r>
            <a:endParaRPr lang="en-US" b="1" dirty="0"/>
          </a:p>
        </p:txBody>
      </p:sp>
      <p:sp>
        <p:nvSpPr>
          <p:cNvPr id="3" name="Content Placeholder 2"/>
          <p:cNvSpPr>
            <a:spLocks noGrp="1"/>
          </p:cNvSpPr>
          <p:nvPr>
            <p:ph idx="1"/>
          </p:nvPr>
        </p:nvSpPr>
        <p:spPr>
          <a:xfrm>
            <a:off x="457200" y="1600201"/>
            <a:ext cx="8229600" cy="1752599"/>
          </a:xfrm>
        </p:spPr>
        <p:txBody>
          <a:bodyPr/>
          <a:lstStyle/>
          <a:p>
            <a:pPr marL="0" indent="0">
              <a:buNone/>
            </a:pPr>
            <a:r>
              <a:rPr lang="en-US" b="1" dirty="0" smtClean="0"/>
              <a:t>…</a:t>
            </a:r>
            <a:r>
              <a:rPr lang="en-US" sz="2800" b="1" dirty="0" smtClean="0"/>
              <a:t>What should be done now?</a:t>
            </a:r>
          </a:p>
          <a:p>
            <a:pPr marL="0" indent="0">
              <a:buNone/>
            </a:pPr>
            <a:r>
              <a:rPr lang="en-US" sz="2800" b="1" dirty="0" smtClean="0"/>
              <a:t>…What should be done three weeks from now?</a:t>
            </a:r>
          </a:p>
          <a:p>
            <a:pPr marL="0" indent="0">
              <a:buNone/>
            </a:pPr>
            <a:r>
              <a:rPr lang="en-US" sz="2800" b="1" dirty="0" smtClean="0"/>
              <a:t>…What should be done three months from now?</a:t>
            </a:r>
            <a:endParaRPr lang="en-US" sz="2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76600"/>
            <a:ext cx="4267200" cy="3556000"/>
          </a:xfrm>
          <a:prstGeom prst="rect">
            <a:avLst/>
          </a:prstGeom>
        </p:spPr>
      </p:pic>
      <p:sp>
        <p:nvSpPr>
          <p:cNvPr id="4" name="TextBox 3"/>
          <p:cNvSpPr txBox="1"/>
          <p:nvPr/>
        </p:nvSpPr>
        <p:spPr>
          <a:xfrm>
            <a:off x="990600" y="5410200"/>
            <a:ext cx="1340816" cy="523220"/>
          </a:xfrm>
          <a:prstGeom prst="rect">
            <a:avLst/>
          </a:prstGeom>
          <a:solidFill>
            <a:srgbClr val="FFC000"/>
          </a:solidFill>
        </p:spPr>
        <p:txBody>
          <a:bodyPr wrap="none" rtlCol="0">
            <a:spAutoFit/>
          </a:bodyPr>
          <a:lstStyle/>
          <a:p>
            <a:r>
              <a:rPr lang="en-US" sz="2800" b="1" dirty="0" smtClean="0"/>
              <a:t>Page 19</a:t>
            </a:r>
            <a:endParaRPr lang="en-US" sz="2800" b="1" dirty="0"/>
          </a:p>
        </p:txBody>
      </p:sp>
    </p:spTree>
    <p:extLst>
      <p:ext uri="{BB962C8B-B14F-4D97-AF65-F5344CB8AC3E}">
        <p14:creationId xmlns:p14="http://schemas.microsoft.com/office/powerpoint/2010/main" val="2840773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a:solidFill>
            <a:srgbClr val="FFF7FE"/>
          </a:solidFill>
        </p:spPr>
        <p:txBody>
          <a:bodyPr>
            <a:normAutofit/>
          </a:bodyPr>
          <a:lstStyle/>
          <a:p>
            <a:pPr marL="0" lvl="0" indent="0">
              <a:buNone/>
            </a:pPr>
            <a:r>
              <a:rPr lang="en-US" b="1" dirty="0" smtClean="0"/>
              <a:t>Using Google Docs…</a:t>
            </a:r>
          </a:p>
          <a:p>
            <a:pPr lvl="0"/>
            <a:r>
              <a:rPr lang="en-US" b="1" dirty="0" smtClean="0"/>
              <a:t>Review </a:t>
            </a:r>
            <a:r>
              <a:rPr lang="en-US" b="1" dirty="0"/>
              <a:t>all 15 Anchors/comments AND make additional comments when necessary to keep us moving forward…please have all reviews completed by end of </a:t>
            </a:r>
            <a:r>
              <a:rPr lang="en-US" b="1" dirty="0" smtClean="0"/>
              <a:t>December.</a:t>
            </a:r>
            <a:r>
              <a:rPr lang="en-US" b="1" dirty="0"/>
              <a:t> </a:t>
            </a:r>
          </a:p>
          <a:p>
            <a:pPr lvl="0"/>
            <a:r>
              <a:rPr lang="en-US" b="1" dirty="0"/>
              <a:t>Complete Continuum of Disciplinary </a:t>
            </a:r>
            <a:r>
              <a:rPr lang="en-US" b="1" dirty="0" smtClean="0"/>
              <a:t>Thinking</a:t>
            </a:r>
            <a:endParaRPr lang="en-US" b="1" dirty="0"/>
          </a:p>
          <a:p>
            <a:pPr lvl="0"/>
            <a:r>
              <a:rPr lang="en-US" b="1" dirty="0" smtClean="0"/>
              <a:t>Professional Development Needs</a:t>
            </a:r>
          </a:p>
          <a:p>
            <a:pPr lvl="0"/>
            <a:r>
              <a:rPr lang="en-US" b="1" dirty="0" smtClean="0"/>
              <a:t>DLT Plans </a:t>
            </a:r>
            <a:endParaRPr lang="en-US" b="1"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76200"/>
            <a:ext cx="1905000" cy="1422400"/>
          </a:xfrm>
          <a:prstGeom prst="rect">
            <a:avLst/>
          </a:prstGeom>
        </p:spPr>
      </p:pic>
      <p:sp>
        <p:nvSpPr>
          <p:cNvPr id="5" name="TextBox 4"/>
          <p:cNvSpPr txBox="1"/>
          <p:nvPr/>
        </p:nvSpPr>
        <p:spPr>
          <a:xfrm>
            <a:off x="7086600" y="5943600"/>
            <a:ext cx="1447799" cy="523220"/>
          </a:xfrm>
          <a:prstGeom prst="rect">
            <a:avLst/>
          </a:prstGeom>
          <a:solidFill>
            <a:srgbClr val="FFC000"/>
          </a:solidFill>
        </p:spPr>
        <p:txBody>
          <a:bodyPr wrap="square" rtlCol="0">
            <a:spAutoFit/>
          </a:bodyPr>
          <a:lstStyle/>
          <a:p>
            <a:r>
              <a:rPr lang="en-US" sz="2800" b="1" dirty="0" smtClean="0"/>
              <a:t>Page 19</a:t>
            </a:r>
            <a:endParaRPr lang="en-US" sz="2800" b="1" dirty="0"/>
          </a:p>
        </p:txBody>
      </p:sp>
    </p:spTree>
    <p:extLst>
      <p:ext uri="{BB962C8B-B14F-4D97-AF65-F5344CB8AC3E}">
        <p14:creationId xmlns:p14="http://schemas.microsoft.com/office/powerpoint/2010/main" val="1023288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457200"/>
            <a:ext cx="8305800" cy="5943600"/>
          </a:xfrm>
        </p:spPr>
      </p:pic>
    </p:spTree>
    <p:extLst>
      <p:ext uri="{BB962C8B-B14F-4D97-AF65-F5344CB8AC3E}">
        <p14:creationId xmlns:p14="http://schemas.microsoft.com/office/powerpoint/2010/main" val="326480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685800"/>
            <a:ext cx="8839200" cy="2057400"/>
          </a:xfrm>
        </p:spPr>
        <p:txBody>
          <a:bodyPr>
            <a:normAutofit/>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Don’t forget to give us feedback.</a:t>
            </a: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457200" y="2590800"/>
            <a:ext cx="8229600" cy="3886200"/>
          </a:xfrm>
        </p:spPr>
        <p:txBody>
          <a:bodyPr/>
          <a:lstStyle/>
          <a:p>
            <a:pPr marL="0" indent="0">
              <a:buNone/>
            </a:pPr>
            <a:endParaRPr lang="en-US" dirty="0" smtClean="0"/>
          </a:p>
          <a:p>
            <a:pPr marL="0" indent="0">
              <a:buNone/>
            </a:pPr>
            <a:endParaRPr lang="en-US" dirty="0" smtClean="0"/>
          </a:p>
          <a:p>
            <a:pPr marL="0" indent="0" algn="ctr">
              <a:buNone/>
            </a:pPr>
            <a:endParaRPr lang="en-US" dirty="0"/>
          </a:p>
          <a:p>
            <a:pPr marL="0" indent="0">
              <a:buNone/>
            </a:pPr>
            <a:endParaRPr lang="en-US" dirty="0" smtClean="0"/>
          </a:p>
          <a:p>
            <a:pPr marL="0" indent="0" algn="ctr">
              <a:buNone/>
            </a:pPr>
            <a:r>
              <a:rPr lang="en-US" dirty="0" smtClean="0">
                <a:latin typeface="Times New Roman" panose="02020603050405020304" pitchFamily="18" charset="0"/>
                <a:cs typeface="Times New Roman" panose="02020603050405020304" pitchFamily="18" charset="0"/>
              </a:rPr>
              <a:t>Please complete the evaluation </a:t>
            </a:r>
          </a:p>
        </p:txBody>
      </p:sp>
      <p:pic>
        <p:nvPicPr>
          <p:cNvPr id="1027" name="Picture 3" descr="C:\Users\Lindy\AppData\Local\Microsoft\Windows\Temporary Internet Files\Content.IE5\V98TZS5W\MP9004022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1281" y="2743200"/>
            <a:ext cx="3901440" cy="1985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93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8800" b="1" dirty="0" smtClean="0"/>
              <a:t>UPDATES</a:t>
            </a:r>
            <a:endParaRPr lang="en-US" sz="8800" b="1" dirty="0"/>
          </a:p>
        </p:txBody>
      </p:sp>
      <p:sp>
        <p:nvSpPr>
          <p:cNvPr id="5" name="Content Placeholder 4"/>
          <p:cNvSpPr>
            <a:spLocks noGrp="1"/>
          </p:cNvSpPr>
          <p:nvPr>
            <p:ph sz="half" idx="1"/>
          </p:nvPr>
        </p:nvSpPr>
        <p:spPr>
          <a:solidFill>
            <a:schemeClr val="accent1">
              <a:lumMod val="40000"/>
              <a:lumOff val="60000"/>
            </a:schemeClr>
          </a:solidFill>
        </p:spPr>
        <p:txBody>
          <a:bodyPr/>
          <a:lstStyle/>
          <a:p>
            <a:pPr marL="0" indent="0" algn="ctr">
              <a:buNone/>
            </a:pPr>
            <a:r>
              <a:rPr lang="en-US" b="1" dirty="0" smtClean="0"/>
              <a:t>Social Studies Teacher Leadership Network</a:t>
            </a:r>
          </a:p>
          <a:p>
            <a:pPr marL="0" indent="0" algn="ctr">
              <a:buNone/>
            </a:pPr>
            <a:r>
              <a:rPr lang="en-US" b="1" dirty="0" smtClean="0"/>
              <a:t>November 21</a:t>
            </a:r>
            <a:r>
              <a:rPr lang="en-US" b="1" baseline="30000" dirty="0" smtClean="0"/>
              <a:t>st</a:t>
            </a:r>
            <a:r>
              <a:rPr lang="en-US" b="1" dirty="0" smtClean="0"/>
              <a:t> </a:t>
            </a:r>
          </a:p>
          <a:p>
            <a:pPr marL="0" indent="0" algn="ctr">
              <a:buNone/>
            </a:pPr>
            <a:r>
              <a:rPr lang="en-US" b="1" dirty="0" smtClean="0"/>
              <a:t>Oldham County Administrative Annex</a:t>
            </a:r>
            <a:endParaRPr lang="en-US" b="1" dirty="0"/>
          </a:p>
        </p:txBody>
      </p:sp>
      <p:sp>
        <p:nvSpPr>
          <p:cNvPr id="6" name="Content Placeholder 5"/>
          <p:cNvSpPr>
            <a:spLocks noGrp="1"/>
          </p:cNvSpPr>
          <p:nvPr>
            <p:ph sz="half" idx="2"/>
          </p:nvPr>
        </p:nvSpPr>
        <p:spPr>
          <a:solidFill>
            <a:srgbClr val="FFE3AB"/>
          </a:solidFill>
        </p:spPr>
        <p:txBody>
          <a:bodyPr/>
          <a:lstStyle/>
          <a:p>
            <a:r>
              <a:rPr lang="en-US" b="1" dirty="0" smtClean="0"/>
              <a:t>Survey Link to Provide Feedback </a:t>
            </a:r>
            <a:r>
              <a:rPr lang="en-US" sz="1400" u="sng" dirty="0">
                <a:hlinkClick r:id="rId3"/>
              </a:rPr>
              <a:t>https://www.surveymonkey.com/s/KYSSpublic</a:t>
            </a:r>
            <a:endParaRPr lang="en-US" sz="1400" b="1" dirty="0" smtClean="0"/>
          </a:p>
          <a:p>
            <a:r>
              <a:rPr lang="en-US" b="1" dirty="0" smtClean="0">
                <a:solidFill>
                  <a:srgbClr val="C00000"/>
                </a:solidFill>
              </a:rPr>
              <a:t>Delaying </a:t>
            </a:r>
            <a:r>
              <a:rPr lang="en-US" b="1" dirty="0">
                <a:solidFill>
                  <a:srgbClr val="C00000"/>
                </a:solidFill>
              </a:rPr>
              <a:t>action by the Kentucky Board of Education until after the December meeting</a:t>
            </a:r>
            <a:endParaRPr lang="en-US" b="1" dirty="0" smtClean="0"/>
          </a:p>
          <a:p>
            <a:r>
              <a:rPr lang="en-US" b="1" dirty="0" smtClean="0"/>
              <a:t>Anticipated Timeline</a:t>
            </a:r>
          </a:p>
          <a:p>
            <a:r>
              <a:rPr lang="en-US" b="1" dirty="0" smtClean="0"/>
              <a:t>Summer Dates???</a:t>
            </a:r>
            <a:endParaRPr lang="en-US" b="1"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038600"/>
            <a:ext cx="1912868" cy="2020635"/>
          </a:xfrm>
          <a:prstGeom prst="rect">
            <a:avLst/>
          </a:prstGeom>
        </p:spPr>
      </p:pic>
    </p:spTree>
    <p:extLst>
      <p:ext uri="{BB962C8B-B14F-4D97-AF65-F5344CB8AC3E}">
        <p14:creationId xmlns:p14="http://schemas.microsoft.com/office/powerpoint/2010/main" val="422298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99FF66"/>
          </a:solidFill>
        </p:spPr>
        <p:txBody>
          <a:bodyPr>
            <a:normAutofit/>
          </a:bodyPr>
          <a:lstStyle/>
          <a:p>
            <a:r>
              <a:rPr lang="en-US" sz="5400" b="1" dirty="0" smtClean="0"/>
              <a:t>Next Generation Learners</a:t>
            </a:r>
            <a:endParaRPr lang="en-US" sz="5400" b="1"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6400" y="1981200"/>
            <a:ext cx="5953842" cy="3170227"/>
          </a:xfrm>
        </p:spPr>
      </p:pic>
      <p:sp>
        <p:nvSpPr>
          <p:cNvPr id="2" name="TextBox 1"/>
          <p:cNvSpPr txBox="1"/>
          <p:nvPr/>
        </p:nvSpPr>
        <p:spPr>
          <a:xfrm>
            <a:off x="838200" y="5486400"/>
            <a:ext cx="7239000" cy="646331"/>
          </a:xfrm>
          <a:prstGeom prst="rect">
            <a:avLst/>
          </a:prstGeom>
          <a:solidFill>
            <a:schemeClr val="accent5">
              <a:lumMod val="60000"/>
              <a:lumOff val="40000"/>
            </a:schemeClr>
          </a:solidFill>
        </p:spPr>
        <p:txBody>
          <a:bodyPr wrap="square" rtlCol="0">
            <a:spAutoFit/>
          </a:bodyPr>
          <a:lstStyle/>
          <a:p>
            <a:pPr algn="ctr"/>
            <a:r>
              <a:rPr lang="en-US" sz="3600" b="1" dirty="0" smtClean="0"/>
              <a:t>Connect… Extend… Challenge… </a:t>
            </a:r>
            <a:endParaRPr lang="en-US" sz="3600" b="1" dirty="0"/>
          </a:p>
        </p:txBody>
      </p:sp>
      <p:sp>
        <p:nvSpPr>
          <p:cNvPr id="6" name="TextBox 5"/>
          <p:cNvSpPr txBox="1"/>
          <p:nvPr/>
        </p:nvSpPr>
        <p:spPr>
          <a:xfrm>
            <a:off x="838200" y="6248400"/>
            <a:ext cx="1016881" cy="461665"/>
          </a:xfrm>
          <a:prstGeom prst="rect">
            <a:avLst/>
          </a:prstGeom>
          <a:solidFill>
            <a:srgbClr val="FFC000"/>
          </a:solidFill>
        </p:spPr>
        <p:txBody>
          <a:bodyPr wrap="none" rtlCol="0">
            <a:spAutoFit/>
          </a:bodyPr>
          <a:lstStyle/>
          <a:p>
            <a:r>
              <a:rPr lang="en-US" sz="2400" b="1" dirty="0" smtClean="0"/>
              <a:t>Page 2</a:t>
            </a:r>
            <a:endParaRPr lang="en-US" sz="2400" b="1" dirty="0"/>
          </a:p>
        </p:txBody>
      </p:sp>
    </p:spTree>
    <p:extLst>
      <p:ext uri="{BB962C8B-B14F-4D97-AF65-F5344CB8AC3E}">
        <p14:creationId xmlns:p14="http://schemas.microsoft.com/office/powerpoint/2010/main" val="888624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should comprise a curriculum for a next generation learner?</a:t>
            </a:r>
            <a:endParaRPr lang="en-US" b="1" dirty="0"/>
          </a:p>
        </p:txBody>
      </p:sp>
      <p:sp>
        <p:nvSpPr>
          <p:cNvPr id="3" name="Content Placeholder 2"/>
          <p:cNvSpPr>
            <a:spLocks noGrp="1"/>
          </p:cNvSpPr>
          <p:nvPr>
            <p:ph sz="half" idx="1"/>
          </p:nvPr>
        </p:nvSpPr>
        <p:spPr>
          <a:solidFill>
            <a:srgbClr val="FFFF99"/>
          </a:solidFill>
        </p:spPr>
        <p:txBody>
          <a:bodyPr>
            <a:normAutofit fontScale="85000" lnSpcReduction="20000"/>
          </a:bodyPr>
          <a:lstStyle/>
          <a:p>
            <a:pPr marL="0" indent="0">
              <a:buNone/>
            </a:pPr>
            <a:endParaRPr lang="en-US" dirty="0" smtClean="0"/>
          </a:p>
          <a:p>
            <a:pPr marL="0" indent="0" algn="ctr">
              <a:buNone/>
            </a:pPr>
            <a:r>
              <a:rPr lang="en-US" b="1" dirty="0" smtClean="0"/>
              <a:t>NORMS </a:t>
            </a:r>
            <a:endParaRPr lang="en-US" b="1" dirty="0"/>
          </a:p>
          <a:p>
            <a:r>
              <a:rPr lang="en-US" b="1" dirty="0" smtClean="0"/>
              <a:t>Talk </a:t>
            </a:r>
            <a:r>
              <a:rPr lang="en-US" b="1" dirty="0"/>
              <a:t>to each other, not just to the discussion </a:t>
            </a:r>
            <a:r>
              <a:rPr lang="en-US" b="1" dirty="0" smtClean="0"/>
              <a:t>leader.</a:t>
            </a:r>
            <a:endParaRPr lang="en-US" b="1" dirty="0"/>
          </a:p>
          <a:p>
            <a:r>
              <a:rPr lang="en-US" b="1" dirty="0" smtClean="0"/>
              <a:t>Refer </a:t>
            </a:r>
            <a:r>
              <a:rPr lang="en-US" b="1" dirty="0"/>
              <a:t>to evidence from the text to support your ideas.</a:t>
            </a:r>
          </a:p>
          <a:p>
            <a:r>
              <a:rPr lang="en-US" b="1" dirty="0" smtClean="0"/>
              <a:t>Ask </a:t>
            </a:r>
            <a:r>
              <a:rPr lang="en-US" b="1" dirty="0"/>
              <a:t>questions if you do not </a:t>
            </a:r>
            <a:r>
              <a:rPr lang="en-US" b="1" dirty="0" smtClean="0"/>
              <a:t>understand.</a:t>
            </a:r>
          </a:p>
          <a:p>
            <a:r>
              <a:rPr lang="en-US" b="1" dirty="0" smtClean="0"/>
              <a:t>Do not </a:t>
            </a:r>
            <a:r>
              <a:rPr lang="en-US" b="1" dirty="0"/>
              <a:t>raise your hands to speak, but please pay attention to your “airtime</a:t>
            </a:r>
            <a:r>
              <a:rPr lang="en-US" b="1" dirty="0" smtClean="0"/>
              <a:t>”. </a:t>
            </a:r>
            <a:endParaRPr lang="en-US" b="1" dirty="0"/>
          </a:p>
          <a:p>
            <a:r>
              <a:rPr lang="en-US" b="1" dirty="0" smtClean="0"/>
              <a:t>Use Accountable Talk procedures.</a:t>
            </a:r>
            <a:endParaRPr lang="en-US" b="1" dirty="0"/>
          </a:p>
        </p:txBody>
      </p:sp>
      <p:sp>
        <p:nvSpPr>
          <p:cNvPr id="5" name="Content Placeholder 4"/>
          <p:cNvSpPr>
            <a:spLocks noGrp="1"/>
          </p:cNvSpPr>
          <p:nvPr>
            <p:ph sz="half" idx="2"/>
          </p:nvPr>
        </p:nvSpPr>
        <p:spPr>
          <a:solidFill>
            <a:srgbClr val="FFFF99"/>
          </a:solidFill>
        </p:spPr>
        <p:txBody>
          <a:bodyPr>
            <a:normAutofit fontScale="85000" lnSpcReduction="20000"/>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752600"/>
            <a:ext cx="3886200" cy="4190999"/>
          </a:xfrm>
          <a:prstGeom prst="rect">
            <a:avLst/>
          </a:prstGeom>
        </p:spPr>
      </p:pic>
    </p:spTree>
    <p:extLst>
      <p:ext uri="{BB962C8B-B14F-4D97-AF65-F5344CB8AC3E}">
        <p14:creationId xmlns:p14="http://schemas.microsoft.com/office/powerpoint/2010/main" val="6370160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Break 10:15-10:30</a:t>
            </a:r>
            <a:endParaRPr lang="en-US"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447800"/>
            <a:ext cx="3962400" cy="5149109"/>
          </a:xfrm>
        </p:spPr>
      </p:pic>
    </p:spTree>
    <p:extLst>
      <p:ext uri="{BB962C8B-B14F-4D97-AF65-F5344CB8AC3E}">
        <p14:creationId xmlns:p14="http://schemas.microsoft.com/office/powerpoint/2010/main" val="3686519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b="1" dirty="0" smtClean="0"/>
              <a:t>Building a PROCESS for Curriculum Design</a:t>
            </a:r>
            <a:endParaRPr lang="en-US" sz="5400" b="1" dirty="0"/>
          </a:p>
        </p:txBody>
      </p:sp>
      <p:sp>
        <p:nvSpPr>
          <p:cNvPr id="3" name="Content Placeholder 2"/>
          <p:cNvSpPr>
            <a:spLocks noGrp="1"/>
          </p:cNvSpPr>
          <p:nvPr>
            <p:ph idx="1"/>
          </p:nvPr>
        </p:nvSpPr>
        <p:spPr>
          <a:xfrm>
            <a:off x="457200" y="968096"/>
            <a:ext cx="8229600" cy="4525963"/>
          </a:xfrm>
        </p:spPr>
        <p:txBody>
          <a:bodyPr/>
          <a:lstStyle/>
          <a:p>
            <a:pPr marL="0" indent="0">
              <a:buNone/>
            </a:pPr>
            <a:endParaRPr lang="en-US" u="sng" dirty="0" smtClean="0">
              <a:hlinkClick r:id="rId2"/>
            </a:endParaRPr>
          </a:p>
          <a:p>
            <a:pPr marL="0" indent="0">
              <a:buNone/>
            </a:pPr>
            <a:endParaRPr lang="en-US" u="sng" dirty="0">
              <a:hlinkClick r:id="rId2"/>
            </a:endParaRPr>
          </a:p>
          <a:p>
            <a:pPr marL="0" indent="0">
              <a:buNone/>
            </a:pPr>
            <a:endParaRPr lang="en-US" u="sng" dirty="0" smtClean="0">
              <a:hlinkClick r:id="rId2"/>
            </a:endParaRPr>
          </a:p>
          <a:p>
            <a:pPr marL="0" indent="0">
              <a:buNone/>
            </a:pPr>
            <a:endParaRPr lang="en-US" u="sng" dirty="0" smtClean="0">
              <a:hlinkClick r:id="rId2"/>
            </a:endParaRPr>
          </a:p>
          <a:p>
            <a:pPr marL="0" indent="0">
              <a:buNone/>
            </a:pPr>
            <a:endParaRPr lang="en-US" u="sng" dirty="0">
              <a:hlinkClick r:id="rId2"/>
            </a:endParaRPr>
          </a:p>
          <a:p>
            <a:pPr marL="0" indent="0">
              <a:buNone/>
            </a:pPr>
            <a:r>
              <a:rPr lang="en-US" u="sng" dirty="0" smtClean="0">
                <a:hlinkClick r:id="rId2"/>
              </a:rPr>
              <a:t>https</a:t>
            </a:r>
            <a:r>
              <a:rPr lang="en-US" u="sng" dirty="0">
                <a:hlinkClick r:id="rId2"/>
              </a:rPr>
              <a:t>://drive.google.com/folderview?id=0B2wrtua1BEG3UEJTbWhseXFlSWM&amp;usp=sharing</a:t>
            </a: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828800"/>
            <a:ext cx="2057400" cy="1941615"/>
          </a:xfrm>
          <a:prstGeom prst="rect">
            <a:avLst/>
          </a:prstGeom>
        </p:spPr>
      </p:pic>
      <p:sp>
        <p:nvSpPr>
          <p:cNvPr id="5" name="TextBox 4"/>
          <p:cNvSpPr txBox="1"/>
          <p:nvPr/>
        </p:nvSpPr>
        <p:spPr>
          <a:xfrm>
            <a:off x="5791201" y="5486400"/>
            <a:ext cx="2971800" cy="523220"/>
          </a:xfrm>
          <a:prstGeom prst="rect">
            <a:avLst/>
          </a:prstGeom>
          <a:solidFill>
            <a:srgbClr val="FFFF00"/>
          </a:solidFill>
        </p:spPr>
        <p:txBody>
          <a:bodyPr wrap="square" rtlCol="0">
            <a:spAutoFit/>
          </a:bodyPr>
          <a:lstStyle/>
          <a:p>
            <a:r>
              <a:rPr lang="en-US" sz="2800" b="1" dirty="0" smtClean="0"/>
              <a:t>Anchor Standard 1</a:t>
            </a:r>
            <a:endParaRPr lang="en-US" sz="2800" b="1" dirty="0"/>
          </a:p>
        </p:txBody>
      </p:sp>
      <p:sp>
        <p:nvSpPr>
          <p:cNvPr id="7" name="TextBox 6"/>
          <p:cNvSpPr txBox="1"/>
          <p:nvPr/>
        </p:nvSpPr>
        <p:spPr>
          <a:xfrm>
            <a:off x="685800" y="5867400"/>
            <a:ext cx="1294329" cy="584775"/>
          </a:xfrm>
          <a:prstGeom prst="rect">
            <a:avLst/>
          </a:prstGeom>
          <a:solidFill>
            <a:srgbClr val="FFC000"/>
          </a:solidFill>
        </p:spPr>
        <p:txBody>
          <a:bodyPr wrap="none" rtlCol="0">
            <a:spAutoFit/>
          </a:bodyPr>
          <a:lstStyle/>
          <a:p>
            <a:r>
              <a:rPr lang="en-US" sz="3200" b="1" dirty="0" smtClean="0"/>
              <a:t>Page 3</a:t>
            </a:r>
            <a:endParaRPr lang="en-US" sz="3200" b="1" dirty="0"/>
          </a:p>
        </p:txBody>
      </p:sp>
    </p:spTree>
    <p:extLst>
      <p:ext uri="{BB962C8B-B14F-4D97-AF65-F5344CB8AC3E}">
        <p14:creationId xmlns:p14="http://schemas.microsoft.com/office/powerpoint/2010/main" val="2262322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lumMod val="20000"/>
              <a:lumOff val="80000"/>
            </a:schemeClr>
          </a:solidFill>
        </p:spPr>
        <p:txBody>
          <a:bodyPr/>
          <a:lstStyle/>
          <a:p>
            <a:r>
              <a:rPr lang="en-US" dirty="0" smtClean="0"/>
              <a:t>Critical Components Anchor 1</a:t>
            </a:r>
            <a:endParaRPr lang="en-US" dirty="0"/>
          </a:p>
        </p:txBody>
      </p:sp>
      <p:sp>
        <p:nvSpPr>
          <p:cNvPr id="6" name="Content Placeholder 5"/>
          <p:cNvSpPr>
            <a:spLocks noGrp="1"/>
          </p:cNvSpPr>
          <p:nvPr>
            <p:ph idx="1"/>
          </p:nvPr>
        </p:nvSpPr>
        <p:spPr>
          <a:xfrm>
            <a:off x="457200" y="1447800"/>
            <a:ext cx="8229600" cy="5410200"/>
          </a:xfrm>
        </p:spPr>
        <p:txBody>
          <a:bodyPr>
            <a:normAutofit fontScale="62500" lnSpcReduction="20000"/>
          </a:bodyPr>
          <a:lstStyle/>
          <a:p>
            <a:pPr marL="0" indent="0">
              <a:buNone/>
            </a:pPr>
            <a:r>
              <a:rPr lang="en-US" dirty="0" smtClean="0"/>
              <a:t>1</a:t>
            </a:r>
            <a:r>
              <a:rPr lang="en-US" baseline="30000" dirty="0" smtClean="0"/>
              <a:t>st</a:t>
            </a:r>
            <a:r>
              <a:rPr lang="en-US" dirty="0" smtClean="0"/>
              <a:t> Grade </a:t>
            </a:r>
            <a:endParaRPr lang="en-US" dirty="0"/>
          </a:p>
          <a:p>
            <a:pPr marL="0" indent="0">
              <a:buNone/>
            </a:pPr>
            <a:r>
              <a:rPr lang="en-US" dirty="0"/>
              <a:t>What is a rule?</a:t>
            </a:r>
          </a:p>
          <a:p>
            <a:pPr marL="0" indent="0">
              <a:buNone/>
            </a:pPr>
            <a:r>
              <a:rPr lang="en-US" dirty="0"/>
              <a:t>What is a community?</a:t>
            </a:r>
          </a:p>
          <a:p>
            <a:pPr marL="0" indent="0">
              <a:buNone/>
            </a:pPr>
            <a:r>
              <a:rPr lang="en-US" dirty="0"/>
              <a:t>What would happen without rules?</a:t>
            </a:r>
          </a:p>
          <a:p>
            <a:pPr marL="0" indent="0">
              <a:buNone/>
            </a:pPr>
            <a:endParaRPr lang="en-US" dirty="0" smtClean="0"/>
          </a:p>
          <a:p>
            <a:pPr marL="0" indent="0">
              <a:buNone/>
            </a:pPr>
            <a:r>
              <a:rPr lang="en-US" dirty="0" smtClean="0"/>
              <a:t>2</a:t>
            </a:r>
            <a:r>
              <a:rPr lang="en-US" baseline="30000" dirty="0" smtClean="0"/>
              <a:t>nd</a:t>
            </a:r>
            <a:r>
              <a:rPr lang="en-US" dirty="0" smtClean="0"/>
              <a:t> Grade</a:t>
            </a:r>
            <a:endParaRPr lang="en-US" dirty="0"/>
          </a:p>
          <a:p>
            <a:pPr marL="0" indent="0">
              <a:buNone/>
            </a:pPr>
            <a:r>
              <a:rPr lang="en-US" dirty="0"/>
              <a:t>What are governments?</a:t>
            </a:r>
          </a:p>
          <a:p>
            <a:pPr marL="0" indent="0">
              <a:buNone/>
            </a:pPr>
            <a:r>
              <a:rPr lang="en-US" dirty="0"/>
              <a:t>How do communities work to accomplish tasks?</a:t>
            </a:r>
          </a:p>
          <a:p>
            <a:pPr marL="0" indent="0">
              <a:buNone/>
            </a:pPr>
            <a:r>
              <a:rPr lang="en-US" dirty="0"/>
              <a:t>What does this look like in our community (local connections)?</a:t>
            </a:r>
          </a:p>
          <a:p>
            <a:pPr marL="0" indent="0">
              <a:buNone/>
            </a:pPr>
            <a:r>
              <a:rPr lang="en-US" dirty="0"/>
              <a:t>What are a government’s responsibilities?</a:t>
            </a:r>
          </a:p>
          <a:p>
            <a:pPr marL="0" indent="0">
              <a:buNone/>
            </a:pPr>
            <a:endParaRPr lang="en-US" dirty="0" smtClean="0"/>
          </a:p>
          <a:p>
            <a:pPr marL="0" indent="0">
              <a:buNone/>
            </a:pPr>
            <a:r>
              <a:rPr lang="en-US" dirty="0" smtClean="0"/>
              <a:t>3</a:t>
            </a:r>
            <a:r>
              <a:rPr lang="en-US" baseline="30000" dirty="0" smtClean="0"/>
              <a:t>rd</a:t>
            </a:r>
            <a:r>
              <a:rPr lang="en-US" dirty="0" smtClean="0"/>
              <a:t> Grade</a:t>
            </a:r>
            <a:endParaRPr lang="en-US" dirty="0"/>
          </a:p>
          <a:p>
            <a:pPr marL="0" indent="0">
              <a:buNone/>
            </a:pPr>
            <a:r>
              <a:rPr lang="en-US" dirty="0"/>
              <a:t>What are democratic processes?</a:t>
            </a:r>
          </a:p>
          <a:p>
            <a:pPr marL="0" indent="0">
              <a:buNone/>
            </a:pPr>
            <a:r>
              <a:rPr lang="en-US" dirty="0"/>
              <a:t>What are the responsibilities of a citizen?</a:t>
            </a:r>
          </a:p>
          <a:p>
            <a:pPr marL="0" indent="0">
              <a:buNone/>
            </a:pPr>
            <a:r>
              <a:rPr lang="en-US" dirty="0"/>
              <a:t>What are the roles of individuals in a democracy?</a:t>
            </a:r>
          </a:p>
          <a:p>
            <a:pPr marL="0" indent="0">
              <a:buNone/>
            </a:pPr>
            <a:r>
              <a:rPr lang="en-US" dirty="0"/>
              <a:t>How do governments function at the county level</a:t>
            </a:r>
            <a:r>
              <a:rPr lang="en-US" dirty="0" smtClean="0"/>
              <a:t>?</a:t>
            </a:r>
            <a:r>
              <a:rPr lang="en-US" dirty="0"/>
              <a:t/>
            </a:r>
            <a:br>
              <a:rPr lang="en-US" dirty="0"/>
            </a:br>
            <a:endParaRPr lang="en-US" dirty="0"/>
          </a:p>
        </p:txBody>
      </p:sp>
    </p:spTree>
    <p:extLst>
      <p:ext uri="{BB962C8B-B14F-4D97-AF65-F5344CB8AC3E}">
        <p14:creationId xmlns:p14="http://schemas.microsoft.com/office/powerpoint/2010/main" val="2331466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Anchor Standard 1</a:t>
            </a:r>
            <a:endParaRPr lang="en-US" b="1" dirty="0"/>
          </a:p>
        </p:txBody>
      </p:sp>
      <p:sp>
        <p:nvSpPr>
          <p:cNvPr id="3" name="Content Placeholder 2"/>
          <p:cNvSpPr>
            <a:spLocks noGrp="1"/>
          </p:cNvSpPr>
          <p:nvPr>
            <p:ph idx="1"/>
          </p:nvPr>
        </p:nvSpPr>
        <p:spPr/>
        <p:txBody>
          <a:bodyPr/>
          <a:lstStyle/>
          <a:p>
            <a:r>
              <a:rPr lang="en-US" dirty="0" smtClean="0"/>
              <a:t>Review the “PROPOSED” </a:t>
            </a:r>
            <a:r>
              <a:rPr lang="en-US" b="1" dirty="0" smtClean="0">
                <a:solidFill>
                  <a:srgbClr val="C00000"/>
                </a:solidFill>
              </a:rPr>
              <a:t>Critical Components...</a:t>
            </a:r>
          </a:p>
          <a:p>
            <a:r>
              <a:rPr lang="en-US" dirty="0" smtClean="0"/>
              <a:t>Review the “PROPOSED” </a:t>
            </a:r>
            <a:r>
              <a:rPr lang="en-US" b="1" dirty="0" smtClean="0">
                <a:solidFill>
                  <a:schemeClr val="accent1"/>
                </a:solidFill>
              </a:rPr>
              <a:t>Strands...</a:t>
            </a:r>
          </a:p>
          <a:p>
            <a:r>
              <a:rPr lang="en-US" b="1" dirty="0" smtClean="0"/>
              <a:t>Notice any GAPS? </a:t>
            </a:r>
          </a:p>
          <a:p>
            <a:r>
              <a:rPr lang="en-US" dirty="0" smtClean="0"/>
              <a:t>Do the </a:t>
            </a:r>
            <a:r>
              <a:rPr lang="en-US" b="1" dirty="0" smtClean="0">
                <a:solidFill>
                  <a:srgbClr val="C00000"/>
                </a:solidFill>
              </a:rPr>
              <a:t>critical components </a:t>
            </a:r>
            <a:r>
              <a:rPr lang="en-US" dirty="0" smtClean="0"/>
              <a:t>scaffold understanding in the </a:t>
            </a:r>
            <a:r>
              <a:rPr lang="en-US" b="1" dirty="0" smtClean="0">
                <a:solidFill>
                  <a:schemeClr val="accent1"/>
                </a:solidFill>
              </a:rPr>
              <a:t>strand</a:t>
            </a:r>
            <a:r>
              <a:rPr lang="en-US" dirty="0" smtClean="0"/>
              <a:t>?</a:t>
            </a:r>
          </a:p>
          <a:p>
            <a:pPr marL="0" indent="0">
              <a:buNone/>
            </a:pPr>
            <a:endParaRPr lang="en-US" b="1" dirty="0" smtClean="0">
              <a:solidFill>
                <a:srgbClr val="00B050"/>
              </a:solidFill>
            </a:endParaRPr>
          </a:p>
          <a:p>
            <a:pPr marL="0" indent="0">
              <a:buNone/>
            </a:pPr>
            <a:r>
              <a:rPr lang="en-US" b="1" dirty="0" smtClean="0">
                <a:solidFill>
                  <a:srgbClr val="00B050"/>
                </a:solidFill>
              </a:rPr>
              <a:t>Use the comment option to propose changes</a:t>
            </a:r>
          </a:p>
          <a:p>
            <a:endParaRPr lang="en-US" dirty="0" smtClean="0"/>
          </a:p>
        </p:txBody>
      </p:sp>
      <p:sp>
        <p:nvSpPr>
          <p:cNvPr id="4" name="TextBox 3"/>
          <p:cNvSpPr txBox="1"/>
          <p:nvPr/>
        </p:nvSpPr>
        <p:spPr>
          <a:xfrm>
            <a:off x="228600" y="304800"/>
            <a:ext cx="1752600" cy="707886"/>
          </a:xfrm>
          <a:prstGeom prst="rect">
            <a:avLst/>
          </a:prstGeom>
          <a:solidFill>
            <a:srgbClr val="FFFFAB"/>
          </a:solidFill>
        </p:spPr>
        <p:txBody>
          <a:bodyPr wrap="square" rtlCol="0">
            <a:spAutoFit/>
          </a:bodyPr>
          <a:lstStyle/>
          <a:p>
            <a:r>
              <a:rPr lang="en-US" sz="2000" b="1" dirty="0" smtClean="0"/>
              <a:t>Feedback on </a:t>
            </a:r>
          </a:p>
          <a:p>
            <a:r>
              <a:rPr lang="en-US" sz="2000" b="1" dirty="0" smtClean="0"/>
              <a:t>The PROCESS</a:t>
            </a:r>
            <a:endParaRPr lang="en-US" sz="2000" b="1" dirty="0"/>
          </a:p>
        </p:txBody>
      </p:sp>
    </p:spTree>
    <p:extLst>
      <p:ext uri="{BB962C8B-B14F-4D97-AF65-F5344CB8AC3E}">
        <p14:creationId xmlns:p14="http://schemas.microsoft.com/office/powerpoint/2010/main" val="372841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1636</Words>
  <Application>Microsoft Office PowerPoint</Application>
  <PresentationFormat>On-screen Show (4:3)</PresentationFormat>
  <Paragraphs>184</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UPDATES</vt:lpstr>
      <vt:lpstr>Next Generation Learners</vt:lpstr>
      <vt:lpstr>What should comprise a curriculum for a next generation learner?</vt:lpstr>
      <vt:lpstr>Break 10:15-10:30</vt:lpstr>
      <vt:lpstr>Building a PROCESS for Curriculum Design</vt:lpstr>
      <vt:lpstr>Critical Components Anchor 1</vt:lpstr>
      <vt:lpstr>Anchor Standard 1</vt:lpstr>
      <vt:lpstr>Building a PROCESS</vt:lpstr>
      <vt:lpstr>PowerPoint Presentation</vt:lpstr>
      <vt:lpstr>PowerPoint Presentation</vt:lpstr>
      <vt:lpstr>Refining the PROCESS…</vt:lpstr>
      <vt:lpstr>Participating In Change</vt:lpstr>
      <vt:lpstr>Participating In Change Finding A Common Ground</vt:lpstr>
      <vt:lpstr>Philosophical Chairs</vt:lpstr>
      <vt:lpstr>Philosophical Chairs</vt:lpstr>
      <vt:lpstr>PowerPoint Presentation</vt:lpstr>
      <vt:lpstr>Continuity in the Process…</vt:lpstr>
      <vt:lpstr>District Planning Time</vt:lpstr>
      <vt:lpstr>HOMEWORK</vt:lpstr>
      <vt:lpstr>PowerPoint Presentation</vt:lpstr>
      <vt:lpstr> Don’t forget to give us feedback.</vt:lpstr>
    </vt:vector>
  </TitlesOfParts>
  <Company>Kentucky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Treece, Amy - Division of Program Standards</dc:creator>
  <cp:lastModifiedBy>Treece, Amy - Division of Program Standards</cp:lastModifiedBy>
  <cp:revision>213</cp:revision>
  <dcterms:created xsi:type="dcterms:W3CDTF">2014-11-05T00:27:24Z</dcterms:created>
  <dcterms:modified xsi:type="dcterms:W3CDTF">2014-12-08T19:39:16Z</dcterms:modified>
</cp:coreProperties>
</file>