
<file path=[Content_Types].xml><?xml version="1.0" encoding="utf-8"?>
<Types xmlns="http://schemas.openxmlformats.org/package/2006/content-types">
  <Default Extension="png" ContentType="image/png"/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6" r:id="rId7"/>
    <p:sldId id="275" r:id="rId8"/>
    <p:sldId id="277" r:id="rId9"/>
    <p:sldId id="280" r:id="rId10"/>
    <p:sldId id="279" r:id="rId11"/>
    <p:sldId id="281" r:id="rId12"/>
    <p:sldId id="268" r:id="rId13"/>
    <p:sldId id="270" r:id="rId14"/>
    <p:sldId id="267" r:id="rId15"/>
    <p:sldId id="282" r:id="rId16"/>
    <p:sldId id="283" r:id="rId17"/>
    <p:sldId id="264" r:id="rId18"/>
    <p:sldId id="265" r:id="rId19"/>
    <p:sldId id="266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F12"/>
    <a:srgbClr val="DB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6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4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968F-88E1-4882-9301-28187868175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1ED3-7C41-41E6-A9B3-674E38E7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htm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ryan.new@education.ky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1012" y="152400"/>
            <a:ext cx="8610600" cy="7078861"/>
          </a:xfrm>
          <a:prstGeom prst="rect">
            <a:avLst/>
          </a:prstGeom>
          <a:ln>
            <a:solidFill>
              <a:srgbClr val="D05F12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000" b="1" dirty="0" smtClean="0">
                <a:ln w="11430"/>
                <a:solidFill>
                  <a:srgbClr val="DB6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OVEC SSTLN</a:t>
            </a:r>
          </a:p>
          <a:p>
            <a:pPr algn="ctr"/>
            <a:r>
              <a:rPr lang="en-US" sz="5000" b="1" dirty="0" smtClean="0">
                <a:ln w="11430"/>
                <a:solidFill>
                  <a:srgbClr val="DB6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sit in grade bands </a:t>
            </a:r>
          </a:p>
          <a:p>
            <a:pPr algn="ctr"/>
            <a:endParaRPr lang="en-US" sz="1000" b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 smtClean="0">
                <a:ln w="11430"/>
                <a:solidFill>
                  <a:srgbClr val="D05F1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November, 23 2015</a:t>
            </a:r>
          </a:p>
          <a:p>
            <a:pPr algn="ctr"/>
            <a:endParaRPr lang="en-US" sz="400" b="1" dirty="0" smtClean="0">
              <a:ln w="11430"/>
              <a:solidFill>
                <a:srgbClr val="D05F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dirty="0">
                <a:ln w="11430"/>
                <a:solidFill>
                  <a:srgbClr val="D05F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http://ovecssnetwork.weebly.com/</a:t>
            </a:r>
          </a:p>
          <a:p>
            <a:pPr algn="ctr"/>
            <a:endParaRPr lang="en-US" sz="3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www.ovec.org/assets/logo-86989fb16031643efff0f80730ec4d0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344659"/>
            <a:ext cx="8860665" cy="187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7126" y="38637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“Student” Samples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0917" y="1059399"/>
            <a:ext cx="9169759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fontAlgn="base">
              <a:buFont typeface="+mj-lt"/>
              <a:buAutoNum type="arabicPeriod" startAt="4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Review—Oral Feedback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a student)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self-regulated feedback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single-point rubric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IDM and own experience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Give Effective Feedback to Your Students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like to talk about first?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part of your piece are you most proud?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part of your piece will require more attention?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see any patterns?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feel that the suggestions on the rubric are merited?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3797" y="38637"/>
            <a:ext cx="825535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“Student” Samples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853" y="1219200"/>
            <a:ext cx="1063910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base"/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0" lvl="3" indent="-514350" fontAlgn="base">
              <a:buFont typeface="+mj-lt"/>
              <a:buAutoNum type="arabicPeriod" startAt="3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fontAlgn="base">
              <a:buFont typeface="+mj-lt"/>
              <a:buAutoNum type="arabicPeriod" startAt="3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03797" y="1219200"/>
            <a:ext cx="999516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teacher who will be designing inquiry experiences…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0" lvl="3" indent="-514350" fontAlgn="base">
              <a:buFont typeface="+mj-lt"/>
              <a:buAutoNum type="arabicPeriod" startAt="3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fontAlgn="base">
              <a:buFont typeface="+mj-lt"/>
              <a:buAutoNum type="arabicPeriod" startAt="3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behat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58" y="2869330"/>
            <a:ext cx="2656133" cy="2620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3961" y="1790163"/>
            <a:ext cx="491972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student </a:t>
            </a:r>
            <a:r>
              <a:rPr lang="en-US" sz="3600" b="1" dirty="0" smtClean="0"/>
              <a:t>N</a:t>
            </a:r>
            <a:r>
              <a:rPr lang="en-US" sz="2400" b="1" dirty="0" smtClean="0"/>
              <a:t>eeds should you consider? (e.g.--scaffolding, support)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97" y="5457899"/>
            <a:ext cx="58341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</a:t>
            </a:r>
            <a:r>
              <a:rPr lang="en-US" sz="3600" b="1" dirty="0" smtClean="0"/>
              <a:t>S</a:t>
            </a:r>
            <a:r>
              <a:rPr lang="en-US" sz="2400" b="1" dirty="0" smtClean="0"/>
              <a:t>upport do you need to successfully design/implement student inquires?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6701" y="3671935"/>
            <a:ext cx="2893857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“</a:t>
            </a:r>
            <a:r>
              <a:rPr lang="en-US" sz="3600" b="1" dirty="0" smtClean="0"/>
              <a:t>W</a:t>
            </a:r>
            <a:r>
              <a:rPr lang="en-US" sz="2400" b="1" dirty="0" smtClean="0"/>
              <a:t>onderings” do you have about this process?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7927" y="3671936"/>
            <a:ext cx="293638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</a:t>
            </a:r>
            <a:r>
              <a:rPr lang="en-US" sz="3600" b="1" dirty="0" smtClean="0"/>
              <a:t>E</a:t>
            </a:r>
            <a:r>
              <a:rPr lang="en-US" sz="2400" b="1" dirty="0" smtClean="0"/>
              <a:t>xcites you about giving students these opportunities?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40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4" b="2985"/>
          <a:stretch/>
        </p:blipFill>
        <p:spPr>
          <a:xfrm>
            <a:off x="6136782" y="1020762"/>
            <a:ext cx="3803485" cy="52472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9853" y="334968"/>
            <a:ext cx="9682784" cy="1020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Professional Learning?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9393" y="1690697"/>
            <a:ext cx="59506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 vs. PD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 Perspectives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 Individual Plan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PLC Priority Plan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Books!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39" y="1250632"/>
            <a:ext cx="9753699" cy="4953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39" y="1250631"/>
            <a:ext cx="9753699" cy="49532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36339" y="229870"/>
            <a:ext cx="4238791" cy="1020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 vs. PD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9491" y="286148"/>
            <a:ext cx="9682784" cy="1020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Professional Learning?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496" y="948692"/>
            <a:ext cx="8794141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learning is defined in 704 KAR 3:035* Section 1 as “an individual and collective responsibility that fosters shared accountability among the entire education workforce for student achievement, and</a:t>
            </a:r>
          </a:p>
          <a:p>
            <a:endParaRPr lang="en-US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aligns with Kentucky’s Academic Standards in 704 KAR 3:303, educator effectiveness standards, individual growth goals, and school, school district, and state goals for student achievement;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content, pedagogy, pedagogical content-knowledge, as specified in certification requirements and other related job-specific performance standards and expectations;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among educators at school who share accountability for student results;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facilitated by well-prepared school and district leaders including curriculum specialists, principals, coaches, mentors or other teacher leaders;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 simultaneously three purposes: individual improvement, school improvement and program implementation;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several times per week.”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609859" y="402945"/>
            <a:ext cx="108355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 on Professional Learning Communities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9853" y="1372167"/>
            <a:ext cx="56559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you read your assigned article consider the following questions…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perspective on professional learning communities described in this article?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similar to your own perspective?  What is different?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might these similarities and differences exist?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“take away” from this article?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1" y="353967"/>
            <a:ext cx="3041842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2288125"/>
            <a:ext cx="3041842" cy="26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46" y="4165600"/>
            <a:ext cx="3041842" cy="2692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609859" y="357980"/>
            <a:ext cx="875763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 on Professional Learning Communities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162" y="1683543"/>
            <a:ext cx="83970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district, how can we make OUR learning community more effective?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teacher leader, what is my role?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19707" y="147577"/>
            <a:ext cx="9594762" cy="6710424"/>
            <a:chOff x="0" y="147577"/>
            <a:chExt cx="13423901" cy="6710424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4279901" y="147577"/>
              <a:ext cx="9144000" cy="599151"/>
            </a:xfrm>
            <a:prstGeom prst="rect">
              <a:avLst/>
            </a:prstGeom>
          </p:spPr>
          <p:txBody>
            <a:bodyPr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Professional Learning Plan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645" y="2165779"/>
              <a:ext cx="705583" cy="1263221"/>
            </a:xfrm>
            <a:prstGeom prst="rect">
              <a:avLst/>
            </a:prstGeom>
          </p:spPr>
        </p:pic>
        <p:sp>
          <p:nvSpPr>
            <p:cNvPr id="4" name="Cloud Callout 3"/>
            <p:cNvSpPr/>
            <p:nvPr/>
          </p:nvSpPr>
          <p:spPr>
            <a:xfrm>
              <a:off x="33745" y="387033"/>
              <a:ext cx="3875046" cy="1527103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5276" y="828717"/>
              <a:ext cx="2965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I would like to become more effective </a:t>
              </a:r>
              <a:r>
                <a:rPr lang="en-US">
                  <a:solidFill>
                    <a:prstClr val="black"/>
                  </a:solidFill>
                </a:rPr>
                <a:t>at ________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79901" y="746728"/>
              <a:ext cx="75310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What tells me this is an area of growth is_____(</a:t>
              </a:r>
              <a:r>
                <a:rPr lang="en-US" i="1" dirty="0">
                  <a:solidFill>
                    <a:prstClr val="black"/>
                  </a:solidFill>
                </a:rPr>
                <a:t>data/evidence</a:t>
              </a:r>
              <a:r>
                <a:rPr lang="en-US" dirty="0">
                  <a:solidFill>
                    <a:prstClr val="black"/>
                  </a:solidFill>
                </a:rPr>
                <a:t>). [</a:t>
              </a:r>
              <a:r>
                <a:rPr lang="en-US" b="1" dirty="0">
                  <a:solidFill>
                    <a:prstClr val="black"/>
                  </a:solidFill>
                </a:rPr>
                <a:t>Where am I</a:t>
              </a:r>
              <a:r>
                <a:rPr lang="en-US" dirty="0">
                  <a:solidFill>
                    <a:prstClr val="black"/>
                  </a:solidFill>
                </a:rPr>
                <a:t>?] 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I will know I’ve attained this goal/target by/when I ____ (</a:t>
              </a:r>
              <a:r>
                <a:rPr lang="en-US" i="1" dirty="0">
                  <a:solidFill>
                    <a:prstClr val="black"/>
                  </a:solidFill>
                </a:rPr>
                <a:t>outcome/measure</a:t>
              </a:r>
              <a:r>
                <a:rPr lang="en-US" dirty="0">
                  <a:solidFill>
                    <a:prstClr val="black"/>
                  </a:solidFill>
                </a:rPr>
                <a:t>). [</a:t>
              </a:r>
              <a:r>
                <a:rPr lang="en-US" b="1" dirty="0">
                  <a:solidFill>
                    <a:prstClr val="black"/>
                  </a:solidFill>
                </a:rPr>
                <a:t>Where do I want to go</a:t>
              </a:r>
              <a:r>
                <a:rPr lang="en-US" dirty="0">
                  <a:solidFill>
                    <a:prstClr val="black"/>
                  </a:solidFill>
                </a:rPr>
                <a:t>?]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Here is my </a:t>
              </a:r>
              <a:r>
                <a:rPr lang="en-US" b="1" u="sng" dirty="0">
                  <a:solidFill>
                    <a:prstClr val="black"/>
                  </a:solidFill>
                </a:rPr>
                <a:t>plan </a:t>
              </a:r>
              <a:r>
                <a:rPr lang="en-US" dirty="0">
                  <a:solidFill>
                    <a:prstClr val="black"/>
                  </a:solidFill>
                </a:rPr>
                <a:t>for “</a:t>
              </a:r>
              <a:r>
                <a:rPr lang="en-US" b="1" dirty="0">
                  <a:solidFill>
                    <a:prstClr val="black"/>
                  </a:solidFill>
                </a:rPr>
                <a:t>closing the gap</a:t>
              </a:r>
              <a:r>
                <a:rPr lang="en-US" dirty="0">
                  <a:solidFill>
                    <a:prstClr val="black"/>
                  </a:solidFill>
                </a:rPr>
                <a:t>”: (</a:t>
              </a:r>
              <a:r>
                <a:rPr lang="en-US" i="1" dirty="0">
                  <a:solidFill>
                    <a:prstClr val="black"/>
                  </a:solidFill>
                </a:rPr>
                <a:t>the ACTIVITIES that will enable the learning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872637" y="2740880"/>
              <a:ext cx="9653170" cy="35179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09851" y="3429000"/>
              <a:ext cx="1071343" cy="11952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9385" y="3039761"/>
              <a:ext cx="1079086" cy="1183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0784" y="4026625"/>
              <a:ext cx="1660336" cy="1207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02957" y="2825443"/>
              <a:ext cx="1079086" cy="1207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61121" y="5650887"/>
              <a:ext cx="1806526" cy="12071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87444" y="5574849"/>
              <a:ext cx="1431877" cy="12071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709851" y="3631474"/>
              <a:ext cx="103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Read _______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3783" y="3187337"/>
              <a:ext cx="1175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Talk to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0331" y="4277805"/>
              <a:ext cx="14107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Attend conference ____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02957" y="3187337"/>
              <a:ext cx="1079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Attend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______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2998" y="5792779"/>
              <a:ext cx="1245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Participate in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18356" y="5777783"/>
              <a:ext cx="12348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Participate  in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82880" y="3833668"/>
              <a:ext cx="574765" cy="4441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277805"/>
              <a:ext cx="1755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= Professional </a:t>
              </a:r>
              <a:r>
                <a:rPr lang="en-US" sz="1600" i="1" dirty="0">
                  <a:solidFill>
                    <a:prstClr val="black"/>
                  </a:solidFill>
                </a:rPr>
                <a:t>DEVELOPMENT;</a:t>
              </a:r>
            </a:p>
            <a:p>
              <a:r>
                <a:rPr lang="en-US" sz="1600" i="1" dirty="0">
                  <a:solidFill>
                    <a:prstClr val="black"/>
                  </a:solidFill>
                </a:rPr>
                <a:t>Inside=supporting learning goal;</a:t>
              </a:r>
            </a:p>
            <a:p>
              <a:r>
                <a:rPr lang="en-US" sz="1600" i="1" dirty="0">
                  <a:solidFill>
                    <a:prstClr val="black"/>
                  </a:solidFill>
                </a:rPr>
                <a:t>Outside=not pushing on goal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550331" y="2825443"/>
              <a:ext cx="829539" cy="806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0332" y="2997627"/>
              <a:ext cx="840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Read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  ____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107863" y="4026625"/>
              <a:ext cx="1079474" cy="11745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55561" y="4277805"/>
              <a:ext cx="831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PLC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507576" y="4660412"/>
              <a:ext cx="2441865" cy="10947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11367" y="4727557"/>
              <a:ext cx="2185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Work with___ as a thinking/feedback partner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9499600" y="4223187"/>
              <a:ext cx="1765300" cy="11616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90100" y="4482308"/>
              <a:ext cx="148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Observe and analyze___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355561" y="2635533"/>
              <a:ext cx="1514931" cy="12485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35939" y="2869610"/>
              <a:ext cx="13542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Attend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Conference___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4404575" y="672785"/>
            <a:ext cx="7406425" cy="95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4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42434" y="7625"/>
            <a:ext cx="9530366" cy="6496161"/>
            <a:chOff x="22455" y="7625"/>
            <a:chExt cx="13439745" cy="6496161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4318200" y="154317"/>
              <a:ext cx="9144000" cy="599151"/>
            </a:xfrm>
            <a:prstGeom prst="rect">
              <a:avLst/>
            </a:prstGeom>
          </p:spPr>
          <p:txBody>
            <a:bodyPr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Professional Learning Plan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645" y="2165779"/>
              <a:ext cx="705583" cy="1263221"/>
            </a:xfrm>
            <a:prstGeom prst="rect">
              <a:avLst/>
            </a:prstGeom>
          </p:spPr>
        </p:pic>
        <p:sp>
          <p:nvSpPr>
            <p:cNvPr id="4" name="Cloud Callout 3"/>
            <p:cNvSpPr/>
            <p:nvPr/>
          </p:nvSpPr>
          <p:spPr>
            <a:xfrm>
              <a:off x="22455" y="7625"/>
              <a:ext cx="3875046" cy="189335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5276" y="828717"/>
              <a:ext cx="2965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I would like to become more effective at ________ because _____________.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18200" y="746473"/>
              <a:ext cx="753109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What tells me this is an area of growth is_____(</a:t>
              </a:r>
              <a:r>
                <a:rPr lang="en-US" i="1" dirty="0">
                  <a:solidFill>
                    <a:prstClr val="black"/>
                  </a:solidFill>
                </a:rPr>
                <a:t>data/evidence</a:t>
              </a:r>
              <a:r>
                <a:rPr lang="en-US" dirty="0">
                  <a:solidFill>
                    <a:prstClr val="black"/>
                  </a:solidFill>
                </a:rPr>
                <a:t>). [</a:t>
              </a:r>
              <a:r>
                <a:rPr lang="en-US" b="1" dirty="0">
                  <a:solidFill>
                    <a:prstClr val="black"/>
                  </a:solidFill>
                </a:rPr>
                <a:t>Where am I</a:t>
              </a:r>
              <a:r>
                <a:rPr lang="en-US" dirty="0">
                  <a:solidFill>
                    <a:prstClr val="black"/>
                  </a:solidFill>
                </a:rPr>
                <a:t>?] 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I will know I’ve attained this goal/target by/when I ____ (</a:t>
              </a:r>
              <a:r>
                <a:rPr lang="en-US" i="1" dirty="0">
                  <a:solidFill>
                    <a:prstClr val="black"/>
                  </a:solidFill>
                </a:rPr>
                <a:t>outcome/measure</a:t>
              </a:r>
              <a:r>
                <a:rPr lang="en-US" dirty="0">
                  <a:solidFill>
                    <a:prstClr val="black"/>
                  </a:solidFill>
                </a:rPr>
                <a:t>). [</a:t>
              </a:r>
              <a:r>
                <a:rPr lang="en-US" b="1" dirty="0">
                  <a:solidFill>
                    <a:prstClr val="black"/>
                  </a:solidFill>
                </a:rPr>
                <a:t>Where do I want to go</a:t>
              </a:r>
              <a:r>
                <a:rPr lang="en-US" dirty="0">
                  <a:solidFill>
                    <a:prstClr val="black"/>
                  </a:solidFill>
                </a:rPr>
                <a:t>?]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872637" y="2740880"/>
              <a:ext cx="9653170" cy="35179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97288" y="4796185"/>
              <a:ext cx="2465276" cy="152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2. What data or information will help me be optimally prepared for this learning experience?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4225" y="4541970"/>
              <a:ext cx="2682251" cy="126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4. What knowledge, practice, skills, or habits do I hope this will make possible?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0811" y="3372325"/>
              <a:ext cx="574765" cy="4441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6790" y="3168696"/>
              <a:ext cx="2327435" cy="152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1. How can I put myself in the best frame of mind for intentional learning through this experience?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82822" y="3506345"/>
              <a:ext cx="2270409" cy="205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5.What supports can I put in place now to ensure time and support for practice, reflection, and follow-up to this specific learning?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54" y="154317"/>
              <a:ext cx="3607295" cy="99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Why do I want/need to engage in this experience?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5908" y="2230689"/>
              <a:ext cx="1768024" cy="205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3. What specific learning goals will this specific learning experience help me accomplish?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464" y="3950395"/>
              <a:ext cx="2028539" cy="255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To help individuals or teams prepare for a professional learning or learning event-use or adapt for a particular learning experience, whether virtual, face-to-face, short-term or ongoing.</a:t>
              </a:r>
            </a:p>
            <a:p>
              <a:endParaRPr lang="en-US" sz="1200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4404575" y="621269"/>
            <a:ext cx="7406425" cy="95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429556" y="147577"/>
            <a:ext cx="9311424" cy="6710424"/>
            <a:chOff x="1" y="147577"/>
            <a:chExt cx="13423900" cy="6710424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4279901" y="147577"/>
              <a:ext cx="9144000" cy="599151"/>
            </a:xfrm>
            <a:prstGeom prst="rect">
              <a:avLst/>
            </a:prstGeom>
          </p:spPr>
          <p:txBody>
            <a:bodyPr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Professional Learning Plan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645" y="2165779"/>
              <a:ext cx="705583" cy="1263221"/>
            </a:xfrm>
            <a:prstGeom prst="rect">
              <a:avLst/>
            </a:prstGeom>
          </p:spPr>
        </p:pic>
        <p:sp>
          <p:nvSpPr>
            <p:cNvPr id="4" name="Cloud Callout 3"/>
            <p:cNvSpPr/>
            <p:nvPr/>
          </p:nvSpPr>
          <p:spPr>
            <a:xfrm>
              <a:off x="33745" y="387033"/>
              <a:ext cx="3875046" cy="1527103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5276" y="704498"/>
              <a:ext cx="296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I would like to become more effective at ________ because ____________.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79901" y="746728"/>
              <a:ext cx="75310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Here is my </a:t>
              </a:r>
              <a:r>
                <a:rPr lang="en-US" b="1" u="sng" dirty="0">
                  <a:solidFill>
                    <a:prstClr val="black"/>
                  </a:solidFill>
                </a:rPr>
                <a:t>plan </a:t>
              </a:r>
              <a:r>
                <a:rPr lang="en-US" dirty="0">
                  <a:solidFill>
                    <a:prstClr val="black"/>
                  </a:solidFill>
                </a:rPr>
                <a:t>for “</a:t>
              </a:r>
              <a:r>
                <a:rPr lang="en-US" b="1" dirty="0">
                  <a:solidFill>
                    <a:prstClr val="black"/>
                  </a:solidFill>
                </a:rPr>
                <a:t>closing the gap</a:t>
              </a:r>
              <a:r>
                <a:rPr lang="en-US" dirty="0">
                  <a:solidFill>
                    <a:prstClr val="black"/>
                  </a:solidFill>
                </a:rPr>
                <a:t>”: (</a:t>
              </a:r>
              <a:r>
                <a:rPr lang="en-US" i="1" dirty="0">
                  <a:solidFill>
                    <a:prstClr val="black"/>
                  </a:solidFill>
                </a:rPr>
                <a:t>the ACTIVITIES that will enable the learning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872637" y="2740880"/>
              <a:ext cx="9653170" cy="35179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09851" y="3429000"/>
              <a:ext cx="1071343" cy="11952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9385" y="3039761"/>
              <a:ext cx="1079086" cy="1183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0784" y="4026625"/>
              <a:ext cx="1660336" cy="1207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02957" y="2825443"/>
              <a:ext cx="1079086" cy="1207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61121" y="5650887"/>
              <a:ext cx="1806526" cy="12071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87444" y="5574849"/>
              <a:ext cx="1431877" cy="12071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709851" y="3631474"/>
              <a:ext cx="103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Read _______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3783" y="3187337"/>
              <a:ext cx="1175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Talk to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0331" y="4277805"/>
              <a:ext cx="14107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Attend conference ____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02957" y="3187337"/>
              <a:ext cx="1079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Attend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______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2998" y="5792779"/>
              <a:ext cx="1245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Participate in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18356" y="5777783"/>
              <a:ext cx="12348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Participate  in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_____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50913" y="3505187"/>
              <a:ext cx="574765" cy="4441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" y="3942727"/>
              <a:ext cx="1755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= Professional </a:t>
              </a:r>
              <a:r>
                <a:rPr lang="en-US" sz="1600" i="1" dirty="0">
                  <a:solidFill>
                    <a:prstClr val="black"/>
                  </a:solidFill>
                </a:rPr>
                <a:t>DEVELOPMENT;</a:t>
              </a:r>
            </a:p>
            <a:p>
              <a:r>
                <a:rPr lang="en-US" sz="1600" i="1" dirty="0">
                  <a:solidFill>
                    <a:prstClr val="black"/>
                  </a:solidFill>
                </a:rPr>
                <a:t>Inside=supporting learning goal;</a:t>
              </a:r>
            </a:p>
            <a:p>
              <a:r>
                <a:rPr lang="en-US" sz="1600" i="1" dirty="0">
                  <a:solidFill>
                    <a:prstClr val="black"/>
                  </a:solidFill>
                </a:rPr>
                <a:t>Outside=not pushing on goal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550331" y="2825443"/>
              <a:ext cx="829539" cy="806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0332" y="2997627"/>
              <a:ext cx="840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Read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  ____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107863" y="4026625"/>
              <a:ext cx="1079474" cy="11745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55561" y="4277805"/>
              <a:ext cx="831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PLC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507576" y="4660412"/>
              <a:ext cx="2441865" cy="10947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11367" y="4727557"/>
              <a:ext cx="2185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Work with___ as a thinking/feedback partner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9499600" y="4223187"/>
              <a:ext cx="1765300" cy="11616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90100" y="4482308"/>
              <a:ext cx="148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Observe and analyze___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355561" y="2635533"/>
              <a:ext cx="1514931" cy="12485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35939" y="2869610"/>
              <a:ext cx="13542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Attend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Conference___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4391696" y="621269"/>
            <a:ext cx="7406425" cy="95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79/e5/08/79e508f1b7bf64e180349314de6fd3c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5" y="534571"/>
            <a:ext cx="4669646" cy="58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4582" y="161729"/>
            <a:ext cx="594240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Stephen Pruitt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Revisit Argumentation and Rubrics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Summative Assessment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“Student” Work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Self-Assessment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Feedback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Feedback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Learning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PD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 taking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Plan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PLC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980" y="1644169"/>
            <a:ext cx="59945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take back to your district?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help your professional learning?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 your Thanksgiving!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or Concerns?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yan.new@education.ky.gov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http://ovecssnetwork.weebly.com/</a:t>
            </a:r>
          </a:p>
        </p:txBody>
      </p:sp>
      <p:pic>
        <p:nvPicPr>
          <p:cNvPr id="4100" name="Picture 4" descr="http://www.thanksgivingsayings.net/wp-content/uploads/2012/10/turkey-thanksgiving-joke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3148"/>
          <a:stretch/>
        </p:blipFill>
        <p:spPr bwMode="auto">
          <a:xfrm>
            <a:off x="6926456" y="1781546"/>
            <a:ext cx="3604229" cy="39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59853" y="259979"/>
            <a:ext cx="85571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Certificates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nn.us/sites/default/files/15002-1024px-The_First_Thanksgiving_cph.3g04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1" y="1017195"/>
            <a:ext cx="4981791" cy="5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1373" y="279768"/>
            <a:ext cx="53399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Norms </a:t>
            </a: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Paraphrasing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Posing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Presume Positive Intentions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 Ideas on the Table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Paying Attention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upload.wikimedia.org/wikipedia/commons/b/b8/Pequot_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1" y="1020762"/>
            <a:ext cx="4981791" cy="5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59852" y="1017195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8" y="1448971"/>
            <a:ext cx="8358389" cy="469861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82271">
            <a:off x="3388990" y="1722008"/>
            <a:ext cx="1295400" cy="990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9853" y="204836"/>
            <a:ext cx="7638757" cy="815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/>
                <a:cs typeface="Times New Roman"/>
              </a:rPr>
              <a:t>Year at a Glance</a:t>
            </a:r>
            <a:endParaRPr lang="en-US" sz="5000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2395470" y="1447800"/>
            <a:ext cx="7508381" cy="45259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systematically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advance an idea. 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argument is a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claims supported by relevant evidence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can be considered an answer to the question investigated by the research.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arguments become more sophisticated, students might include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counterclaims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9853" y="327699"/>
            <a:ext cx="91439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argumentation?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1515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Mastery?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1223" y="1291883"/>
            <a:ext cx="895081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student has achieved mastery when he or she can consistently demonstrate proficiency in a particular task, skill, or set of content and is capable of teaching it to a peer. . .” </a:t>
            </a:r>
          </a:p>
          <a:p>
            <a:pPr lvl="1" fontAlgn="base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“[If you can] present students with a new challenge that they have never seen and they know how to apply their skills and knowledge to meet the challenge every time.” </a:t>
            </a:r>
          </a:p>
          <a:p>
            <a:pPr lvl="1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lvl="1"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Students to Self-Assess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fontAlgn="base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75721" y="0"/>
            <a:ext cx="8959403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Arguments to Rubrics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756" y="3560792"/>
            <a:ext cx="3056104" cy="20149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03797" y="1028650"/>
            <a:ext cx="999516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fontAlgn="base">
              <a:buFont typeface="+mj-lt"/>
              <a:buAutoNum type="arabicPeriod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“asks of Argumentation”?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Knowledge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Skills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Argumentation </a:t>
            </a:r>
          </a:p>
          <a:p>
            <a:pPr lvl="3" fontAlgn="base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Single Point Rubric Aimed at Proficiency 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Draft/Select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Proficiency criteria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grade level based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ompare criteria with others at table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 a common rubric on chart paper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Gallery Walk 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and Revise </a:t>
            </a:r>
          </a:p>
          <a:p>
            <a:pPr lvl="2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7583" y="9922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“Student” Samples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4806" y="1020762"/>
            <a:ext cx="9096775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fontAlgn="base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Self-Assessment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 a student) 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Students to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Self-Assess</a:t>
            </a:r>
          </a:p>
          <a:p>
            <a:pPr marL="2343150" lvl="4" indent="-514350" fontAlgn="base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“To help students grow, we must teach them to develop the skill of metacognition”</a:t>
            </a:r>
          </a:p>
          <a:p>
            <a:pPr marL="2343150" lvl="4" indent="-514350" fontAlgn="base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“Teaching reflection can help students decipher their own learning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Google Forms (OVEC SS website)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in the Classroom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description to analysis 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Accounts-Based Reflection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 a student)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Historical Thinking and Understanding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“Structure of Argumentation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the choices you made and provide reasons for your decision</a:t>
            </a:r>
          </a:p>
          <a:p>
            <a:pPr lvl="3" fontAlgn="base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4805" y="9922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“Student” Samples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4100" y="1119982"/>
            <a:ext cx="9131123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fontAlgn="base">
              <a:buFont typeface="+mj-lt"/>
              <a:buAutoNum type="arabicPeriod" startAt="3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Single-Point Rubric Feedback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 a student)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partner’s reflection </a:t>
            </a:r>
            <a:r>
              <a:rPr lang="en-US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 their summative piece</a:t>
            </a:r>
            <a:endParaRPr lang="en-US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their summative piece 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Give Effective Feedback to Your Students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success criteria of the single-point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don’t judge/evaluate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norm-reference 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improvement suggestions with positive suggestions </a:t>
            </a:r>
          </a:p>
          <a:p>
            <a:pPr marL="2800350" lvl="5" indent="-514350" fontAlgn="base">
              <a:buFont typeface="Arial" panose="020B0604020202020204" pitchFamily="34" charset="0"/>
              <a:buChar char="•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9853" y="1020762"/>
            <a:ext cx="10753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1206</Words>
  <Application>Microsoft Office PowerPoint</Application>
  <PresentationFormat>Widescreen</PresentationFormat>
  <Paragraphs>222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New, Ryan - Division of Student Success</dc:creator>
  <cp:lastModifiedBy>New, Ryan - Division of Student Success</cp:lastModifiedBy>
  <cp:revision>171</cp:revision>
  <dcterms:created xsi:type="dcterms:W3CDTF">2015-11-18T16:10:21Z</dcterms:created>
  <dcterms:modified xsi:type="dcterms:W3CDTF">2015-11-30T13:54:30Z</dcterms:modified>
</cp:coreProperties>
</file>