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61" r:id="rId2"/>
    <p:sldId id="300" r:id="rId3"/>
    <p:sldId id="317" r:id="rId4"/>
    <p:sldId id="291" r:id="rId5"/>
    <p:sldId id="316" r:id="rId6"/>
    <p:sldId id="266" r:id="rId7"/>
    <p:sldId id="268" r:id="rId8"/>
    <p:sldId id="267" r:id="rId9"/>
    <p:sldId id="310" r:id="rId10"/>
    <p:sldId id="322" r:id="rId11"/>
    <p:sldId id="271" r:id="rId12"/>
    <p:sldId id="303" r:id="rId13"/>
    <p:sldId id="324" r:id="rId14"/>
    <p:sldId id="301" r:id="rId15"/>
    <p:sldId id="302" r:id="rId16"/>
    <p:sldId id="272" r:id="rId17"/>
    <p:sldId id="273" r:id="rId18"/>
    <p:sldId id="274" r:id="rId19"/>
    <p:sldId id="275" r:id="rId20"/>
    <p:sldId id="311" r:id="rId21"/>
    <p:sldId id="312" r:id="rId22"/>
    <p:sldId id="305" r:id="rId23"/>
    <p:sldId id="306" r:id="rId24"/>
    <p:sldId id="280" r:id="rId25"/>
    <p:sldId id="281" r:id="rId26"/>
    <p:sldId id="307" r:id="rId27"/>
    <p:sldId id="285" r:id="rId28"/>
    <p:sldId id="313" r:id="rId29"/>
    <p:sldId id="309" r:id="rId30"/>
    <p:sldId id="284" r:id="rId31"/>
    <p:sldId id="323" r:id="rId32"/>
    <p:sldId id="318" r:id="rId33"/>
    <p:sldId id="319" r:id="rId34"/>
    <p:sldId id="315" r:id="rId35"/>
    <p:sldId id="298" r:id="rId36"/>
    <p:sldId id="292" r:id="rId37"/>
    <p:sldId id="293" r:id="rId38"/>
    <p:sldId id="294" r:id="rId39"/>
    <p:sldId id="295" r:id="rId40"/>
    <p:sldId id="320" r:id="rId41"/>
    <p:sldId id="321" r:id="rId42"/>
    <p:sldId id="308" r:id="rId43"/>
    <p:sldId id="304" r:id="rId44"/>
    <p:sldId id="289"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99"/>
    <a:srgbClr val="9999FF"/>
    <a:srgbClr val="6666FF"/>
    <a:srgbClr val="FF6600"/>
    <a:srgbClr val="FF3300"/>
    <a:srgbClr val="FFCC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8385AF5F-D484-497D-ACE0-5D1606CC8CBF}" type="presOf" srcId="{5005168A-A975-CD4B-8044-84231FA76CB4}" destId="{9A854710-B62F-E047-B885-845C28E1EC2A}" srcOrd="0" destOrd="0" presId="urn:microsoft.com/office/officeart/2005/8/layout/cycle1"/>
    <dgm:cxn modelId="{63BD1E63-B0EF-4C32-A599-74E7EC0E3528}" type="presOf" srcId="{6A0CC1DC-EE94-D14D-8B18-83F3D118407C}" destId="{48F132A2-4056-A84B-B762-BF6DE61FCCC7}"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6832363C-21AD-4019-869C-68144856F1FE}" type="presOf" srcId="{AFBD3BDE-5D26-0B4A-A829-602E2BFB03D0}" destId="{AC274CE4-FF13-944D-986E-2DDF464ABE37}"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B9858DDE-5122-4840-8D71-04E4E9BFFC76}" type="presOf" srcId="{76E23BBB-DA7C-1144-981C-73AF143B8DA5}" destId="{85C515FA-5A1B-ED41-863F-C8E69963F60A}" srcOrd="0" destOrd="0" presId="urn:microsoft.com/office/officeart/2005/8/layout/cycle1"/>
    <dgm:cxn modelId="{440D6C2D-68E1-40D8-B3AE-036B335013B3}" type="presOf" srcId="{6152F142-3CD0-E548-AA2C-B683DB4A3BCF}" destId="{78F69DBD-A0AE-B141-9C4C-814CDCB725FD}" srcOrd="0" destOrd="0" presId="urn:microsoft.com/office/officeart/2005/8/layout/cycle1"/>
    <dgm:cxn modelId="{1ECE6218-3CBB-4E92-A4E1-3BAEC64C7B6F}" type="presOf" srcId="{5568C93A-6816-AD48-A76F-24B35C62E018}" destId="{9E0CD89B-B70C-164F-81C6-31208B1DCFAE}" srcOrd="0" destOrd="0" presId="urn:microsoft.com/office/officeart/2005/8/layout/cycle1"/>
    <dgm:cxn modelId="{E9F6CF74-676E-4135-9E86-1C2D8173698D}" type="presOf" srcId="{9326FBE3-4772-2647-A067-5E8F375AE70E}" destId="{68E7BAA3-CFE6-FC4F-9476-25C866166E9A}" srcOrd="0" destOrd="0" presId="urn:microsoft.com/office/officeart/2005/8/layout/cycle1"/>
    <dgm:cxn modelId="{5E98287B-8091-48D6-BD67-D166E44AB6E6}" type="presOf" srcId="{95C8160D-F6A7-2946-9B74-523498C7E8A4}" destId="{CDB00F95-11D7-1842-B554-2E945279B75F}" srcOrd="0" destOrd="0" presId="urn:microsoft.com/office/officeart/2005/8/layout/cycle1"/>
    <dgm:cxn modelId="{EE72D6E3-C0FE-4B88-891F-60F872D0C431}" type="presOf" srcId="{C586709B-6B6A-FE47-A507-0BC3CF2DC6E4}" destId="{A78C3A54-C83D-914E-AE7F-E876335F4BCA}"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CA23C991-310C-4D47-861B-284CA3905D7B}" srcId="{9326FBE3-4772-2647-A067-5E8F375AE70E}" destId="{AFBD3BDE-5D26-0B4A-A829-602E2BFB03D0}" srcOrd="2" destOrd="0" parTransId="{0A2905AB-1896-444A-A187-3EFA2FA0ACC1}" sibTransId="{6152F142-3CD0-E548-AA2C-B683DB4A3BCF}"/>
    <dgm:cxn modelId="{5BABE6EB-1587-4E0A-B611-E0C7EAFED19F}" type="presOf" srcId="{0EB9B058-C188-D944-83FB-43BEEDDA1B45}" destId="{32948E22-CC97-8248-959B-48739E1330DA}" srcOrd="0" destOrd="0" presId="urn:microsoft.com/office/officeart/2005/8/layout/cycle1"/>
    <dgm:cxn modelId="{BD3C6A6A-5037-4D74-9D71-8D00D98455D0}" type="presOf" srcId="{B7AA3705-C7FC-EA44-916B-2FAB45891C7C}" destId="{0B5E9BF7-291A-284D-94FF-F32C6D82D213}" srcOrd="0" destOrd="0" presId="urn:microsoft.com/office/officeart/2005/8/layout/cycle1"/>
    <dgm:cxn modelId="{17639B40-8E5F-44FC-BDBB-419717CF8367}" type="presParOf" srcId="{68E7BAA3-CFE6-FC4F-9476-25C866166E9A}" destId="{D0E65504-9738-0144-AB11-3CA47AAD4627}" srcOrd="0" destOrd="0" presId="urn:microsoft.com/office/officeart/2005/8/layout/cycle1"/>
    <dgm:cxn modelId="{B63EDD0F-EE4D-47F6-85C4-0FA2C275EC46}" type="presParOf" srcId="{68E7BAA3-CFE6-FC4F-9476-25C866166E9A}" destId="{48F132A2-4056-A84B-B762-BF6DE61FCCC7}" srcOrd="1" destOrd="0" presId="urn:microsoft.com/office/officeart/2005/8/layout/cycle1"/>
    <dgm:cxn modelId="{D5EE3B10-42E8-4D46-9C62-83B98D826769}" type="presParOf" srcId="{68E7BAA3-CFE6-FC4F-9476-25C866166E9A}" destId="{32948E22-CC97-8248-959B-48739E1330DA}" srcOrd="2" destOrd="0" presId="urn:microsoft.com/office/officeart/2005/8/layout/cycle1"/>
    <dgm:cxn modelId="{C02F53A1-13B7-4523-9733-1734FDFF8C9A}" type="presParOf" srcId="{68E7BAA3-CFE6-FC4F-9476-25C866166E9A}" destId="{516A35C8-50B9-8F47-842D-40CC4CE9E65B}" srcOrd="3" destOrd="0" presId="urn:microsoft.com/office/officeart/2005/8/layout/cycle1"/>
    <dgm:cxn modelId="{58C4CF43-A0DC-43CB-AE3B-10C7939EC019}" type="presParOf" srcId="{68E7BAA3-CFE6-FC4F-9476-25C866166E9A}" destId="{9A854710-B62F-E047-B885-845C28E1EC2A}" srcOrd="4" destOrd="0" presId="urn:microsoft.com/office/officeart/2005/8/layout/cycle1"/>
    <dgm:cxn modelId="{3D545B3E-38DB-4EF7-B469-8110A170D201}" type="presParOf" srcId="{68E7BAA3-CFE6-FC4F-9476-25C866166E9A}" destId="{0B5E9BF7-291A-284D-94FF-F32C6D82D213}" srcOrd="5" destOrd="0" presId="urn:microsoft.com/office/officeart/2005/8/layout/cycle1"/>
    <dgm:cxn modelId="{CAB1CF54-1B91-4CA6-B162-01A329E9BF74}" type="presParOf" srcId="{68E7BAA3-CFE6-FC4F-9476-25C866166E9A}" destId="{3A2F2327-10D5-024B-A77D-01C5623CA1EF}" srcOrd="6" destOrd="0" presId="urn:microsoft.com/office/officeart/2005/8/layout/cycle1"/>
    <dgm:cxn modelId="{DD988D41-85AF-4195-9CFD-DDEF4F8C6002}" type="presParOf" srcId="{68E7BAA3-CFE6-FC4F-9476-25C866166E9A}" destId="{AC274CE4-FF13-944D-986E-2DDF464ABE37}" srcOrd="7" destOrd="0" presId="urn:microsoft.com/office/officeart/2005/8/layout/cycle1"/>
    <dgm:cxn modelId="{0058FDCE-5035-465D-9AB9-A659C428CC99}" type="presParOf" srcId="{68E7BAA3-CFE6-FC4F-9476-25C866166E9A}" destId="{78F69DBD-A0AE-B141-9C4C-814CDCB725FD}" srcOrd="8" destOrd="0" presId="urn:microsoft.com/office/officeart/2005/8/layout/cycle1"/>
    <dgm:cxn modelId="{FA9D426C-2B59-4B21-A5B1-8E016FD40D8F}" type="presParOf" srcId="{68E7BAA3-CFE6-FC4F-9476-25C866166E9A}" destId="{0E1CE340-14E3-DC4D-8DE8-BB7DB36FF22F}" srcOrd="9" destOrd="0" presId="urn:microsoft.com/office/officeart/2005/8/layout/cycle1"/>
    <dgm:cxn modelId="{B6EAF0D1-23CF-4D4D-86BC-78837A361A3D}" type="presParOf" srcId="{68E7BAA3-CFE6-FC4F-9476-25C866166E9A}" destId="{CDB00F95-11D7-1842-B554-2E945279B75F}" srcOrd="10" destOrd="0" presId="urn:microsoft.com/office/officeart/2005/8/layout/cycle1"/>
    <dgm:cxn modelId="{3CF5FDC1-7D11-4566-8A85-2F157683FE90}" type="presParOf" srcId="{68E7BAA3-CFE6-FC4F-9476-25C866166E9A}" destId="{A78C3A54-C83D-914E-AE7F-E876335F4BCA}" srcOrd="11" destOrd="0" presId="urn:microsoft.com/office/officeart/2005/8/layout/cycle1"/>
    <dgm:cxn modelId="{036238BF-781E-43F4-A261-99F9352CA14C}" type="presParOf" srcId="{68E7BAA3-CFE6-FC4F-9476-25C866166E9A}" destId="{099D12DF-56B5-7D4B-B07B-223DD05D5C68}" srcOrd="12" destOrd="0" presId="urn:microsoft.com/office/officeart/2005/8/layout/cycle1"/>
    <dgm:cxn modelId="{B00E0282-EDD6-4155-A470-6BF77E4D1A32}" type="presParOf" srcId="{68E7BAA3-CFE6-FC4F-9476-25C866166E9A}" destId="{9E0CD89B-B70C-164F-81C6-31208B1DCFAE}" srcOrd="13" destOrd="0" presId="urn:microsoft.com/office/officeart/2005/8/layout/cycle1"/>
    <dgm:cxn modelId="{E32FFEA2-86AF-4C79-95B6-897FA7D9BEFB}"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748275-574E-4851-9E70-36D887C788AC}"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0F290FC-17F3-4118-B870-FBA04A0CE3B5}">
      <dgm:prSet phldrT="[Text]" custT="1"/>
      <dgm:spPr/>
      <dgm:t>
        <a:bodyPr/>
        <a:lstStyle/>
        <a:p>
          <a:pPr algn="ctr"/>
          <a:r>
            <a:rPr lang="en-US" sz="1600" b="1" u="sng" dirty="0" smtClean="0">
              <a:latin typeface="Times New Roman" panose="02020603050405020304" pitchFamily="18" charset="0"/>
              <a:cs typeface="Times New Roman" panose="02020603050405020304" pitchFamily="18" charset="0"/>
            </a:rPr>
            <a:t>Through 2013</a:t>
          </a:r>
        </a:p>
        <a:p>
          <a:pPr algn="ctr"/>
          <a:r>
            <a:rPr lang="en-US" sz="1600" b="1" dirty="0" smtClean="0">
              <a:latin typeface="Times New Roman" panose="02020603050405020304" pitchFamily="18" charset="0"/>
              <a:cs typeface="Times New Roman" panose="02020603050405020304" pitchFamily="18" charset="0"/>
            </a:rPr>
            <a:t>1.  Formed a 40+ member stakeholder group to set vision, establish specifications for  new standards</a:t>
          </a:r>
        </a:p>
        <a:p>
          <a:pPr algn="ctr"/>
          <a:r>
            <a:rPr lang="en-US" sz="1600" b="1" dirty="0" smtClean="0">
              <a:latin typeface="Times New Roman" panose="02020603050405020304" pitchFamily="18" charset="0"/>
              <a:cs typeface="Times New Roman" panose="02020603050405020304" pitchFamily="18" charset="0"/>
            </a:rPr>
            <a:t>2. Established key threads for Kentucky Social Studies Standards</a:t>
          </a:r>
          <a:endParaRPr lang="en-US" sz="1600" dirty="0">
            <a:latin typeface="Times New Roman" panose="02020603050405020304" pitchFamily="18" charset="0"/>
            <a:cs typeface="Times New Roman" panose="02020603050405020304" pitchFamily="18" charset="0"/>
          </a:endParaRPr>
        </a:p>
      </dgm:t>
    </dgm:pt>
    <dgm:pt modelId="{95E1A7CF-D4DF-4B70-990C-4EE11D5B25C0}" type="parTrans" cxnId="{71843957-96B0-4476-BAAC-625F65395F51}">
      <dgm:prSet/>
      <dgm:spPr/>
      <dgm:t>
        <a:bodyPr/>
        <a:lstStyle/>
        <a:p>
          <a:endParaRPr lang="en-US"/>
        </a:p>
      </dgm:t>
    </dgm:pt>
    <dgm:pt modelId="{83B6BEFE-8475-4D6E-86BE-0380B2B6BF13}" type="sibTrans" cxnId="{71843957-96B0-4476-BAAC-625F65395F51}">
      <dgm:prSet/>
      <dgm:spPr/>
      <dgm:t>
        <a:bodyPr/>
        <a:lstStyle/>
        <a:p>
          <a:endParaRPr lang="en-US"/>
        </a:p>
      </dgm:t>
    </dgm:pt>
    <dgm:pt modelId="{2F119BA3-BBC0-4BCF-AD44-B8002E1CEC73}">
      <dgm:prSet phldrT="[Text]" custT="1"/>
      <dgm:spPr/>
      <dgm:t>
        <a:bodyPr/>
        <a:lstStyle/>
        <a:p>
          <a:r>
            <a:rPr lang="en-US" sz="1600" b="1" u="sng" dirty="0" smtClean="0">
              <a:latin typeface="Times New Roman" panose="02020603050405020304" pitchFamily="18" charset="0"/>
              <a:cs typeface="Times New Roman" panose="02020603050405020304" pitchFamily="18" charset="0"/>
            </a:rPr>
            <a:t>Through August 2014</a:t>
          </a:r>
        </a:p>
        <a:p>
          <a:r>
            <a:rPr lang="en-US" sz="1600" b="1" dirty="0" smtClean="0">
              <a:latin typeface="Times New Roman" panose="02020603050405020304" pitchFamily="18" charset="0"/>
              <a:cs typeface="Times New Roman" panose="02020603050405020304" pitchFamily="18" charset="0"/>
            </a:rPr>
            <a:t>3. Selected 40 teacher writers to draft standards using vision, priorities set from 2013 stakeholder group</a:t>
          </a:r>
        </a:p>
        <a:p>
          <a:r>
            <a:rPr lang="en-US" sz="1600" b="1" dirty="0" smtClean="0">
              <a:latin typeface="Times New Roman" panose="02020603050405020304" pitchFamily="18" charset="0"/>
              <a:cs typeface="Times New Roman" panose="02020603050405020304" pitchFamily="18" charset="0"/>
            </a:rPr>
            <a:t>4. Drafted set of standards with anchors/progressions informed by Global Competence Matrix, P21 Skills, C3 Framework and </a:t>
          </a:r>
          <a:r>
            <a:rPr lang="en-US" sz="1600" b="1" i="1" dirty="0" smtClean="0">
              <a:latin typeface="Times New Roman" panose="02020603050405020304" pitchFamily="18" charset="0"/>
              <a:cs typeface="Times New Roman" panose="02020603050405020304" pitchFamily="18" charset="0"/>
            </a:rPr>
            <a:t>How Students Learn History in the Classroom</a:t>
          </a:r>
        </a:p>
        <a:p>
          <a:r>
            <a:rPr lang="en-US" sz="1600" b="1" dirty="0" smtClean="0">
              <a:latin typeface="Times New Roman" panose="02020603050405020304" pitchFamily="18" charset="0"/>
              <a:cs typeface="Times New Roman" panose="02020603050405020304" pitchFamily="18" charset="0"/>
            </a:rPr>
            <a:t>5. Established protocol for focus groups </a:t>
          </a:r>
          <a:endParaRPr lang="en-US" sz="1600" dirty="0">
            <a:latin typeface="Times New Roman" panose="02020603050405020304" pitchFamily="18" charset="0"/>
            <a:cs typeface="Times New Roman" panose="02020603050405020304" pitchFamily="18" charset="0"/>
          </a:endParaRPr>
        </a:p>
      </dgm:t>
    </dgm:pt>
    <dgm:pt modelId="{9D95551B-6ACF-4B8C-AE44-98326AB5876A}" type="parTrans" cxnId="{7667A5C5-DAEC-4359-B615-CD7E4C312538}">
      <dgm:prSet/>
      <dgm:spPr/>
      <dgm:t>
        <a:bodyPr/>
        <a:lstStyle/>
        <a:p>
          <a:endParaRPr lang="en-US"/>
        </a:p>
      </dgm:t>
    </dgm:pt>
    <dgm:pt modelId="{CC8CF4AF-3DD5-4ECB-B3E2-42A68825F0BB}" type="sibTrans" cxnId="{7667A5C5-DAEC-4359-B615-CD7E4C312538}">
      <dgm:prSet/>
      <dgm:spPr/>
      <dgm:t>
        <a:bodyPr/>
        <a:lstStyle/>
        <a:p>
          <a:endParaRPr lang="en-US"/>
        </a:p>
      </dgm:t>
    </dgm:pt>
    <dgm:pt modelId="{B7B00473-9719-44D9-AE14-5AEC0DA40080}">
      <dgm:prSet phldrT="[Text]" custT="1"/>
      <dgm:spPr/>
      <dgm:t>
        <a:bodyPr/>
        <a:lstStyle/>
        <a:p>
          <a:endParaRPr lang="en-US" sz="1800" b="1" dirty="0"/>
        </a:p>
      </dgm:t>
    </dgm:pt>
    <dgm:pt modelId="{2F94E113-5C3D-4E53-8595-76203B4BDC2C}" type="parTrans" cxnId="{B020D494-E565-477B-9D14-BBF3FD66ECA9}">
      <dgm:prSet/>
      <dgm:spPr/>
      <dgm:t>
        <a:bodyPr/>
        <a:lstStyle/>
        <a:p>
          <a:endParaRPr lang="en-US"/>
        </a:p>
      </dgm:t>
    </dgm:pt>
    <dgm:pt modelId="{8DA46AD7-1B47-42CA-8214-F9CB4395581B}" type="sibTrans" cxnId="{B020D494-E565-477B-9D14-BBF3FD66ECA9}">
      <dgm:prSet/>
      <dgm:spPr/>
      <dgm:t>
        <a:bodyPr/>
        <a:lstStyle/>
        <a:p>
          <a:endParaRPr lang="en-US"/>
        </a:p>
      </dgm:t>
    </dgm:pt>
    <dgm:pt modelId="{E2E20097-8561-43E7-9D2E-6872393D5D34}" type="pres">
      <dgm:prSet presAssocID="{47748275-574E-4851-9E70-36D887C788AC}" presName="Name0" presStyleCnt="0">
        <dgm:presLayoutVars>
          <dgm:dir/>
          <dgm:animLvl val="lvl"/>
          <dgm:resizeHandles val="exact"/>
        </dgm:presLayoutVars>
      </dgm:prSet>
      <dgm:spPr/>
      <dgm:t>
        <a:bodyPr/>
        <a:lstStyle/>
        <a:p>
          <a:endParaRPr lang="en-US"/>
        </a:p>
      </dgm:t>
    </dgm:pt>
    <dgm:pt modelId="{0DDFC042-8CD8-464A-B2A7-43E1B218FB4A}" type="pres">
      <dgm:prSet presAssocID="{B7B00473-9719-44D9-AE14-5AEC0DA40080}" presName="boxAndChildren" presStyleCnt="0"/>
      <dgm:spPr/>
    </dgm:pt>
    <dgm:pt modelId="{C9B1804F-ADF9-4994-B4CB-3C8C3ABEECFC}" type="pres">
      <dgm:prSet presAssocID="{B7B00473-9719-44D9-AE14-5AEC0DA40080}" presName="parentTextBox" presStyleLbl="node1" presStyleIdx="0" presStyleCnt="3" custLinFactNeighborY="1621"/>
      <dgm:spPr/>
      <dgm:t>
        <a:bodyPr/>
        <a:lstStyle/>
        <a:p>
          <a:endParaRPr lang="en-US"/>
        </a:p>
      </dgm:t>
    </dgm:pt>
    <dgm:pt modelId="{6F676C03-AE94-41C8-95D9-18F36DCC23CB}" type="pres">
      <dgm:prSet presAssocID="{CC8CF4AF-3DD5-4ECB-B3E2-42A68825F0BB}" presName="sp" presStyleCnt="0"/>
      <dgm:spPr/>
    </dgm:pt>
    <dgm:pt modelId="{664A0EF0-1718-4BDE-884B-C4F96D2A3427}" type="pres">
      <dgm:prSet presAssocID="{2F119BA3-BBC0-4BCF-AD44-B8002E1CEC73}" presName="arrowAndChildren" presStyleCnt="0"/>
      <dgm:spPr/>
    </dgm:pt>
    <dgm:pt modelId="{0F2F52A2-2535-4219-A67B-62CC8CC57473}" type="pres">
      <dgm:prSet presAssocID="{2F119BA3-BBC0-4BCF-AD44-B8002E1CEC73}" presName="parentTextArrow" presStyleLbl="node1" presStyleIdx="1" presStyleCnt="3" custScaleY="124434"/>
      <dgm:spPr/>
      <dgm:t>
        <a:bodyPr/>
        <a:lstStyle/>
        <a:p>
          <a:endParaRPr lang="en-US"/>
        </a:p>
      </dgm:t>
    </dgm:pt>
    <dgm:pt modelId="{B5DC7497-56C1-4E2A-9B54-C41EC7C520D1}" type="pres">
      <dgm:prSet presAssocID="{83B6BEFE-8475-4D6E-86BE-0380B2B6BF13}" presName="sp" presStyleCnt="0"/>
      <dgm:spPr/>
    </dgm:pt>
    <dgm:pt modelId="{187A97D8-E710-4D2E-981F-4E3D2C8E1B79}" type="pres">
      <dgm:prSet presAssocID="{50F290FC-17F3-4118-B870-FBA04A0CE3B5}" presName="arrowAndChildren" presStyleCnt="0"/>
      <dgm:spPr/>
    </dgm:pt>
    <dgm:pt modelId="{5317842A-6ADB-491F-BFFB-5FB1150F2A80}" type="pres">
      <dgm:prSet presAssocID="{50F290FC-17F3-4118-B870-FBA04A0CE3B5}" presName="parentTextArrow" presStyleLbl="node1" presStyleIdx="2" presStyleCnt="3"/>
      <dgm:spPr/>
      <dgm:t>
        <a:bodyPr/>
        <a:lstStyle/>
        <a:p>
          <a:endParaRPr lang="en-US"/>
        </a:p>
      </dgm:t>
    </dgm:pt>
  </dgm:ptLst>
  <dgm:cxnLst>
    <dgm:cxn modelId="{6C2AD2AD-9988-4062-AD73-CAB335C25ACE}" type="presOf" srcId="{B7B00473-9719-44D9-AE14-5AEC0DA40080}" destId="{C9B1804F-ADF9-4994-B4CB-3C8C3ABEECFC}" srcOrd="0" destOrd="0" presId="urn:microsoft.com/office/officeart/2005/8/layout/process4"/>
    <dgm:cxn modelId="{908D1D12-DA72-441A-95DF-63DE31832E44}" type="presOf" srcId="{47748275-574E-4851-9E70-36D887C788AC}" destId="{E2E20097-8561-43E7-9D2E-6872393D5D34}" srcOrd="0" destOrd="0" presId="urn:microsoft.com/office/officeart/2005/8/layout/process4"/>
    <dgm:cxn modelId="{7667A5C5-DAEC-4359-B615-CD7E4C312538}" srcId="{47748275-574E-4851-9E70-36D887C788AC}" destId="{2F119BA3-BBC0-4BCF-AD44-B8002E1CEC73}" srcOrd="1" destOrd="0" parTransId="{9D95551B-6ACF-4B8C-AE44-98326AB5876A}" sibTransId="{CC8CF4AF-3DD5-4ECB-B3E2-42A68825F0BB}"/>
    <dgm:cxn modelId="{71843957-96B0-4476-BAAC-625F65395F51}" srcId="{47748275-574E-4851-9E70-36D887C788AC}" destId="{50F290FC-17F3-4118-B870-FBA04A0CE3B5}" srcOrd="0" destOrd="0" parTransId="{95E1A7CF-D4DF-4B70-990C-4EE11D5B25C0}" sibTransId="{83B6BEFE-8475-4D6E-86BE-0380B2B6BF13}"/>
    <dgm:cxn modelId="{B020D494-E565-477B-9D14-BBF3FD66ECA9}" srcId="{47748275-574E-4851-9E70-36D887C788AC}" destId="{B7B00473-9719-44D9-AE14-5AEC0DA40080}" srcOrd="2" destOrd="0" parTransId="{2F94E113-5C3D-4E53-8595-76203B4BDC2C}" sibTransId="{8DA46AD7-1B47-42CA-8214-F9CB4395581B}"/>
    <dgm:cxn modelId="{BE2ED57A-4E11-4435-B47D-20883D8E4EB7}" type="presOf" srcId="{2F119BA3-BBC0-4BCF-AD44-B8002E1CEC73}" destId="{0F2F52A2-2535-4219-A67B-62CC8CC57473}" srcOrd="0" destOrd="0" presId="urn:microsoft.com/office/officeart/2005/8/layout/process4"/>
    <dgm:cxn modelId="{27B7CE20-91FB-414A-B80D-2D317D594E94}" type="presOf" srcId="{50F290FC-17F3-4118-B870-FBA04A0CE3B5}" destId="{5317842A-6ADB-491F-BFFB-5FB1150F2A80}" srcOrd="0" destOrd="0" presId="urn:microsoft.com/office/officeart/2005/8/layout/process4"/>
    <dgm:cxn modelId="{CD5813ED-4C0C-4FC4-85FD-F443FF615ABA}" type="presParOf" srcId="{E2E20097-8561-43E7-9D2E-6872393D5D34}" destId="{0DDFC042-8CD8-464A-B2A7-43E1B218FB4A}" srcOrd="0" destOrd="0" presId="urn:microsoft.com/office/officeart/2005/8/layout/process4"/>
    <dgm:cxn modelId="{BDC73F69-A1B6-4BE1-8783-E4F71FA79EC6}" type="presParOf" srcId="{0DDFC042-8CD8-464A-B2A7-43E1B218FB4A}" destId="{C9B1804F-ADF9-4994-B4CB-3C8C3ABEECFC}" srcOrd="0" destOrd="0" presId="urn:microsoft.com/office/officeart/2005/8/layout/process4"/>
    <dgm:cxn modelId="{57FE4911-71E4-492E-BA86-01E2B0410059}" type="presParOf" srcId="{E2E20097-8561-43E7-9D2E-6872393D5D34}" destId="{6F676C03-AE94-41C8-95D9-18F36DCC23CB}" srcOrd="1" destOrd="0" presId="urn:microsoft.com/office/officeart/2005/8/layout/process4"/>
    <dgm:cxn modelId="{69F644D7-0BBE-4CCD-A258-F7F6E44A24CB}" type="presParOf" srcId="{E2E20097-8561-43E7-9D2E-6872393D5D34}" destId="{664A0EF0-1718-4BDE-884B-C4F96D2A3427}" srcOrd="2" destOrd="0" presId="urn:microsoft.com/office/officeart/2005/8/layout/process4"/>
    <dgm:cxn modelId="{5AB3FA2B-567E-46A5-B831-C694ABBC869E}" type="presParOf" srcId="{664A0EF0-1718-4BDE-884B-C4F96D2A3427}" destId="{0F2F52A2-2535-4219-A67B-62CC8CC57473}" srcOrd="0" destOrd="0" presId="urn:microsoft.com/office/officeart/2005/8/layout/process4"/>
    <dgm:cxn modelId="{E33A3693-55A6-47B2-A996-5CEA616E8828}" type="presParOf" srcId="{E2E20097-8561-43E7-9D2E-6872393D5D34}" destId="{B5DC7497-56C1-4E2A-9B54-C41EC7C520D1}" srcOrd="3" destOrd="0" presId="urn:microsoft.com/office/officeart/2005/8/layout/process4"/>
    <dgm:cxn modelId="{81BEF482-AA77-4E6F-B2ED-385B344D0440}" type="presParOf" srcId="{E2E20097-8561-43E7-9D2E-6872393D5D34}" destId="{187A97D8-E710-4D2E-981F-4E3D2C8E1B79}" srcOrd="4" destOrd="0" presId="urn:microsoft.com/office/officeart/2005/8/layout/process4"/>
    <dgm:cxn modelId="{C4E6E9EE-1B8A-481D-A469-7A9D12F02371}" type="presParOf" srcId="{187A97D8-E710-4D2E-981F-4E3D2C8E1B79}" destId="{5317842A-6ADB-491F-BFFB-5FB1150F2A8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E77B78-DD0C-4017-8978-8D470994EAC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F00D3797-0CF5-4D77-BB6B-741FDF495B2F}" type="pres">
      <dgm:prSet presAssocID="{2EE77B78-DD0C-4017-8978-8D470994EAC2}" presName="diagram" presStyleCnt="0">
        <dgm:presLayoutVars>
          <dgm:dir/>
          <dgm:resizeHandles val="exact"/>
        </dgm:presLayoutVars>
      </dgm:prSet>
      <dgm:spPr/>
      <dgm:t>
        <a:bodyPr/>
        <a:lstStyle/>
        <a:p>
          <a:endParaRPr lang="en-US"/>
        </a:p>
      </dgm:t>
    </dgm:pt>
  </dgm:ptLst>
  <dgm:cxnLst>
    <dgm:cxn modelId="{756631B9-2CBA-4B6F-AA37-B120A76AEE16}" type="presOf" srcId="{2EE77B78-DD0C-4017-8978-8D470994EAC2}" destId="{F00D3797-0CF5-4D77-BB6B-741FDF495B2F}"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14DD8D-30A3-472B-9210-E1EBAC2F3147}"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DAAE101-C9B4-4EBF-AF4C-D542931554AB}">
      <dgm:prSet phldrT="[Text]">
        <dgm:style>
          <a:lnRef idx="3">
            <a:schemeClr val="lt1"/>
          </a:lnRef>
          <a:fillRef idx="1">
            <a:schemeClr val="accent2"/>
          </a:fillRef>
          <a:effectRef idx="1">
            <a:schemeClr val="accent2"/>
          </a:effectRef>
          <a:fontRef idx="minor">
            <a:schemeClr val="lt1"/>
          </a:fontRef>
        </dgm:style>
      </dgm:prSet>
      <dgm:spPr/>
      <dgm:t>
        <a:bodyPr/>
        <a:lstStyle/>
        <a:p>
          <a:r>
            <a:rPr lang="en-US" dirty="0" smtClean="0"/>
            <a:t>Curriculum framing</a:t>
          </a:r>
          <a:endParaRPr lang="en-US" dirty="0"/>
        </a:p>
      </dgm:t>
    </dgm:pt>
    <dgm:pt modelId="{FCDF9CB1-18D4-4137-9784-A593170F0BB3}" type="parTrans" cxnId="{0626EE9C-8A1F-463E-8575-6DAC8886EC82}">
      <dgm:prSet/>
      <dgm:spPr/>
      <dgm:t>
        <a:bodyPr/>
        <a:lstStyle/>
        <a:p>
          <a:endParaRPr lang="en-US"/>
        </a:p>
      </dgm:t>
    </dgm:pt>
    <dgm:pt modelId="{8051A72C-368E-440C-9531-BAC867ADA1DC}" type="sibTrans" cxnId="{0626EE9C-8A1F-463E-8575-6DAC8886EC82}">
      <dgm:prSet/>
      <dgm:spPr/>
      <dgm:t>
        <a:bodyPr/>
        <a:lstStyle/>
        <a:p>
          <a:endParaRPr lang="en-US"/>
        </a:p>
      </dgm:t>
    </dgm:pt>
    <dgm:pt modelId="{A26B8169-AADE-459C-90F5-F54447D4547D}">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writing</a:t>
          </a:r>
          <a:endParaRPr lang="en-US" dirty="0"/>
        </a:p>
      </dgm:t>
    </dgm:pt>
    <dgm:pt modelId="{497C154F-0C51-4805-A1A5-8915238C3B1C}" type="parTrans" cxnId="{B8BC1341-3E7A-419A-ADE8-AF91D87F5A1E}">
      <dgm:prSet/>
      <dgm:spPr/>
      <dgm:t>
        <a:bodyPr/>
        <a:lstStyle/>
        <a:p>
          <a:endParaRPr lang="en-US"/>
        </a:p>
      </dgm:t>
    </dgm:pt>
    <dgm:pt modelId="{E2A3192E-250D-4389-9868-E6523C0DCA51}" type="sibTrans" cxnId="{B8BC1341-3E7A-419A-ADE8-AF91D87F5A1E}">
      <dgm:prSet/>
      <dgm:spPr/>
      <dgm:t>
        <a:bodyPr/>
        <a:lstStyle/>
        <a:p>
          <a:endParaRPr lang="en-US"/>
        </a:p>
      </dgm:t>
    </dgm:pt>
    <dgm:pt modelId="{DAAE7665-5874-429F-A951-24CEA3EB5EA4}">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implementation</a:t>
          </a:r>
          <a:endParaRPr lang="en-US" dirty="0"/>
        </a:p>
      </dgm:t>
    </dgm:pt>
    <dgm:pt modelId="{353DBB1C-6C8F-4387-862A-C5D97B83AA30}" type="parTrans" cxnId="{74AEE827-8616-434A-8D34-236CAA437AB0}">
      <dgm:prSet/>
      <dgm:spPr/>
      <dgm:t>
        <a:bodyPr/>
        <a:lstStyle/>
        <a:p>
          <a:endParaRPr lang="en-US"/>
        </a:p>
      </dgm:t>
    </dgm:pt>
    <dgm:pt modelId="{A2042758-E6E6-4434-8302-7C320E51A1BA}" type="sibTrans" cxnId="{74AEE827-8616-434A-8D34-236CAA437AB0}">
      <dgm:prSet/>
      <dgm:spPr/>
      <dgm:t>
        <a:bodyPr/>
        <a:lstStyle/>
        <a:p>
          <a:endParaRPr lang="en-US"/>
        </a:p>
      </dgm:t>
    </dgm:pt>
    <dgm:pt modelId="{AC8D2FA4-2588-4115-9577-75AA9D390ED8}">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review</a:t>
          </a:r>
          <a:endParaRPr lang="en-US" dirty="0"/>
        </a:p>
      </dgm:t>
    </dgm:pt>
    <dgm:pt modelId="{2EF75E10-FD40-49AC-A01F-F857FD1827E7}" type="parTrans" cxnId="{6251B84A-847D-40EA-B311-011D30A26451}">
      <dgm:prSet/>
      <dgm:spPr/>
      <dgm:t>
        <a:bodyPr/>
        <a:lstStyle/>
        <a:p>
          <a:endParaRPr lang="en-US"/>
        </a:p>
      </dgm:t>
    </dgm:pt>
    <dgm:pt modelId="{14421951-1263-4267-9EED-B89F969EADE7}" type="sibTrans" cxnId="{6251B84A-847D-40EA-B311-011D30A26451}">
      <dgm:prSet/>
      <dgm:spPr/>
      <dgm:t>
        <a:bodyPr/>
        <a:lstStyle/>
        <a:p>
          <a:endParaRPr lang="en-US"/>
        </a:p>
      </dgm:t>
    </dgm:pt>
    <dgm:pt modelId="{CB1E2CF1-E5DE-4089-88F5-819CE1964E83}">
      <dgm:prSet phldrT="[Text]">
        <dgm:style>
          <a:lnRef idx="1">
            <a:schemeClr val="accent1"/>
          </a:lnRef>
          <a:fillRef idx="2">
            <a:schemeClr val="accent1"/>
          </a:fillRef>
          <a:effectRef idx="1">
            <a:schemeClr val="accent1"/>
          </a:effectRef>
          <a:fontRef idx="minor">
            <a:schemeClr val="dk1"/>
          </a:fontRef>
        </dgm:style>
      </dgm:prSet>
      <dgm:spPr/>
      <dgm:t>
        <a:bodyPr/>
        <a:lstStyle/>
        <a:p>
          <a:r>
            <a:rPr lang="en-US" dirty="0" smtClean="0"/>
            <a:t>Curriculum evaluation</a:t>
          </a:r>
          <a:endParaRPr lang="en-US" dirty="0"/>
        </a:p>
      </dgm:t>
    </dgm:pt>
    <dgm:pt modelId="{F57517E1-BD13-4929-9814-601B08478F70}" type="parTrans" cxnId="{EC892815-9C48-40C9-BCC3-89C4E075F0DE}">
      <dgm:prSet/>
      <dgm:spPr/>
      <dgm:t>
        <a:bodyPr/>
        <a:lstStyle/>
        <a:p>
          <a:endParaRPr lang="en-US"/>
        </a:p>
      </dgm:t>
    </dgm:pt>
    <dgm:pt modelId="{E9FFDFAD-869A-467F-A0B5-306F5E2B7204}" type="sibTrans" cxnId="{EC892815-9C48-40C9-BCC3-89C4E075F0DE}">
      <dgm:prSet/>
      <dgm:spPr/>
      <dgm:t>
        <a:bodyPr/>
        <a:lstStyle/>
        <a:p>
          <a:endParaRPr lang="en-US"/>
        </a:p>
      </dgm:t>
    </dgm:pt>
    <dgm:pt modelId="{1A44FD0D-2A19-4CBB-B815-EC288DD13857}" type="pres">
      <dgm:prSet presAssocID="{9814DD8D-30A3-472B-9210-E1EBAC2F3147}" presName="cycle" presStyleCnt="0">
        <dgm:presLayoutVars>
          <dgm:dir/>
          <dgm:resizeHandles val="exact"/>
        </dgm:presLayoutVars>
      </dgm:prSet>
      <dgm:spPr/>
      <dgm:t>
        <a:bodyPr/>
        <a:lstStyle/>
        <a:p>
          <a:endParaRPr lang="en-US"/>
        </a:p>
      </dgm:t>
    </dgm:pt>
    <dgm:pt modelId="{44D829DD-E186-40F8-8867-344ACD147F1B}" type="pres">
      <dgm:prSet presAssocID="{DDAAE101-C9B4-4EBF-AF4C-D542931554AB}" presName="node" presStyleLbl="node1" presStyleIdx="0" presStyleCnt="5">
        <dgm:presLayoutVars>
          <dgm:bulletEnabled val="1"/>
        </dgm:presLayoutVars>
      </dgm:prSet>
      <dgm:spPr/>
      <dgm:t>
        <a:bodyPr/>
        <a:lstStyle/>
        <a:p>
          <a:endParaRPr lang="en-US"/>
        </a:p>
      </dgm:t>
    </dgm:pt>
    <dgm:pt modelId="{5D0A55B3-54ED-4538-87E3-128F8CDBCFF5}" type="pres">
      <dgm:prSet presAssocID="{DDAAE101-C9B4-4EBF-AF4C-D542931554AB}" presName="spNode" presStyleCnt="0"/>
      <dgm:spPr/>
    </dgm:pt>
    <dgm:pt modelId="{C3C356F5-E8B1-4963-AB8E-F22CE882420E}" type="pres">
      <dgm:prSet presAssocID="{8051A72C-368E-440C-9531-BAC867ADA1DC}" presName="sibTrans" presStyleLbl="sibTrans1D1" presStyleIdx="0" presStyleCnt="5"/>
      <dgm:spPr/>
      <dgm:t>
        <a:bodyPr/>
        <a:lstStyle/>
        <a:p>
          <a:endParaRPr lang="en-US"/>
        </a:p>
      </dgm:t>
    </dgm:pt>
    <dgm:pt modelId="{DB25D949-B7BF-43F2-B09E-79D76C15BC03}" type="pres">
      <dgm:prSet presAssocID="{A26B8169-AADE-459C-90F5-F54447D4547D}" presName="node" presStyleLbl="node1" presStyleIdx="1" presStyleCnt="5">
        <dgm:presLayoutVars>
          <dgm:bulletEnabled val="1"/>
        </dgm:presLayoutVars>
      </dgm:prSet>
      <dgm:spPr/>
      <dgm:t>
        <a:bodyPr/>
        <a:lstStyle/>
        <a:p>
          <a:endParaRPr lang="en-US"/>
        </a:p>
      </dgm:t>
    </dgm:pt>
    <dgm:pt modelId="{C198AFD2-7EF6-410E-BB2E-90D1AF0B5209}" type="pres">
      <dgm:prSet presAssocID="{A26B8169-AADE-459C-90F5-F54447D4547D}" presName="spNode" presStyleCnt="0"/>
      <dgm:spPr/>
    </dgm:pt>
    <dgm:pt modelId="{94B93EDA-F510-4000-8BEC-9C50D4CBD80C}" type="pres">
      <dgm:prSet presAssocID="{E2A3192E-250D-4389-9868-E6523C0DCA51}" presName="sibTrans" presStyleLbl="sibTrans1D1" presStyleIdx="1" presStyleCnt="5"/>
      <dgm:spPr/>
      <dgm:t>
        <a:bodyPr/>
        <a:lstStyle/>
        <a:p>
          <a:endParaRPr lang="en-US"/>
        </a:p>
      </dgm:t>
    </dgm:pt>
    <dgm:pt modelId="{325C7470-51D2-4F66-AE78-E5E908BEF9D4}" type="pres">
      <dgm:prSet presAssocID="{DAAE7665-5874-429F-A951-24CEA3EB5EA4}" presName="node" presStyleLbl="node1" presStyleIdx="2" presStyleCnt="5">
        <dgm:presLayoutVars>
          <dgm:bulletEnabled val="1"/>
        </dgm:presLayoutVars>
      </dgm:prSet>
      <dgm:spPr/>
      <dgm:t>
        <a:bodyPr/>
        <a:lstStyle/>
        <a:p>
          <a:endParaRPr lang="en-US"/>
        </a:p>
      </dgm:t>
    </dgm:pt>
    <dgm:pt modelId="{B700CCE0-8D07-4894-A053-2AE8BE8BA284}" type="pres">
      <dgm:prSet presAssocID="{DAAE7665-5874-429F-A951-24CEA3EB5EA4}" presName="spNode" presStyleCnt="0"/>
      <dgm:spPr/>
    </dgm:pt>
    <dgm:pt modelId="{357E74F2-B33E-4F29-81FA-ED9BD4543F99}" type="pres">
      <dgm:prSet presAssocID="{A2042758-E6E6-4434-8302-7C320E51A1BA}" presName="sibTrans" presStyleLbl="sibTrans1D1" presStyleIdx="2" presStyleCnt="5"/>
      <dgm:spPr/>
      <dgm:t>
        <a:bodyPr/>
        <a:lstStyle/>
        <a:p>
          <a:endParaRPr lang="en-US"/>
        </a:p>
      </dgm:t>
    </dgm:pt>
    <dgm:pt modelId="{C9C2D8DD-55C6-4553-B3A6-256D56BBF971}" type="pres">
      <dgm:prSet presAssocID="{AC8D2FA4-2588-4115-9577-75AA9D390ED8}" presName="node" presStyleLbl="node1" presStyleIdx="3" presStyleCnt="5">
        <dgm:presLayoutVars>
          <dgm:bulletEnabled val="1"/>
        </dgm:presLayoutVars>
      </dgm:prSet>
      <dgm:spPr/>
      <dgm:t>
        <a:bodyPr/>
        <a:lstStyle/>
        <a:p>
          <a:endParaRPr lang="en-US"/>
        </a:p>
      </dgm:t>
    </dgm:pt>
    <dgm:pt modelId="{8D17578F-7CC8-4314-829B-358B9E88B0BF}" type="pres">
      <dgm:prSet presAssocID="{AC8D2FA4-2588-4115-9577-75AA9D390ED8}" presName="spNode" presStyleCnt="0"/>
      <dgm:spPr/>
    </dgm:pt>
    <dgm:pt modelId="{E586E245-1D4C-4129-8EFB-3B84543151B8}" type="pres">
      <dgm:prSet presAssocID="{14421951-1263-4267-9EED-B89F969EADE7}" presName="sibTrans" presStyleLbl="sibTrans1D1" presStyleIdx="3" presStyleCnt="5"/>
      <dgm:spPr/>
      <dgm:t>
        <a:bodyPr/>
        <a:lstStyle/>
        <a:p>
          <a:endParaRPr lang="en-US"/>
        </a:p>
      </dgm:t>
    </dgm:pt>
    <dgm:pt modelId="{FF57BA92-55B9-44BE-BD50-0FE4489B4BD9}" type="pres">
      <dgm:prSet presAssocID="{CB1E2CF1-E5DE-4089-88F5-819CE1964E83}" presName="node" presStyleLbl="node1" presStyleIdx="4" presStyleCnt="5">
        <dgm:presLayoutVars>
          <dgm:bulletEnabled val="1"/>
        </dgm:presLayoutVars>
      </dgm:prSet>
      <dgm:spPr/>
      <dgm:t>
        <a:bodyPr/>
        <a:lstStyle/>
        <a:p>
          <a:endParaRPr lang="en-US"/>
        </a:p>
      </dgm:t>
    </dgm:pt>
    <dgm:pt modelId="{347072B2-4CB1-402D-8CC2-F0005A43871D}" type="pres">
      <dgm:prSet presAssocID="{CB1E2CF1-E5DE-4089-88F5-819CE1964E83}" presName="spNode" presStyleCnt="0"/>
      <dgm:spPr/>
    </dgm:pt>
    <dgm:pt modelId="{9C1B2ECE-F9C3-4E83-B1DB-E0C4A6E24BE3}" type="pres">
      <dgm:prSet presAssocID="{E9FFDFAD-869A-467F-A0B5-306F5E2B7204}" presName="sibTrans" presStyleLbl="sibTrans1D1" presStyleIdx="4" presStyleCnt="5"/>
      <dgm:spPr/>
      <dgm:t>
        <a:bodyPr/>
        <a:lstStyle/>
        <a:p>
          <a:endParaRPr lang="en-US"/>
        </a:p>
      </dgm:t>
    </dgm:pt>
  </dgm:ptLst>
  <dgm:cxnLst>
    <dgm:cxn modelId="{E66CFF64-5ABE-4D55-8C6E-D706F1366304}" type="presOf" srcId="{9814DD8D-30A3-472B-9210-E1EBAC2F3147}" destId="{1A44FD0D-2A19-4CBB-B815-EC288DD13857}" srcOrd="0" destOrd="0" presId="urn:microsoft.com/office/officeart/2005/8/layout/cycle5"/>
    <dgm:cxn modelId="{0626EE9C-8A1F-463E-8575-6DAC8886EC82}" srcId="{9814DD8D-30A3-472B-9210-E1EBAC2F3147}" destId="{DDAAE101-C9B4-4EBF-AF4C-D542931554AB}" srcOrd="0" destOrd="0" parTransId="{FCDF9CB1-18D4-4137-9784-A593170F0BB3}" sibTransId="{8051A72C-368E-440C-9531-BAC867ADA1DC}"/>
    <dgm:cxn modelId="{B8BC1341-3E7A-419A-ADE8-AF91D87F5A1E}" srcId="{9814DD8D-30A3-472B-9210-E1EBAC2F3147}" destId="{A26B8169-AADE-459C-90F5-F54447D4547D}" srcOrd="1" destOrd="0" parTransId="{497C154F-0C51-4805-A1A5-8915238C3B1C}" sibTransId="{E2A3192E-250D-4389-9868-E6523C0DCA51}"/>
    <dgm:cxn modelId="{1C417E28-A86C-4DAF-B889-0AE3C7001876}" type="presOf" srcId="{AC8D2FA4-2588-4115-9577-75AA9D390ED8}" destId="{C9C2D8DD-55C6-4553-B3A6-256D56BBF971}" srcOrd="0" destOrd="0" presId="urn:microsoft.com/office/officeart/2005/8/layout/cycle5"/>
    <dgm:cxn modelId="{431FA52E-47B7-4EFB-A65F-7BB091B0CCA3}" type="presOf" srcId="{A2042758-E6E6-4434-8302-7C320E51A1BA}" destId="{357E74F2-B33E-4F29-81FA-ED9BD4543F99}" srcOrd="0" destOrd="0" presId="urn:microsoft.com/office/officeart/2005/8/layout/cycle5"/>
    <dgm:cxn modelId="{A96A2B52-82EA-4DF5-8914-CCE0A70BC861}" type="presOf" srcId="{DDAAE101-C9B4-4EBF-AF4C-D542931554AB}" destId="{44D829DD-E186-40F8-8867-344ACD147F1B}" srcOrd="0" destOrd="0" presId="urn:microsoft.com/office/officeart/2005/8/layout/cycle5"/>
    <dgm:cxn modelId="{74AEE827-8616-434A-8D34-236CAA437AB0}" srcId="{9814DD8D-30A3-472B-9210-E1EBAC2F3147}" destId="{DAAE7665-5874-429F-A951-24CEA3EB5EA4}" srcOrd="2" destOrd="0" parTransId="{353DBB1C-6C8F-4387-862A-C5D97B83AA30}" sibTransId="{A2042758-E6E6-4434-8302-7C320E51A1BA}"/>
    <dgm:cxn modelId="{8397F8D2-7DA3-4830-A34F-768303BD0A0E}" type="presOf" srcId="{A26B8169-AADE-459C-90F5-F54447D4547D}" destId="{DB25D949-B7BF-43F2-B09E-79D76C15BC03}" srcOrd="0" destOrd="0" presId="urn:microsoft.com/office/officeart/2005/8/layout/cycle5"/>
    <dgm:cxn modelId="{8BAB2807-4CD3-4AC6-A8C9-6740280D4B6C}" type="presOf" srcId="{CB1E2CF1-E5DE-4089-88F5-819CE1964E83}" destId="{FF57BA92-55B9-44BE-BD50-0FE4489B4BD9}" srcOrd="0" destOrd="0" presId="urn:microsoft.com/office/officeart/2005/8/layout/cycle5"/>
    <dgm:cxn modelId="{018B3B08-86CA-45B9-B260-A60D07ACBC71}" type="presOf" srcId="{E2A3192E-250D-4389-9868-E6523C0DCA51}" destId="{94B93EDA-F510-4000-8BEC-9C50D4CBD80C}" srcOrd="0" destOrd="0" presId="urn:microsoft.com/office/officeart/2005/8/layout/cycle5"/>
    <dgm:cxn modelId="{678B2AE2-9AD8-489D-8D7B-FDA2A6916860}" type="presOf" srcId="{14421951-1263-4267-9EED-B89F969EADE7}" destId="{E586E245-1D4C-4129-8EFB-3B84543151B8}" srcOrd="0" destOrd="0" presId="urn:microsoft.com/office/officeart/2005/8/layout/cycle5"/>
    <dgm:cxn modelId="{EC892815-9C48-40C9-BCC3-89C4E075F0DE}" srcId="{9814DD8D-30A3-472B-9210-E1EBAC2F3147}" destId="{CB1E2CF1-E5DE-4089-88F5-819CE1964E83}" srcOrd="4" destOrd="0" parTransId="{F57517E1-BD13-4929-9814-601B08478F70}" sibTransId="{E9FFDFAD-869A-467F-A0B5-306F5E2B7204}"/>
    <dgm:cxn modelId="{423A9D90-C28B-4434-9979-43873B8DEBB8}" type="presOf" srcId="{8051A72C-368E-440C-9531-BAC867ADA1DC}" destId="{C3C356F5-E8B1-4963-AB8E-F22CE882420E}" srcOrd="0" destOrd="0" presId="urn:microsoft.com/office/officeart/2005/8/layout/cycle5"/>
    <dgm:cxn modelId="{EF29C0DF-E26C-4175-B555-C959CAB390D1}" type="presOf" srcId="{E9FFDFAD-869A-467F-A0B5-306F5E2B7204}" destId="{9C1B2ECE-F9C3-4E83-B1DB-E0C4A6E24BE3}" srcOrd="0" destOrd="0" presId="urn:microsoft.com/office/officeart/2005/8/layout/cycle5"/>
    <dgm:cxn modelId="{56429228-583D-40D2-86CA-6D24C1B1CE24}" type="presOf" srcId="{DAAE7665-5874-429F-A951-24CEA3EB5EA4}" destId="{325C7470-51D2-4F66-AE78-E5E908BEF9D4}" srcOrd="0" destOrd="0" presId="urn:microsoft.com/office/officeart/2005/8/layout/cycle5"/>
    <dgm:cxn modelId="{6251B84A-847D-40EA-B311-011D30A26451}" srcId="{9814DD8D-30A3-472B-9210-E1EBAC2F3147}" destId="{AC8D2FA4-2588-4115-9577-75AA9D390ED8}" srcOrd="3" destOrd="0" parTransId="{2EF75E10-FD40-49AC-A01F-F857FD1827E7}" sibTransId="{14421951-1263-4267-9EED-B89F969EADE7}"/>
    <dgm:cxn modelId="{E27478CC-8A98-471A-A5DC-47E22FC36104}" type="presParOf" srcId="{1A44FD0D-2A19-4CBB-B815-EC288DD13857}" destId="{44D829DD-E186-40F8-8867-344ACD147F1B}" srcOrd="0" destOrd="0" presId="urn:microsoft.com/office/officeart/2005/8/layout/cycle5"/>
    <dgm:cxn modelId="{3FCC870B-DD6F-4E31-9500-AF7AFC08E6A0}" type="presParOf" srcId="{1A44FD0D-2A19-4CBB-B815-EC288DD13857}" destId="{5D0A55B3-54ED-4538-87E3-128F8CDBCFF5}" srcOrd="1" destOrd="0" presId="urn:microsoft.com/office/officeart/2005/8/layout/cycle5"/>
    <dgm:cxn modelId="{48E6FBF0-768D-4618-B95B-D323E3C45477}" type="presParOf" srcId="{1A44FD0D-2A19-4CBB-B815-EC288DD13857}" destId="{C3C356F5-E8B1-4963-AB8E-F22CE882420E}" srcOrd="2" destOrd="0" presId="urn:microsoft.com/office/officeart/2005/8/layout/cycle5"/>
    <dgm:cxn modelId="{1A8C9EA7-2849-42FE-9AFD-E319A3B19BEA}" type="presParOf" srcId="{1A44FD0D-2A19-4CBB-B815-EC288DD13857}" destId="{DB25D949-B7BF-43F2-B09E-79D76C15BC03}" srcOrd="3" destOrd="0" presId="urn:microsoft.com/office/officeart/2005/8/layout/cycle5"/>
    <dgm:cxn modelId="{0707779F-507E-4D4A-AC53-850576165E30}" type="presParOf" srcId="{1A44FD0D-2A19-4CBB-B815-EC288DD13857}" destId="{C198AFD2-7EF6-410E-BB2E-90D1AF0B5209}" srcOrd="4" destOrd="0" presId="urn:microsoft.com/office/officeart/2005/8/layout/cycle5"/>
    <dgm:cxn modelId="{731EE3A2-5A82-4E53-94DB-CEC58F0348CB}" type="presParOf" srcId="{1A44FD0D-2A19-4CBB-B815-EC288DD13857}" destId="{94B93EDA-F510-4000-8BEC-9C50D4CBD80C}" srcOrd="5" destOrd="0" presId="urn:microsoft.com/office/officeart/2005/8/layout/cycle5"/>
    <dgm:cxn modelId="{A94D40D8-9BD5-4CBD-8F18-8D3733B6FC17}" type="presParOf" srcId="{1A44FD0D-2A19-4CBB-B815-EC288DD13857}" destId="{325C7470-51D2-4F66-AE78-E5E908BEF9D4}" srcOrd="6" destOrd="0" presId="urn:microsoft.com/office/officeart/2005/8/layout/cycle5"/>
    <dgm:cxn modelId="{D45CAB2B-2719-481F-8520-6FD556874C5C}" type="presParOf" srcId="{1A44FD0D-2A19-4CBB-B815-EC288DD13857}" destId="{B700CCE0-8D07-4894-A053-2AE8BE8BA284}" srcOrd="7" destOrd="0" presId="urn:microsoft.com/office/officeart/2005/8/layout/cycle5"/>
    <dgm:cxn modelId="{0B3AF67A-C779-4520-92A8-F6E2391EF113}" type="presParOf" srcId="{1A44FD0D-2A19-4CBB-B815-EC288DD13857}" destId="{357E74F2-B33E-4F29-81FA-ED9BD4543F99}" srcOrd="8" destOrd="0" presId="urn:microsoft.com/office/officeart/2005/8/layout/cycle5"/>
    <dgm:cxn modelId="{6AF59576-7FDE-4773-ABBC-6426F036E1CA}" type="presParOf" srcId="{1A44FD0D-2A19-4CBB-B815-EC288DD13857}" destId="{C9C2D8DD-55C6-4553-B3A6-256D56BBF971}" srcOrd="9" destOrd="0" presId="urn:microsoft.com/office/officeart/2005/8/layout/cycle5"/>
    <dgm:cxn modelId="{40B7458A-6CDA-4098-964A-150071EBD588}" type="presParOf" srcId="{1A44FD0D-2A19-4CBB-B815-EC288DD13857}" destId="{8D17578F-7CC8-4314-829B-358B9E88B0BF}" srcOrd="10" destOrd="0" presId="urn:microsoft.com/office/officeart/2005/8/layout/cycle5"/>
    <dgm:cxn modelId="{8C8A6552-115E-4B01-B5CC-41601E974D3A}" type="presParOf" srcId="{1A44FD0D-2A19-4CBB-B815-EC288DD13857}" destId="{E586E245-1D4C-4129-8EFB-3B84543151B8}" srcOrd="11" destOrd="0" presId="urn:microsoft.com/office/officeart/2005/8/layout/cycle5"/>
    <dgm:cxn modelId="{DD2C4F98-3BE5-488D-8CFC-B282F5CAB295}" type="presParOf" srcId="{1A44FD0D-2A19-4CBB-B815-EC288DD13857}" destId="{FF57BA92-55B9-44BE-BD50-0FE4489B4BD9}" srcOrd="12" destOrd="0" presId="urn:microsoft.com/office/officeart/2005/8/layout/cycle5"/>
    <dgm:cxn modelId="{71714217-1136-4CB2-A96D-A54E5A33D8BB}" type="presParOf" srcId="{1A44FD0D-2A19-4CBB-B815-EC288DD13857}" destId="{347072B2-4CB1-402D-8CC2-F0005A43871D}" srcOrd="13" destOrd="0" presId="urn:microsoft.com/office/officeart/2005/8/layout/cycle5"/>
    <dgm:cxn modelId="{A88202B9-5B5C-4AAA-8BAA-795A5CE1EE54}" type="presParOf" srcId="{1A44FD0D-2A19-4CBB-B815-EC288DD13857}" destId="{9C1B2ECE-F9C3-4E83-B1DB-E0C4A6E24BE3}" srcOrd="14"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1804F-ADF9-4994-B4CB-3C8C3ABEECFC}">
      <dsp:nvSpPr>
        <dsp:cNvPr id="0" name=""/>
        <dsp:cNvSpPr/>
      </dsp:nvSpPr>
      <dsp:spPr>
        <a:xfrm>
          <a:off x="0" y="4305039"/>
          <a:ext cx="8763000" cy="12575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b="1" kern="1200" dirty="0"/>
        </a:p>
      </dsp:txBody>
      <dsp:txXfrm>
        <a:off x="0" y="4305039"/>
        <a:ext cx="8763000" cy="1257560"/>
      </dsp:txXfrm>
    </dsp:sp>
    <dsp:sp modelId="{0F2F52A2-2535-4219-A67B-62CC8CC57473}">
      <dsp:nvSpPr>
        <dsp:cNvPr id="0" name=""/>
        <dsp:cNvSpPr/>
      </dsp:nvSpPr>
      <dsp:spPr>
        <a:xfrm rot="10800000">
          <a:off x="0" y="1916227"/>
          <a:ext cx="8763000" cy="240671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latin typeface="Times New Roman" panose="02020603050405020304" pitchFamily="18" charset="0"/>
              <a:cs typeface="Times New Roman" panose="02020603050405020304" pitchFamily="18" charset="0"/>
            </a:rPr>
            <a:t>Through August 2014</a:t>
          </a:r>
        </a:p>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3. Selected 40 teacher writers to draft standards using vision, priorities set from 2013 stakeholder group</a:t>
          </a:r>
        </a:p>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4. Drafted set of standards with anchors/progressions informed by Global Competence Matrix, P21 Skills, C3 Framework and </a:t>
          </a:r>
          <a:r>
            <a:rPr lang="en-US" sz="1600" b="1" i="1" kern="1200" dirty="0" smtClean="0">
              <a:latin typeface="Times New Roman" panose="02020603050405020304" pitchFamily="18" charset="0"/>
              <a:cs typeface="Times New Roman" panose="02020603050405020304" pitchFamily="18" charset="0"/>
            </a:rPr>
            <a:t>How Students Learn History in the Classroom</a:t>
          </a:r>
        </a:p>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5. Established protocol for focus groups </a:t>
          </a:r>
          <a:endParaRPr lang="en-US" sz="1600" kern="1200" dirty="0">
            <a:latin typeface="Times New Roman" panose="02020603050405020304" pitchFamily="18" charset="0"/>
            <a:cs typeface="Times New Roman" panose="02020603050405020304" pitchFamily="18" charset="0"/>
          </a:endParaRPr>
        </a:p>
      </dsp:txBody>
      <dsp:txXfrm rot="10800000">
        <a:off x="0" y="1916227"/>
        <a:ext cx="8763000" cy="1563809"/>
      </dsp:txXfrm>
    </dsp:sp>
    <dsp:sp modelId="{5317842A-6ADB-491F-BFFB-5FB1150F2A80}">
      <dsp:nvSpPr>
        <dsp:cNvPr id="0" name=""/>
        <dsp:cNvSpPr/>
      </dsp:nvSpPr>
      <dsp:spPr>
        <a:xfrm rot="10800000">
          <a:off x="0" y="962"/>
          <a:ext cx="8763000" cy="193412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b="1" u="sng" kern="1200" dirty="0" smtClean="0">
              <a:latin typeface="Times New Roman" panose="02020603050405020304" pitchFamily="18" charset="0"/>
              <a:cs typeface="Times New Roman" panose="02020603050405020304" pitchFamily="18" charset="0"/>
            </a:rPr>
            <a:t>Through 2013</a:t>
          </a:r>
        </a:p>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1.  Formed a 40+ member stakeholder group to set vision, establish specifications for  new standards</a:t>
          </a:r>
        </a:p>
        <a:p>
          <a:pPr lvl="0" algn="ctr" defTabSz="711200">
            <a:lnSpc>
              <a:spcPct val="90000"/>
            </a:lnSpc>
            <a:spcBef>
              <a:spcPct val="0"/>
            </a:spcBef>
            <a:spcAft>
              <a:spcPct val="35000"/>
            </a:spcAft>
          </a:pPr>
          <a:r>
            <a:rPr lang="en-US" sz="1600" b="1" kern="1200" dirty="0" smtClean="0">
              <a:latin typeface="Times New Roman" panose="02020603050405020304" pitchFamily="18" charset="0"/>
              <a:cs typeface="Times New Roman" panose="02020603050405020304" pitchFamily="18" charset="0"/>
            </a:rPr>
            <a:t>2. Established key threads for Kentucky Social Studies Standards</a:t>
          </a:r>
          <a:endParaRPr lang="en-US" sz="1600" kern="1200" dirty="0">
            <a:latin typeface="Times New Roman" panose="02020603050405020304" pitchFamily="18" charset="0"/>
            <a:cs typeface="Times New Roman" panose="02020603050405020304" pitchFamily="18" charset="0"/>
          </a:endParaRPr>
        </a:p>
      </dsp:txBody>
      <dsp:txXfrm rot="10800000">
        <a:off x="0" y="962"/>
        <a:ext cx="8763000" cy="12567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829DD-E186-40F8-8867-344ACD147F1B}">
      <dsp:nvSpPr>
        <dsp:cNvPr id="0" name=""/>
        <dsp:cNvSpPr/>
      </dsp:nvSpPr>
      <dsp:spPr>
        <a:xfrm>
          <a:off x="3351311" y="62"/>
          <a:ext cx="1526976" cy="992534"/>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framing</a:t>
          </a:r>
          <a:endParaRPr lang="en-US" sz="1500" kern="1200" dirty="0"/>
        </a:p>
      </dsp:txBody>
      <dsp:txXfrm>
        <a:off x="3399763" y="48514"/>
        <a:ext cx="1430072" cy="895630"/>
      </dsp:txXfrm>
    </dsp:sp>
    <dsp:sp modelId="{C3C356F5-E8B1-4963-AB8E-F22CE882420E}">
      <dsp:nvSpPr>
        <dsp:cNvPr id="0" name=""/>
        <dsp:cNvSpPr/>
      </dsp:nvSpPr>
      <dsp:spPr>
        <a:xfrm>
          <a:off x="2130515" y="496330"/>
          <a:ext cx="3968569" cy="3968569"/>
        </a:xfrm>
        <a:custGeom>
          <a:avLst/>
          <a:gdLst/>
          <a:ahLst/>
          <a:cxnLst/>
          <a:rect l="0" t="0" r="0" b="0"/>
          <a:pathLst>
            <a:path>
              <a:moveTo>
                <a:pt x="2952655" y="252336"/>
              </a:moveTo>
              <a:arcTo wR="1984284" hR="1984284" stAng="17952632" swAng="12128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B25D949-B7BF-43F2-B09E-79D76C15BC03}">
      <dsp:nvSpPr>
        <dsp:cNvPr id="0" name=""/>
        <dsp:cNvSpPr/>
      </dsp:nvSpPr>
      <dsp:spPr>
        <a:xfrm>
          <a:off x="5238478" y="1371169"/>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writing</a:t>
          </a:r>
          <a:endParaRPr lang="en-US" sz="1500" kern="1200" dirty="0"/>
        </a:p>
      </dsp:txBody>
      <dsp:txXfrm>
        <a:off x="5286930" y="1419621"/>
        <a:ext cx="1430072" cy="895630"/>
      </dsp:txXfrm>
    </dsp:sp>
    <dsp:sp modelId="{94B93EDA-F510-4000-8BEC-9C50D4CBD80C}">
      <dsp:nvSpPr>
        <dsp:cNvPr id="0" name=""/>
        <dsp:cNvSpPr/>
      </dsp:nvSpPr>
      <dsp:spPr>
        <a:xfrm>
          <a:off x="2130515" y="496330"/>
          <a:ext cx="3968569" cy="3968569"/>
        </a:xfrm>
        <a:custGeom>
          <a:avLst/>
          <a:gdLst/>
          <a:ahLst/>
          <a:cxnLst/>
          <a:rect l="0" t="0" r="0" b="0"/>
          <a:pathLst>
            <a:path>
              <a:moveTo>
                <a:pt x="3963826" y="2121401"/>
              </a:moveTo>
              <a:arcTo wR="1984284" hR="1984284" stAng="21837742" swAng="13607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5C7470-51D2-4F66-AE78-E5E908BEF9D4}">
      <dsp:nvSpPr>
        <dsp:cNvPr id="0" name=""/>
        <dsp:cNvSpPr/>
      </dsp:nvSpPr>
      <dsp:spPr>
        <a:xfrm>
          <a:off x="4517645" y="3589667"/>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implementation</a:t>
          </a:r>
          <a:endParaRPr lang="en-US" sz="1500" kern="1200" dirty="0"/>
        </a:p>
      </dsp:txBody>
      <dsp:txXfrm>
        <a:off x="4566097" y="3638119"/>
        <a:ext cx="1430072" cy="895630"/>
      </dsp:txXfrm>
    </dsp:sp>
    <dsp:sp modelId="{357E74F2-B33E-4F29-81FA-ED9BD4543F99}">
      <dsp:nvSpPr>
        <dsp:cNvPr id="0" name=""/>
        <dsp:cNvSpPr/>
      </dsp:nvSpPr>
      <dsp:spPr>
        <a:xfrm>
          <a:off x="2130515" y="496330"/>
          <a:ext cx="3968569" cy="3968569"/>
        </a:xfrm>
        <a:custGeom>
          <a:avLst/>
          <a:gdLst/>
          <a:ahLst/>
          <a:cxnLst/>
          <a:rect l="0" t="0" r="0" b="0"/>
          <a:pathLst>
            <a:path>
              <a:moveTo>
                <a:pt x="2228193" y="3953522"/>
              </a:moveTo>
              <a:arcTo wR="1984284" hR="1984284" stAng="4976360" swAng="8472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C2D8DD-55C6-4553-B3A6-256D56BBF971}">
      <dsp:nvSpPr>
        <dsp:cNvPr id="0" name=""/>
        <dsp:cNvSpPr/>
      </dsp:nvSpPr>
      <dsp:spPr>
        <a:xfrm>
          <a:off x="2184978" y="3589667"/>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review</a:t>
          </a:r>
          <a:endParaRPr lang="en-US" sz="1500" kern="1200" dirty="0"/>
        </a:p>
      </dsp:txBody>
      <dsp:txXfrm>
        <a:off x="2233430" y="3638119"/>
        <a:ext cx="1430072" cy="895630"/>
      </dsp:txXfrm>
    </dsp:sp>
    <dsp:sp modelId="{E586E245-1D4C-4129-8EFB-3B84543151B8}">
      <dsp:nvSpPr>
        <dsp:cNvPr id="0" name=""/>
        <dsp:cNvSpPr/>
      </dsp:nvSpPr>
      <dsp:spPr>
        <a:xfrm>
          <a:off x="2130515" y="496330"/>
          <a:ext cx="3968569" cy="3968569"/>
        </a:xfrm>
        <a:custGeom>
          <a:avLst/>
          <a:gdLst/>
          <a:ahLst/>
          <a:cxnLst/>
          <a:rect l="0" t="0" r="0" b="0"/>
          <a:pathLst>
            <a:path>
              <a:moveTo>
                <a:pt x="210663" y="2874033"/>
              </a:moveTo>
              <a:arcTo wR="1984284" hR="1984284" stAng="9201545" swAng="13607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F57BA92-55B9-44BE-BD50-0FE4489B4BD9}">
      <dsp:nvSpPr>
        <dsp:cNvPr id="0" name=""/>
        <dsp:cNvSpPr/>
      </dsp:nvSpPr>
      <dsp:spPr>
        <a:xfrm>
          <a:off x="1464144" y="1371169"/>
          <a:ext cx="1526976" cy="992534"/>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Curriculum evaluation</a:t>
          </a:r>
          <a:endParaRPr lang="en-US" sz="1500" kern="1200" dirty="0"/>
        </a:p>
      </dsp:txBody>
      <dsp:txXfrm>
        <a:off x="1512596" y="1419621"/>
        <a:ext cx="1430072" cy="895630"/>
      </dsp:txXfrm>
    </dsp:sp>
    <dsp:sp modelId="{9C1B2ECE-F9C3-4E83-B1DB-E0C4A6E24BE3}">
      <dsp:nvSpPr>
        <dsp:cNvPr id="0" name=""/>
        <dsp:cNvSpPr/>
      </dsp:nvSpPr>
      <dsp:spPr>
        <a:xfrm>
          <a:off x="2130515" y="496330"/>
          <a:ext cx="3968569" cy="3968569"/>
        </a:xfrm>
        <a:custGeom>
          <a:avLst/>
          <a:gdLst/>
          <a:ahLst/>
          <a:cxnLst/>
          <a:rect l="0" t="0" r="0" b="0"/>
          <a:pathLst>
            <a:path>
              <a:moveTo>
                <a:pt x="477131" y="693597"/>
              </a:moveTo>
              <a:arcTo wR="1984284" hR="1984284" stAng="13234554" swAng="121281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C68438C-9702-45E6-A365-194E7CDB1758}" type="datetimeFigureOut">
              <a:rPr lang="en-US" smtClean="0"/>
              <a:t>10/23/2014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F2D1DDB-7784-471E-92AE-4E7128578575}" type="slidenum">
              <a:rPr lang="en-US" smtClean="0"/>
              <a:t>‹#›</a:t>
            </a:fld>
            <a:endParaRPr lang="en-US"/>
          </a:p>
        </p:txBody>
      </p:sp>
    </p:spTree>
    <p:extLst>
      <p:ext uri="{BB962C8B-B14F-4D97-AF65-F5344CB8AC3E}">
        <p14:creationId xmlns:p14="http://schemas.microsoft.com/office/powerpoint/2010/main" val="282990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160A86-E316-4295-8AA0-969ECCE4C54D}" type="datetimeFigureOut">
              <a:rPr lang="en-US" smtClean="0"/>
              <a:t>10/23/2014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05C28F-3BE5-46AA-BA84-6C35C14D96AB}" type="slidenum">
              <a:rPr lang="en-US" smtClean="0"/>
              <a:t>‹#›</a:t>
            </a:fld>
            <a:endParaRPr lang="en-US"/>
          </a:p>
        </p:txBody>
      </p:sp>
    </p:spTree>
    <p:extLst>
      <p:ext uri="{BB962C8B-B14F-4D97-AF65-F5344CB8AC3E}">
        <p14:creationId xmlns:p14="http://schemas.microsoft.com/office/powerpoint/2010/main" val="2981833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613">
              <a:spcBef>
                <a:spcPct val="0"/>
              </a:spcBef>
              <a:defRPr/>
            </a:pPr>
            <a:endParaRPr lang="en-US" altLang="en-US" dirty="0" smtClean="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774" indent="-285682" eaLnBrk="0" hangingPunct="0">
              <a:spcBef>
                <a:spcPct val="30000"/>
              </a:spcBef>
              <a:defRPr sz="1200">
                <a:solidFill>
                  <a:schemeClr val="tx1"/>
                </a:solidFill>
                <a:latin typeface="Calibri" pitchFamily="34" charset="0"/>
                <a:ea typeface="ＭＳ Ｐゴシック" pitchFamily="34" charset="-128"/>
              </a:defRPr>
            </a:lvl2pPr>
            <a:lvl3pPr marL="1142730" indent="-228546" eaLnBrk="0" hangingPunct="0">
              <a:spcBef>
                <a:spcPct val="30000"/>
              </a:spcBef>
              <a:defRPr sz="1200">
                <a:solidFill>
                  <a:schemeClr val="tx1"/>
                </a:solidFill>
                <a:latin typeface="Calibri" pitchFamily="34" charset="0"/>
                <a:ea typeface="ＭＳ Ｐゴシック" pitchFamily="34" charset="-128"/>
              </a:defRPr>
            </a:lvl3pPr>
            <a:lvl4pPr marL="1599820" indent="-228546" eaLnBrk="0" hangingPunct="0">
              <a:spcBef>
                <a:spcPct val="30000"/>
              </a:spcBef>
              <a:defRPr sz="1200">
                <a:solidFill>
                  <a:schemeClr val="tx1"/>
                </a:solidFill>
                <a:latin typeface="Calibri" pitchFamily="34" charset="0"/>
                <a:ea typeface="ＭＳ Ｐゴシック" pitchFamily="34" charset="-128"/>
              </a:defRPr>
            </a:lvl4pPr>
            <a:lvl5pPr marL="2056913" indent="-228546" eaLnBrk="0" hangingPunct="0">
              <a:spcBef>
                <a:spcPct val="30000"/>
              </a:spcBef>
              <a:defRPr sz="1200">
                <a:solidFill>
                  <a:schemeClr val="tx1"/>
                </a:solidFill>
                <a:latin typeface="Calibri" pitchFamily="34" charset="0"/>
                <a:ea typeface="ＭＳ Ｐゴシック" pitchFamily="34" charset="-128"/>
              </a:defRPr>
            </a:lvl5pPr>
            <a:lvl6pPr marL="2514003" indent="-228546"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094" indent="-228546"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8187" indent="-228546"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5278" indent="-228546"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guess how often</a:t>
            </a:r>
            <a:r>
              <a:rPr lang="en-US" baseline="0" dirty="0" smtClean="0"/>
              <a:t> students ask questions. </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997199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Questioning</a:t>
            </a:r>
            <a:r>
              <a:rPr lang="en-US" baseline="0" dirty="0" smtClean="0"/>
              <a:t> on the Inquiry Cycle, what might be some defensible evidence that a teacher could elicit from their students to demonstrate proficiency?</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14</a:t>
            </a:fld>
            <a:endParaRPr lang="en-US"/>
          </a:p>
        </p:txBody>
      </p:sp>
    </p:spTree>
    <p:extLst>
      <p:ext uri="{BB962C8B-B14F-4D97-AF65-F5344CB8AC3E}">
        <p14:creationId xmlns:p14="http://schemas.microsoft.com/office/powerpoint/2010/main" val="2750403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together with your district teams to discuss…What might be some defensible evidence that teachers</a:t>
            </a:r>
            <a:r>
              <a:rPr lang="en-US" baseline="0" dirty="0" smtClean="0"/>
              <a:t> could elicit from students to demonstrate proficiency?</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367558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Teams One Strategy…not the only strategy to help us with our professional learning today…also can be something that you apply in your own classroom</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16</a:t>
            </a:fld>
            <a:endParaRPr lang="en-US"/>
          </a:p>
        </p:txBody>
      </p:sp>
    </p:spTree>
    <p:extLst>
      <p:ext uri="{BB962C8B-B14F-4D97-AF65-F5344CB8AC3E}">
        <p14:creationId xmlns:p14="http://schemas.microsoft.com/office/powerpoint/2010/main" val="548329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a:t>
            </a:r>
            <a:r>
              <a:rPr lang="en-US" baseline="0" dirty="0" smtClean="0"/>
              <a:t> Teams</a:t>
            </a:r>
          </a:p>
          <a:p>
            <a:r>
              <a:rPr lang="en-US" baseline="0" dirty="0" smtClean="0"/>
              <a:t>You will have 5 minutes to generate as many questions as possible around this Question Focus.</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17</a:t>
            </a:fld>
            <a:endParaRPr lang="en-US"/>
          </a:p>
        </p:txBody>
      </p:sp>
    </p:spTree>
    <p:extLst>
      <p:ext uri="{BB962C8B-B14F-4D97-AF65-F5344CB8AC3E}">
        <p14:creationId xmlns:p14="http://schemas.microsoft.com/office/powerpoint/2010/main" val="407975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shift to look at questions</a:t>
            </a:r>
            <a:r>
              <a:rPr lang="en-US" baseline="0" dirty="0" smtClean="0"/>
              <a:t> in a different way, specifically looking at closed and open-ended questions.</a:t>
            </a:r>
          </a:p>
          <a:p>
            <a:endParaRPr lang="en-US" baseline="0" dirty="0" smtClean="0"/>
          </a:p>
          <a:p>
            <a:r>
              <a:rPr lang="en-US" baseline="0" dirty="0" smtClean="0"/>
              <a:t>So with your partner, let’s relook at your questions and follow the directions on this slide…</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19</a:t>
            </a:fld>
            <a:endParaRPr lang="en-US"/>
          </a:p>
        </p:txBody>
      </p:sp>
    </p:spTree>
    <p:extLst>
      <p:ext uri="{BB962C8B-B14F-4D97-AF65-F5344CB8AC3E}">
        <p14:creationId xmlns:p14="http://schemas.microsoft.com/office/powerpoint/2010/main" val="1511906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 a group, what could be potential advantages</a:t>
            </a:r>
            <a:r>
              <a:rPr lang="en-US" baseline="0" dirty="0" smtClean="0"/>
              <a:t> / disadvantages of closed and open ended questions.</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20</a:t>
            </a:fld>
            <a:endParaRPr lang="en-US"/>
          </a:p>
        </p:txBody>
      </p:sp>
    </p:spTree>
    <p:extLst>
      <p:ext uri="{BB962C8B-B14F-4D97-AF65-F5344CB8AC3E}">
        <p14:creationId xmlns:p14="http://schemas.microsoft.com/office/powerpoint/2010/main" val="2117822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260D9733-0020-384A-80BA-8ECCBCE6157F}" type="slidenum">
              <a:rPr lang="en-US" smtClean="0"/>
              <a:pPr>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the questions you shared</a:t>
            </a:r>
            <a:r>
              <a:rPr lang="en-US" baseline="0" dirty="0" smtClean="0"/>
              <a:t> and think about if there are ones that leap out at you as a particularly important question that you want to think about.  So, take a minute with your partner and do some thinking around prioritization now.  What was a question that you saw or you thought was important…</a:t>
            </a:r>
          </a:p>
          <a:p>
            <a:endParaRPr lang="en-US" baseline="0" dirty="0" smtClean="0"/>
          </a:p>
          <a:p>
            <a:r>
              <a:rPr lang="en-US" dirty="0" smtClean="0"/>
              <a:t>Let’s quickly share out</a:t>
            </a:r>
            <a:r>
              <a:rPr lang="en-US" baseline="0" dirty="0" smtClean="0"/>
              <a:t> some of those questions.  *note, draw attention to those questions that begin to name the problem, or if any transition to what can be done to address the problem, or if anyone changed a closed to open question which may have allowed them to focus on specific steps they can take.</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24</a:t>
            </a:fld>
            <a:endParaRPr lang="en-US"/>
          </a:p>
        </p:txBody>
      </p:sp>
    </p:spTree>
    <p:extLst>
      <p:ext uri="{BB962C8B-B14F-4D97-AF65-F5344CB8AC3E}">
        <p14:creationId xmlns:p14="http://schemas.microsoft.com/office/powerpoint/2010/main" val="267947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sequence of priority questions illustrates that as our understanding grows/ learning occurs, we refine our thinking, and we continue to ask questions.</a:t>
            </a:r>
            <a:endParaRPr lang="en-US" dirty="0"/>
          </a:p>
        </p:txBody>
      </p:sp>
      <p:sp>
        <p:nvSpPr>
          <p:cNvPr id="4" name="Slide Number Placeholder 3"/>
          <p:cNvSpPr>
            <a:spLocks noGrp="1"/>
          </p:cNvSpPr>
          <p:nvPr>
            <p:ph type="sldNum" sz="quarter" idx="10"/>
          </p:nvPr>
        </p:nvSpPr>
        <p:spPr/>
        <p:txBody>
          <a:bodyPr/>
          <a:lstStyle/>
          <a:p>
            <a:fld id="{A2C2433B-17B2-4CD4-AAB3-331241D1C1CB}" type="slidenum">
              <a:rPr lang="en-US" smtClean="0"/>
              <a:t>25</a:t>
            </a:fld>
            <a:endParaRPr lang="en-US"/>
          </a:p>
        </p:txBody>
      </p:sp>
    </p:spTree>
    <p:extLst>
      <p:ext uri="{BB962C8B-B14F-4D97-AF65-F5344CB8AC3E}">
        <p14:creationId xmlns:p14="http://schemas.microsoft.com/office/powerpoint/2010/main" val="350614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of an experience in your classroom practice where</a:t>
            </a:r>
            <a:r>
              <a:rPr lang="en-US" baseline="0" dirty="0" smtClean="0"/>
              <a:t> you were willing to take a risk and you experienced great success.  Think of something that you would like to try with your students, but you are a little hesitant for fear of how it will work out.  Share your insight with at least two thinking partners who are not in your district.</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2</a:t>
            </a:fld>
            <a:endParaRPr lang="en-US"/>
          </a:p>
        </p:txBody>
      </p:sp>
    </p:spTree>
    <p:extLst>
      <p:ext uri="{BB962C8B-B14F-4D97-AF65-F5344CB8AC3E}">
        <p14:creationId xmlns:p14="http://schemas.microsoft.com/office/powerpoint/2010/main" val="3168660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Teams define critical components. End goal is create a definition of critical component.  Agree on definition (ex. Spatial reasoning)</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26</a:t>
            </a:fld>
            <a:endParaRPr lang="en-US"/>
          </a:p>
        </p:txBody>
      </p:sp>
    </p:spTree>
    <p:extLst>
      <p:ext uri="{BB962C8B-B14F-4D97-AF65-F5344CB8AC3E}">
        <p14:creationId xmlns:p14="http://schemas.microsoft.com/office/powerpoint/2010/main" val="255950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you just produced questions.  You saw the</a:t>
            </a:r>
            <a:r>
              <a:rPr lang="en-US" baseline="0" dirty="0" smtClean="0"/>
              <a:t> process for changing questions and prioritizing questions. S</a:t>
            </a:r>
            <a:r>
              <a:rPr lang="en-US" dirty="0" smtClean="0"/>
              <a:t>o, what did you learn? *Share*</a:t>
            </a:r>
          </a:p>
          <a:p>
            <a:endParaRPr lang="en-US" dirty="0" smtClean="0"/>
          </a:p>
          <a:p>
            <a:r>
              <a:rPr lang="en-US" dirty="0" smtClean="0"/>
              <a:t>So, then how did you learn what you learned?  *Share*</a:t>
            </a:r>
          </a:p>
          <a:p>
            <a:r>
              <a:rPr lang="en-US" dirty="0" smtClean="0"/>
              <a:t>W</a:t>
            </a:r>
            <a:r>
              <a:rPr lang="en-US" baseline="0" dirty="0" smtClean="0"/>
              <a:t>hat you see here is that when people did the learning, they figured things out; or when they began to problem solve, they did it by asking questions, by being engaged, by figuring things out themselves, but by using a structured and rigorous process for doing that which eliminates wasted time in finding the wrong question.</a:t>
            </a:r>
          </a:p>
          <a:p>
            <a:endParaRPr lang="en-US" baseline="0" dirty="0" smtClean="0"/>
          </a:p>
          <a:p>
            <a:r>
              <a:rPr lang="en-US" baseline="0" dirty="0" smtClean="0"/>
              <a:t>Subsequently, what do you understand differently now about asking questions?  *Share*</a:t>
            </a:r>
          </a:p>
          <a:p>
            <a:r>
              <a:rPr lang="en-US" dirty="0" smtClean="0"/>
              <a:t>Research</a:t>
            </a:r>
            <a:r>
              <a:rPr lang="en-US" baseline="0" dirty="0" smtClean="0"/>
              <a:t> from QFT suggests that when teachers use this process in the classroom, they feel that they are doing far more effective teaching and there is much deeper learning among the students.</a:t>
            </a:r>
            <a:endParaRPr lang="en-US" dirty="0" smtClean="0"/>
          </a:p>
        </p:txBody>
      </p:sp>
      <p:sp>
        <p:nvSpPr>
          <p:cNvPr id="4" name="Slide Number Placeholder 3"/>
          <p:cNvSpPr>
            <a:spLocks noGrp="1"/>
          </p:cNvSpPr>
          <p:nvPr>
            <p:ph type="sldNum" sz="quarter" idx="10"/>
          </p:nvPr>
        </p:nvSpPr>
        <p:spPr/>
        <p:txBody>
          <a:bodyPr/>
          <a:lstStyle/>
          <a:p>
            <a:fld id="{A2C2433B-17B2-4CD4-AAB3-331241D1C1CB}" type="slidenum">
              <a:rPr lang="en-US" smtClean="0"/>
              <a:t>27</a:t>
            </a:fld>
            <a:endParaRPr lang="en-US"/>
          </a:p>
        </p:txBody>
      </p:sp>
    </p:spTree>
    <p:extLst>
      <p:ext uri="{BB962C8B-B14F-4D97-AF65-F5344CB8AC3E}">
        <p14:creationId xmlns:p14="http://schemas.microsoft.com/office/powerpoint/2010/main" val="3858248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28</a:t>
            </a:fld>
            <a:endParaRPr lang="en-US"/>
          </a:p>
        </p:txBody>
      </p:sp>
    </p:spTree>
    <p:extLst>
      <p:ext uri="{BB962C8B-B14F-4D97-AF65-F5344CB8AC3E}">
        <p14:creationId xmlns:p14="http://schemas.microsoft.com/office/powerpoint/2010/main" val="172533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Grade Level teams chart </a:t>
            </a:r>
            <a:r>
              <a:rPr lang="en-US" b="1" dirty="0" smtClean="0"/>
              <a:t>critical components </a:t>
            </a:r>
            <a:r>
              <a:rPr lang="en-US" dirty="0" smtClean="0"/>
              <a:t>* Outcome is Content deficits identified from teachers as classroom practitioners.  Critical components are big strands. and identify professional learning needs to implement standards.  Determine professional learning with partners around inquiry practices while focusing on specific content.   Critical components stream the courses together.  </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32</a:t>
            </a:fld>
            <a:endParaRPr lang="en-US"/>
          </a:p>
        </p:txBody>
      </p:sp>
    </p:spTree>
    <p:extLst>
      <p:ext uri="{BB962C8B-B14F-4D97-AF65-F5344CB8AC3E}">
        <p14:creationId xmlns:p14="http://schemas.microsoft.com/office/powerpoint/2010/main" val="397303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The Kentucky Model Curriculum Framework is intended to generate discussion of a P-12 curriculum, offer direction for curriculum design with links to resources, and guide the curriculum writing process. The KMCF is offered as the curriculum framing stage of the work. </a:t>
            </a:r>
          </a:p>
          <a:p>
            <a:pPr>
              <a:defRPr/>
            </a:pPr>
            <a:endParaRPr lang="en-US" dirty="0" smtClean="0"/>
          </a:p>
          <a:p>
            <a:pPr>
              <a:defRPr/>
            </a:pPr>
            <a:r>
              <a:rPr lang="en-US" dirty="0" smtClean="0"/>
              <a:t>The curriculum writing stage and all other stages noted in blue are completed at the district and school level. Updates in curriculum content are at the heart of educators work for learners and for educators own professional development. You may want to begin thinking about a “phase in” process for the writing stage. Perhaps your district curriculum could be developed following a timeline based on the timed release of the content standards.  For example, you may want to use the Curriculum Framework initially to address English/Language Arts and Mathematics. Because the English/Language Arts Standards include a section on ELA and Literacy in History/Social Studies, Science, and Technical Subjects it will be wise to start with a Curriculum Writing Team that is cross-curricular. Don’t forget to include out-of-school partners from the community on your team.</a:t>
            </a:r>
          </a:p>
          <a:p>
            <a:pPr>
              <a:defRPr/>
            </a:pPr>
            <a:r>
              <a:rPr lang="en-US" dirty="0" smtClean="0"/>
              <a:t>  </a:t>
            </a:r>
          </a:p>
          <a:p>
            <a:pPr>
              <a:defRPr/>
            </a:pPr>
            <a:r>
              <a:rPr lang="en-US" dirty="0" smtClean="0"/>
              <a:t>The implementation stage involves delivery of the curriculum in time for implementation. Considering the professional learning opportunities and support materials needed for teachers, principals and others in schools will be essential for moving toward the implementation of the curriculum. Supports like sample deconstructed standards, the gap analysis tool, and sample pacing guides found in the KMCF will be helpful resources in  the writing and implementation stages.</a:t>
            </a:r>
          </a:p>
          <a:p>
            <a:pPr>
              <a:defRPr/>
            </a:pPr>
            <a:endParaRPr lang="en-US" dirty="0" smtClean="0"/>
          </a:p>
          <a:p>
            <a:pPr>
              <a:defRPr/>
            </a:pPr>
            <a:r>
              <a:rPr lang="en-US" dirty="0" smtClean="0"/>
              <a:t>Setting up a curriculum review and evaluation process by teachers and key groups will make it clear that curriculum development is an ongoing process. Identifying and recording issues that need to be taken into account in subsequent areas of curriculum development or revisions to current curriculum documents is a part of the process. </a:t>
            </a:r>
          </a:p>
          <a:p>
            <a:pPr>
              <a:defRPr/>
            </a:pPr>
            <a:endParaRPr lang="en-US" dirty="0" smtClean="0"/>
          </a:p>
          <a:p>
            <a:pPr>
              <a:defRPr/>
            </a:pPr>
            <a:r>
              <a:rPr lang="en-US" dirty="0" smtClean="0"/>
              <a:t>The KMCF will be reviewed and updated annually based on feedback from educators and other stakeholders from across the Commonwealth. The annual update will reflect any changes to the content standards and will stay current with the latest research, technological advances, and professional literature to ensure a relevant and rigorous response to the expectation of students and the professionals who serve them. </a:t>
            </a:r>
          </a:p>
          <a:p>
            <a:pPr>
              <a:defRPr/>
            </a:pPr>
            <a:endParaRPr lang="en-US"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8A10F9A6-A659-468D-8D7F-37DCD543F435}" type="slidenum">
              <a:rPr lang="en-US" altLang="en-US" smtClean="0"/>
              <a:pPr eaLnBrk="1" hangingPunct="1"/>
              <a:t>36</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curriculum really is…come to an understanding of what curriculum really is and a needs assessment of components of curriculum?  Identify what they need… (ex. If we don’t really have learning targets they need to begin working in CASL).  This is all about the PROCESS…building capacity to get there in the end.  Districts have to see the need themselves first.  </a:t>
            </a:r>
          </a:p>
          <a:p>
            <a:endParaRPr lang="en-US" b="1" baseline="0" dirty="0" smtClean="0"/>
          </a:p>
        </p:txBody>
      </p:sp>
      <p:sp>
        <p:nvSpPr>
          <p:cNvPr id="4" name="Slide Number Placeholder 3"/>
          <p:cNvSpPr>
            <a:spLocks noGrp="1"/>
          </p:cNvSpPr>
          <p:nvPr>
            <p:ph type="sldNum" sz="quarter" idx="10"/>
          </p:nvPr>
        </p:nvSpPr>
        <p:spPr/>
        <p:txBody>
          <a:bodyPr/>
          <a:lstStyle/>
          <a:p>
            <a:fld id="{7BB7AF89-C7DC-4F1D-8DFD-7E07B74FE66F}" type="slidenum">
              <a:rPr lang="en-US" smtClean="0"/>
              <a:t>37</a:t>
            </a:fld>
            <a:endParaRPr lang="en-US" dirty="0"/>
          </a:p>
        </p:txBody>
      </p:sp>
    </p:spTree>
    <p:extLst>
      <p:ext uri="{BB962C8B-B14F-4D97-AF65-F5344CB8AC3E}">
        <p14:creationId xmlns:p14="http://schemas.microsoft.com/office/powerpoint/2010/main" val="7629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“Purpose Statement” will be shared with participants at SSTLN (district teams)</a:t>
            </a:r>
            <a:r>
              <a:rPr lang="en-US" baseline="0" dirty="0" smtClean="0"/>
              <a:t> in October</a:t>
            </a:r>
            <a:r>
              <a:rPr lang="en-US" baseline="0" dirty="0" smtClean="0"/>
              <a:t>…</a:t>
            </a:r>
          </a:p>
          <a:p>
            <a:r>
              <a:rPr lang="en-US" baseline="0" dirty="0" smtClean="0"/>
              <a:t>Purpose Statement clearly defines </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38</a:t>
            </a:fld>
            <a:endParaRPr lang="en-US"/>
          </a:p>
        </p:txBody>
      </p:sp>
    </p:spTree>
    <p:extLst>
      <p:ext uri="{BB962C8B-B14F-4D97-AF65-F5344CB8AC3E}">
        <p14:creationId xmlns:p14="http://schemas.microsoft.com/office/powerpoint/2010/main" val="1854874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pPr marL="232943" indent="-232943">
              <a:spcBef>
                <a:spcPct val="0"/>
              </a:spcBef>
              <a:defRPr/>
            </a:pPr>
            <a:r>
              <a:rPr lang="en-US" dirty="0" smtClean="0"/>
              <a:t>Remember: </a:t>
            </a:r>
          </a:p>
          <a:p>
            <a:pPr marL="232943" indent="-232943">
              <a:spcBef>
                <a:spcPct val="0"/>
              </a:spcBef>
              <a:defRPr/>
            </a:pPr>
            <a:endParaRPr lang="en-US" dirty="0" smtClean="0"/>
          </a:p>
          <a:p>
            <a:pPr marL="232943" indent="-232943">
              <a:spcBef>
                <a:spcPct val="0"/>
              </a:spcBef>
              <a:defRPr/>
            </a:pPr>
            <a:r>
              <a:rPr lang="en-US" dirty="0" smtClean="0"/>
              <a:t>Curriculum is not standards alone. So, consider the other stakeholders that need to be a part of the process of curriculum writing. For example, out-of-school time partners from community, business, and higher education. </a:t>
            </a:r>
          </a:p>
          <a:p>
            <a:pPr marL="232943" indent="-232943">
              <a:spcBef>
                <a:spcPct val="0"/>
              </a:spcBef>
              <a:defRPr/>
            </a:pPr>
            <a:endParaRPr lang="en-US" dirty="0" smtClean="0"/>
          </a:p>
          <a:p>
            <a:pPr marL="232943" indent="-232943">
              <a:spcBef>
                <a:spcPct val="0"/>
              </a:spcBef>
              <a:defRPr/>
            </a:pPr>
            <a:r>
              <a:rPr lang="en-US" dirty="0" smtClean="0"/>
              <a:t>A curriculum framework is an evolving resource that will have continuous development and refinement for it must reflect an understanding and </a:t>
            </a:r>
          </a:p>
          <a:p>
            <a:pPr marL="232943" indent="-232943">
              <a:spcBef>
                <a:spcPct val="0"/>
              </a:spcBef>
              <a:defRPr/>
            </a:pPr>
            <a:r>
              <a:rPr lang="en-US" dirty="0" smtClean="0"/>
              <a:t>acknowledgment of the changing nature of the challenges and demands that continue to shape the learner of the future. As we move from what we are presently doing toward a more 21</a:t>
            </a:r>
            <a:r>
              <a:rPr lang="en-US" baseline="30000" dirty="0" smtClean="0"/>
              <a:t>st</a:t>
            </a:r>
            <a:r>
              <a:rPr lang="en-US" dirty="0" smtClean="0"/>
              <a:t> century form of education a mind shift is required. </a:t>
            </a:r>
            <a:r>
              <a:rPr lang="en-US" i="1" dirty="0" smtClean="0"/>
              <a:t>Think and Apply </a:t>
            </a:r>
            <a:r>
              <a:rPr lang="en-US" dirty="0" smtClean="0"/>
              <a:t>exercises located throughout the KMCF will help lead conversations toward this mind shift.</a:t>
            </a:r>
          </a:p>
          <a:p>
            <a:pPr marL="232943" indent="-232943">
              <a:spcBef>
                <a:spcPct val="0"/>
              </a:spcBef>
              <a:defRPr/>
            </a:pPr>
            <a:endParaRPr lang="en-US" dirty="0" smtClean="0"/>
          </a:p>
          <a:p>
            <a:pPr marL="232943" indent="-232943">
              <a:spcBef>
                <a:spcPct val="0"/>
              </a:spcBef>
              <a:defRPr/>
            </a:pPr>
            <a:r>
              <a:rPr lang="en-US" dirty="0" smtClean="0"/>
              <a:t>If we accept that we need to prepare students for a vastly different future than we have known, then our understanding of the focus of education also needs to shift. An example: Developing cross-curricular competencies such as managing and monitoring one’s own learning, capacity and predisposition to work together with others in teams, information and communication technologies, and creativity and flexibility of thinking will need to be addressed in addition to cross-curricular perspectives such as cultural sensitivity and respect and engaged citizenship.  </a:t>
            </a:r>
          </a:p>
          <a:p>
            <a:pPr marL="232943" indent="-232943">
              <a:spcBef>
                <a:spcPct val="0"/>
              </a:spcBef>
              <a:defRPr/>
            </a:pPr>
            <a:endParaRPr lang="en-US" dirty="0" smtClean="0"/>
          </a:p>
          <a:p>
            <a:pPr marL="232943" indent="-232943">
              <a:spcBef>
                <a:spcPct val="0"/>
              </a:spcBef>
              <a:defRPr/>
            </a:pPr>
            <a:r>
              <a:rPr lang="en-US" dirty="0" smtClean="0"/>
              <a:t>There are pockets in KY where this mind shift has begun. The staff in districts and schools are letting go of habits, beliefs and traditions. This is necessary when we shift mental models of what “school” looks like. The KY Model Curriculum Framework must include a directory of model sites. So, we encourage schools/districts and others involved in the process to provide feedback and inform the committee in the coming year about the use of this resource and movement by districts and/or schools in a 21</a:t>
            </a:r>
            <a:r>
              <a:rPr lang="en-US" baseline="30000" dirty="0" smtClean="0"/>
              <a:t>st</a:t>
            </a:r>
            <a:r>
              <a:rPr lang="en-US" dirty="0" smtClean="0"/>
              <a:t> century direction.  The KMCF will be updated annually and sharing districts/schools innovative practices and direction with others is one of the goals of these annual updates to the KMCF resource.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014ABB0D-BF60-4D44-8A3D-DFABA90DD3DB}" type="slidenum">
              <a:rPr lang="en-US" altLang="en-US" smtClean="0"/>
              <a:pPr eaLnBrk="1" hangingPunct="1"/>
              <a:t>39</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Put</a:t>
            </a:r>
            <a:r>
              <a:rPr lang="en-US" baseline="0" dirty="0" smtClean="0">
                <a:latin typeface="Calibri" charset="0"/>
              </a:rPr>
              <a:t> a picture of Make Just One Change on here</a:t>
            </a: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95D7C8B8-1F50-F14D-9CB3-1D2993B2011E}" type="slidenum">
              <a:rPr lang="en-US" smtClean="0"/>
              <a:pPr>
                <a:defRPr/>
              </a:pPr>
              <a:t>43</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Support Districts in the work we are asking them to start doing…using networks to help facilitate those conversations.  The ask is…districts are going to eventually be writing curriculum to meet</a:t>
            </a:r>
            <a:r>
              <a:rPr lang="en-US" baseline="0" dirty="0" smtClean="0"/>
              <a:t> the needs of a next generation learner.  SSTLN is a place to support the work.</a:t>
            </a:r>
            <a:endParaRPr lang="en-US" dirty="0" smtClean="0"/>
          </a:p>
          <a:p>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44</a:t>
            </a:fld>
            <a:endParaRPr lang="en-US"/>
          </a:p>
        </p:txBody>
      </p:sp>
    </p:spTree>
    <p:extLst>
      <p:ext uri="{BB962C8B-B14F-4D97-AF65-F5344CB8AC3E}">
        <p14:creationId xmlns:p14="http://schemas.microsoft.com/office/powerpoint/2010/main" val="715121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updates</a:t>
            </a:r>
            <a:r>
              <a:rPr lang="en-US" baseline="0" dirty="0" smtClean="0"/>
              <a:t> from KBE meeting October 7</a:t>
            </a:r>
            <a:r>
              <a:rPr lang="en-US" baseline="30000" dirty="0" smtClean="0"/>
              <a:t>th</a:t>
            </a:r>
            <a:r>
              <a:rPr lang="en-US" baseline="0" dirty="0" smtClean="0"/>
              <a:t> </a:t>
            </a:r>
          </a:p>
          <a:p>
            <a:r>
              <a:rPr lang="en-US" baseline="0" dirty="0" smtClean="0"/>
              <a:t>Discuss where we currently are according to this timeline shared by Karen Kidwell at KBE</a:t>
            </a:r>
          </a:p>
        </p:txBody>
      </p:sp>
      <p:sp>
        <p:nvSpPr>
          <p:cNvPr id="4" name="Slide Number Placeholder 3"/>
          <p:cNvSpPr>
            <a:spLocks noGrp="1"/>
          </p:cNvSpPr>
          <p:nvPr>
            <p:ph type="sldNum" sz="quarter" idx="10"/>
          </p:nvPr>
        </p:nvSpPr>
        <p:spPr/>
        <p:txBody>
          <a:bodyPr/>
          <a:lstStyle/>
          <a:p>
            <a:fld id="{A7FC1E9F-C3C5-411D-A67F-4C59604E011E}" type="slidenum">
              <a:rPr lang="en-US" smtClean="0"/>
              <a:t>4</a:t>
            </a:fld>
            <a:endParaRPr lang="en-US" dirty="0"/>
          </a:p>
        </p:txBody>
      </p:sp>
    </p:spTree>
    <p:extLst>
      <p:ext uri="{BB962C8B-B14F-4D97-AF65-F5344CB8AC3E}">
        <p14:creationId xmlns:p14="http://schemas.microsoft.com/office/powerpoint/2010/main" val="421809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November</a:t>
            </a:r>
            <a:r>
              <a:rPr lang="en-US" baseline="0" dirty="0" smtClean="0"/>
              <a:t> Writing Team Reconvenes to Address Feedback</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5</a:t>
            </a:fld>
            <a:endParaRPr lang="en-US"/>
          </a:p>
        </p:txBody>
      </p:sp>
    </p:spTree>
    <p:extLst>
      <p:ext uri="{BB962C8B-B14F-4D97-AF65-F5344CB8AC3E}">
        <p14:creationId xmlns:p14="http://schemas.microsoft.com/office/powerpoint/2010/main" val="210141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District Teams…discuss the</a:t>
            </a:r>
            <a:r>
              <a:rPr lang="en-US" baseline="0" dirty="0" smtClean="0"/>
              <a:t> idea of using defensible evidence of learning to address multiple stakeholders in the process</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6</a:t>
            </a:fld>
            <a:endParaRPr lang="en-US"/>
          </a:p>
        </p:txBody>
      </p:sp>
    </p:spTree>
    <p:extLst>
      <p:ext uri="{BB962C8B-B14F-4D97-AF65-F5344CB8AC3E}">
        <p14:creationId xmlns:p14="http://schemas.microsoft.com/office/powerpoint/2010/main" val="648928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Beginnings of conversations around </a:t>
            </a:r>
            <a:r>
              <a:rPr lang="en-US" b="1" dirty="0" smtClean="0"/>
              <a:t>defensible evidence</a:t>
            </a:r>
            <a:r>
              <a:rPr lang="en-US" dirty="0" smtClean="0"/>
              <a:t> of the practices.  What is defensible evidence of learning?  Watch video</a:t>
            </a:r>
            <a:r>
              <a:rPr lang="en-US" baseline="0" dirty="0" smtClean="0"/>
              <a:t> clip </a:t>
            </a:r>
            <a:r>
              <a:rPr lang="en-US" dirty="0" smtClean="0"/>
              <a:t>of a teachers classroom what would you script as defensible evidence?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district</a:t>
            </a:r>
            <a:r>
              <a:rPr lang="en-US" baseline="0" dirty="0" smtClean="0"/>
              <a:t> teams to converse and generate a definition…call on districts to share their thinking.</a:t>
            </a:r>
            <a:endParaRPr lang="en-US" dirty="0" smtClean="0"/>
          </a:p>
          <a:p>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7</a:t>
            </a:fld>
            <a:endParaRPr lang="en-US"/>
          </a:p>
        </p:txBody>
      </p:sp>
    </p:spTree>
    <p:extLst>
      <p:ext uri="{BB962C8B-B14F-4D97-AF65-F5344CB8AC3E}">
        <p14:creationId xmlns:p14="http://schemas.microsoft.com/office/powerpoint/2010/main" val="267954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Video is a way to do formative assessment of the group.  Defensible evidence looks like ability of the teacher to translate minute by minute data into evidence.  May contradict with what districts see (data is quantitative not qualitative).  Resources:</a:t>
            </a:r>
            <a:r>
              <a:rPr lang="en-US" baseline="0" dirty="0" smtClean="0"/>
              <a:t>  </a:t>
            </a:r>
            <a:r>
              <a:rPr lang="en-US" dirty="0" smtClean="0"/>
              <a:t>CASL 2 … read minute by minute article.</a:t>
            </a:r>
          </a:p>
          <a:p>
            <a:r>
              <a:rPr lang="en-US" dirty="0" smtClean="0"/>
              <a:t>Table Talk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8</a:t>
            </a:fld>
            <a:endParaRPr lang="en-US"/>
          </a:p>
        </p:txBody>
      </p:sp>
    </p:spTree>
    <p:extLst>
      <p:ext uri="{BB962C8B-B14F-4D97-AF65-F5344CB8AC3E}">
        <p14:creationId xmlns:p14="http://schemas.microsoft.com/office/powerpoint/2010/main" val="1738697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 Thinking Partners not in your district team.  Groups of 3 to 4…gather</a:t>
            </a:r>
            <a:r>
              <a:rPr lang="en-US" baseline="0" dirty="0" smtClean="0"/>
              <a:t> around a poster for “Chalk Talk”</a:t>
            </a:r>
            <a:endParaRPr lang="en-US" dirty="0"/>
          </a:p>
        </p:txBody>
      </p:sp>
      <p:sp>
        <p:nvSpPr>
          <p:cNvPr id="4" name="Slide Number Placeholder 3"/>
          <p:cNvSpPr>
            <a:spLocks noGrp="1"/>
          </p:cNvSpPr>
          <p:nvPr>
            <p:ph type="sldNum" sz="quarter" idx="10"/>
          </p:nvPr>
        </p:nvSpPr>
        <p:spPr/>
        <p:txBody>
          <a:bodyPr/>
          <a:lstStyle/>
          <a:p>
            <a:fld id="{E705C28F-3BE5-46AA-BA84-6C35C14D96AB}" type="slidenum">
              <a:rPr lang="en-US" smtClean="0"/>
              <a:t>10</a:t>
            </a:fld>
            <a:endParaRPr lang="en-US"/>
          </a:p>
        </p:txBody>
      </p:sp>
    </p:spTree>
    <p:extLst>
      <p:ext uri="{BB962C8B-B14F-4D97-AF65-F5344CB8AC3E}">
        <p14:creationId xmlns:p14="http://schemas.microsoft.com/office/powerpoint/2010/main" val="209812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guess how often</a:t>
            </a:r>
            <a:r>
              <a:rPr lang="en-US" baseline="0" dirty="0" smtClean="0"/>
              <a:t> students ask questions. </a:t>
            </a:r>
            <a:endParaRPr lang="en-US" dirty="0"/>
          </a:p>
        </p:txBody>
      </p:sp>
      <p:sp>
        <p:nvSpPr>
          <p:cNvPr id="4" name="Slide Number Placeholder 3"/>
          <p:cNvSpPr>
            <a:spLocks noGrp="1"/>
          </p:cNvSpPr>
          <p:nvPr>
            <p:ph type="sldNum" sz="quarter" idx="10"/>
          </p:nvPr>
        </p:nvSpPr>
        <p:spPr/>
        <p:txBody>
          <a:bodyPr/>
          <a:lstStyle/>
          <a:p>
            <a:fld id="{CBE980C2-40E1-4F50-88B7-25F33EEF69E9}" type="slidenum">
              <a:rPr lang="en-US" smtClean="0">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3997199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30534-35A3-41CA-9083-6BD0AD2874D4}"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75594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0534-35A3-41CA-9083-6BD0AD2874D4}"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232531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0534-35A3-41CA-9083-6BD0AD2874D4}"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2885134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6" name="Rectangle 5"/>
          <p:cNvSpPr/>
          <p:nvPr/>
        </p:nvSpPr>
        <p:spPr>
          <a:xfrm>
            <a:off x="282575" y="228600"/>
            <a:ext cx="6386513"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TextBox 6"/>
          <p:cNvSpPr txBox="1">
            <a:spLocks noChangeArrowheads="1"/>
          </p:cNvSpPr>
          <p:nvPr/>
        </p:nvSpPr>
        <p:spPr bwMode="auto">
          <a:xfrm>
            <a:off x="425450" y="174625"/>
            <a:ext cx="412750" cy="831850"/>
          </a:xfrm>
          <a:prstGeom prst="rect">
            <a:avLst/>
          </a:prstGeom>
          <a:noFill/>
          <a:ln>
            <a:noFill/>
          </a:ln>
          <a:extLst/>
        </p:spPr>
        <p:txBody>
          <a:bodyPr lIns="0" tIns="0" rIns="0" bIns="0">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5400" b="1" smtClean="0">
                <a:solidFill>
                  <a:srgbClr val="ADDCF5"/>
                </a:solidFill>
              </a:rPr>
              <a:t>+</a:t>
            </a:r>
          </a:p>
        </p:txBody>
      </p:sp>
      <p:sp>
        <p:nvSpPr>
          <p:cNvPr id="8" name="Rectangle 7"/>
          <p:cNvSpPr/>
          <p:nvPr/>
        </p:nvSpPr>
        <p:spPr>
          <a:xfrm>
            <a:off x="6802438" y="228600"/>
            <a:ext cx="20574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12"/>
          <p:cNvSpPr>
            <a:spLocks noGrp="1"/>
          </p:cNvSpPr>
          <p:nvPr>
            <p:ph type="pic" sz="quarter" idx="13"/>
          </p:nvPr>
        </p:nvSpPr>
        <p:spPr>
          <a:xfrm>
            <a:off x="6802438" y="2374940"/>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13" name="Picture Placeholder 12"/>
          <p:cNvSpPr>
            <a:spLocks noGrp="1"/>
          </p:cNvSpPr>
          <p:nvPr>
            <p:ph type="pic" sz="quarter" idx="14"/>
          </p:nvPr>
        </p:nvSpPr>
        <p:spPr>
          <a:xfrm>
            <a:off x="6802438" y="4535424"/>
            <a:ext cx="2057400" cy="2039112"/>
          </a:xfrm>
        </p:spPr>
        <p:txBody>
          <a:bodyPr rtlCol="0">
            <a:normAutofit/>
          </a:bodyPr>
          <a:lstStyle>
            <a:lvl1pPr>
              <a:buNone/>
              <a:defRPr/>
            </a:lvl1pPr>
          </a:lstStyle>
          <a:p>
            <a:pPr lvl="0"/>
            <a:r>
              <a:rPr lang="en-US" noProof="0" smtClean="0"/>
              <a:t>Drag picture to placeholder or click icon to add</a:t>
            </a:r>
            <a:endParaRPr noProof="0"/>
          </a:p>
        </p:txBody>
      </p:sp>
      <p:sp>
        <p:nvSpPr>
          <p:cNvPr id="9" name="Date Placeholder 4"/>
          <p:cNvSpPr>
            <a:spLocks noGrp="1"/>
          </p:cNvSpPr>
          <p:nvPr>
            <p:ph type="dt" sz="half" idx="15"/>
          </p:nvPr>
        </p:nvSpPr>
        <p:spPr>
          <a:xfrm>
            <a:off x="5211763" y="6235700"/>
            <a:ext cx="1349375" cy="365125"/>
          </a:xfrm>
        </p:spPr>
        <p:txBody>
          <a:bodyPr/>
          <a:lstStyle>
            <a:lvl1pPr>
              <a:defRPr>
                <a:solidFill>
                  <a:schemeClr val="bg1"/>
                </a:solidFill>
              </a:defRPr>
            </a:lvl1pPr>
          </a:lstStyle>
          <a:p>
            <a:pPr>
              <a:defRPr/>
            </a:pPr>
            <a:fld id="{345A821E-93C3-4331-BEC5-EC1CB772BA39}" type="datetimeFigureOut">
              <a:rPr lang="en-US"/>
              <a:pPr>
                <a:defRPr/>
              </a:pPr>
              <a:t>10/23/2014</a:t>
            </a:fld>
            <a:endParaRPr lang="en-US"/>
          </a:p>
        </p:txBody>
      </p:sp>
      <p:sp>
        <p:nvSpPr>
          <p:cNvPr id="10" name="Footer Placeholder 5"/>
          <p:cNvSpPr>
            <a:spLocks noGrp="1"/>
          </p:cNvSpPr>
          <p:nvPr>
            <p:ph type="ftr" sz="quarter" idx="16"/>
          </p:nvPr>
        </p:nvSpPr>
        <p:spPr>
          <a:xfrm>
            <a:off x="381000" y="6235700"/>
            <a:ext cx="4648200" cy="365125"/>
          </a:xfrm>
        </p:spPr>
        <p:txBody>
          <a:bodyPr/>
          <a:lstStyle>
            <a:lvl1pPr>
              <a:defRPr>
                <a:solidFill>
                  <a:schemeClr val="bg1"/>
                </a:solidFill>
              </a:defRPr>
            </a:lvl1pPr>
          </a:lstStyle>
          <a:p>
            <a:pPr>
              <a:defRPr/>
            </a:pPr>
            <a:endParaRPr lang="en-US"/>
          </a:p>
        </p:txBody>
      </p:sp>
      <p:sp>
        <p:nvSpPr>
          <p:cNvPr id="11" name="Slide Number Placeholder 6"/>
          <p:cNvSpPr>
            <a:spLocks noGrp="1"/>
          </p:cNvSpPr>
          <p:nvPr>
            <p:ph type="sldNum" sz="quarter" idx="17"/>
          </p:nvPr>
        </p:nvSpPr>
        <p:spPr/>
        <p:txBody>
          <a:bodyPr/>
          <a:lstStyle>
            <a:lvl1pPr>
              <a:defRPr/>
            </a:lvl1pPr>
          </a:lstStyle>
          <a:p>
            <a:pPr>
              <a:defRPr/>
            </a:pPr>
            <a:fld id="{54B8DC60-E38A-46A5-93F5-2C76DAB98E08}" type="slidenum">
              <a:rPr lang="en-US"/>
              <a:pPr>
                <a:defRPr/>
              </a:pPr>
              <a:t>‹#›</a:t>
            </a:fld>
            <a:endParaRPr lang="en-US"/>
          </a:p>
        </p:txBody>
      </p:sp>
    </p:spTree>
    <p:extLst>
      <p:ext uri="{BB962C8B-B14F-4D97-AF65-F5344CB8AC3E}">
        <p14:creationId xmlns:p14="http://schemas.microsoft.com/office/powerpoint/2010/main" val="413285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30534-35A3-41CA-9083-6BD0AD2874D4}"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13812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30534-35A3-41CA-9083-6BD0AD2874D4}" type="datetimeFigureOut">
              <a:rPr lang="en-US" smtClean="0"/>
              <a:t>10/23/2014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359321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30534-35A3-41CA-9083-6BD0AD2874D4}"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1963109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30534-35A3-41CA-9083-6BD0AD2874D4}" type="datetimeFigureOut">
              <a:rPr lang="en-US" smtClean="0"/>
              <a:t>10/23/2014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1670433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30534-35A3-41CA-9083-6BD0AD2874D4}" type="datetimeFigureOut">
              <a:rPr lang="en-US" smtClean="0"/>
              <a:t>10/23/2014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2075520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30534-35A3-41CA-9083-6BD0AD2874D4}" type="datetimeFigureOut">
              <a:rPr lang="en-US" smtClean="0"/>
              <a:t>10/23/2014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32812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0534-35A3-41CA-9083-6BD0AD2874D4}"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372649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30534-35A3-41CA-9083-6BD0AD2874D4}" type="datetimeFigureOut">
              <a:rPr lang="en-US" smtClean="0"/>
              <a:t>10/23/2014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5AD27-E281-40BF-AB09-2E0271DA9A7E}" type="slidenum">
              <a:rPr lang="en-US" smtClean="0"/>
              <a:t>‹#›</a:t>
            </a:fld>
            <a:endParaRPr lang="en-US"/>
          </a:p>
        </p:txBody>
      </p:sp>
    </p:spTree>
    <p:extLst>
      <p:ext uri="{BB962C8B-B14F-4D97-AF65-F5344CB8AC3E}">
        <p14:creationId xmlns:p14="http://schemas.microsoft.com/office/powerpoint/2010/main" val="283846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30534-35A3-41CA-9083-6BD0AD2874D4}" type="datetimeFigureOut">
              <a:rPr lang="en-US" smtClean="0"/>
              <a:t>10/23/2014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5AD27-E281-40BF-AB09-2E0271DA9A7E}" type="slidenum">
              <a:rPr lang="en-US" smtClean="0"/>
              <a:t>‹#›</a:t>
            </a:fld>
            <a:endParaRPr lang="en-US"/>
          </a:p>
        </p:txBody>
      </p:sp>
    </p:spTree>
    <p:extLst>
      <p:ext uri="{BB962C8B-B14F-4D97-AF65-F5344CB8AC3E}">
        <p14:creationId xmlns:p14="http://schemas.microsoft.com/office/powerpoint/2010/main" val="1823160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padlet.com/amy_treece/ss1i8nnatyq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youtube.com/watch?v=EjJg9NfTXo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hyperlink" Target="https://www.teachingchannel.org/videos/teaching-complex-concept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October 24, 2014</a:t>
            </a:r>
            <a:endParaRPr lang="en-US" sz="2400" b="1" dirty="0"/>
          </a:p>
        </p:txBody>
      </p:sp>
    </p:spTree>
    <p:extLst>
      <p:ext uri="{BB962C8B-B14F-4D97-AF65-F5344CB8AC3E}">
        <p14:creationId xmlns:p14="http://schemas.microsoft.com/office/powerpoint/2010/main" val="4113269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00"/>
          </a:solidFill>
        </p:spPr>
        <p:txBody>
          <a:bodyPr/>
          <a:lstStyle/>
          <a:p>
            <a:r>
              <a:rPr lang="en-US" b="1" dirty="0" smtClean="0"/>
              <a:t>“Standing Meeting”</a:t>
            </a:r>
            <a:endParaRPr lang="en-US" b="1" dirty="0"/>
          </a:p>
        </p:txBody>
      </p:sp>
      <p:sp>
        <p:nvSpPr>
          <p:cNvPr id="3" name="Content Placeholder 2"/>
          <p:cNvSpPr>
            <a:spLocks noGrp="1"/>
          </p:cNvSpPr>
          <p:nvPr>
            <p:ph sz="half" idx="1"/>
          </p:nvPr>
        </p:nvSpPr>
        <p:spPr>
          <a:xfrm>
            <a:off x="609600" y="1828800"/>
            <a:ext cx="4648200" cy="3200399"/>
          </a:xfrm>
          <a:solidFill>
            <a:srgbClr val="9999FF"/>
          </a:solidFill>
        </p:spPr>
        <p:txBody>
          <a:bodyPr>
            <a:normAutofit/>
          </a:bodyPr>
          <a:lstStyle/>
          <a:p>
            <a:pPr marL="0" indent="0">
              <a:buNone/>
            </a:pPr>
            <a:r>
              <a:rPr lang="en-US" sz="3200" b="1" dirty="0" smtClean="0"/>
              <a:t>How do the assessment strategies in the article provide teachers with the opportunity to collect defensible evidence of student learning?</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15000" y="1600200"/>
            <a:ext cx="3029744" cy="3029744"/>
          </a:xfrm>
        </p:spPr>
      </p:pic>
      <p:sp>
        <p:nvSpPr>
          <p:cNvPr id="6" name="TextBox 5"/>
          <p:cNvSpPr txBox="1"/>
          <p:nvPr/>
        </p:nvSpPr>
        <p:spPr>
          <a:xfrm>
            <a:off x="609600" y="5334000"/>
            <a:ext cx="7749750" cy="461665"/>
          </a:xfrm>
          <a:prstGeom prst="rect">
            <a:avLst/>
          </a:prstGeom>
          <a:solidFill>
            <a:srgbClr val="FFFF66"/>
          </a:solidFill>
        </p:spPr>
        <p:txBody>
          <a:bodyPr wrap="none" rtlCol="0">
            <a:spAutoFit/>
          </a:bodyPr>
          <a:lstStyle/>
          <a:p>
            <a:r>
              <a:rPr lang="en-US" sz="2400" b="1" dirty="0" smtClean="0"/>
              <a:t>“CHALK TALK” Record your thinking on the poster provided</a:t>
            </a:r>
            <a:r>
              <a:rPr lang="en-US" dirty="0" smtClean="0"/>
              <a:t>.</a:t>
            </a:r>
            <a:endParaRPr lang="en-US" dirty="0"/>
          </a:p>
        </p:txBody>
      </p:sp>
    </p:spTree>
    <p:extLst>
      <p:ext uri="{BB962C8B-B14F-4D97-AF65-F5344CB8AC3E}">
        <p14:creationId xmlns:p14="http://schemas.microsoft.com/office/powerpoint/2010/main" val="112359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00200"/>
            <a:ext cx="5791200" cy="4337810"/>
          </a:xfrm>
        </p:spPr>
      </p:pic>
    </p:spTree>
    <p:extLst>
      <p:ext uri="{BB962C8B-B14F-4D97-AF65-F5344CB8AC3E}">
        <p14:creationId xmlns:p14="http://schemas.microsoft.com/office/powerpoint/2010/main" val="228307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 this…</a:t>
            </a:r>
            <a:endParaRPr lang="en-US" b="1" dirty="0"/>
          </a:p>
        </p:txBody>
      </p:sp>
      <p:sp>
        <p:nvSpPr>
          <p:cNvPr id="3" name="Content Placeholder 2"/>
          <p:cNvSpPr>
            <a:spLocks noGrp="1"/>
          </p:cNvSpPr>
          <p:nvPr>
            <p:ph idx="1"/>
          </p:nvPr>
        </p:nvSpPr>
        <p:spPr>
          <a:xfrm>
            <a:off x="436210" y="2595562"/>
            <a:ext cx="8371525" cy="3670767"/>
          </a:xfrm>
          <a:solidFill>
            <a:srgbClr val="92D050"/>
          </a:solidFill>
        </p:spPr>
        <p:txBody>
          <a:bodyPr>
            <a:normAutofit/>
          </a:bodyPr>
          <a:lstStyle/>
          <a:p>
            <a:pPr marL="0" indent="0">
              <a:buNone/>
            </a:pPr>
            <a:r>
              <a:rPr lang="en-US" b="1" dirty="0"/>
              <a:t>The teacher is usually the person who asks the questions during a discussion. In a longitudinal study of elementary and secondary school classes, Dillon (1990) found that each student asks only one </a:t>
            </a:r>
            <a:r>
              <a:rPr lang="en-US" b="1" dirty="0" smtClean="0"/>
              <a:t>question(s) </a:t>
            </a:r>
            <a:r>
              <a:rPr lang="en-US" b="1" dirty="0"/>
              <a:t>per month on average. Teachers must take deliberate steps to get their students to ask questions.</a:t>
            </a:r>
          </a:p>
          <a:p>
            <a:endParaRPr lang="en-US" dirty="0"/>
          </a:p>
        </p:txBody>
      </p:sp>
      <p:sp>
        <p:nvSpPr>
          <p:cNvPr id="4" name="Rectangle 3"/>
          <p:cNvSpPr/>
          <p:nvPr/>
        </p:nvSpPr>
        <p:spPr>
          <a:xfrm>
            <a:off x="2198076" y="4607169"/>
            <a:ext cx="615085" cy="381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a:solidFill>
                <a:prstClr val="white"/>
              </a:solidFill>
              <a:latin typeface="Century Gothic"/>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9481"/>
            <a:ext cx="2143125" cy="2143125"/>
          </a:xfrm>
          <a:prstGeom prst="rect">
            <a:avLst/>
          </a:prstGeom>
        </p:spPr>
      </p:pic>
    </p:spTree>
    <p:extLst>
      <p:ext uri="{BB962C8B-B14F-4D97-AF65-F5344CB8AC3E}">
        <p14:creationId xmlns:p14="http://schemas.microsoft.com/office/powerpoint/2010/main" val="272368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Consider this…</a:t>
            </a:r>
            <a:endParaRPr lang="en-US" b="1" dirty="0"/>
          </a:p>
        </p:txBody>
      </p:sp>
      <p:sp>
        <p:nvSpPr>
          <p:cNvPr id="3" name="Content Placeholder 2"/>
          <p:cNvSpPr>
            <a:spLocks noGrp="1"/>
          </p:cNvSpPr>
          <p:nvPr>
            <p:ph idx="1"/>
          </p:nvPr>
        </p:nvSpPr>
        <p:spPr>
          <a:xfrm>
            <a:off x="436210" y="2595562"/>
            <a:ext cx="8371525" cy="3670767"/>
          </a:xfrm>
          <a:solidFill>
            <a:srgbClr val="92D050"/>
          </a:solidFill>
        </p:spPr>
        <p:txBody>
          <a:bodyPr>
            <a:normAutofit/>
          </a:bodyPr>
          <a:lstStyle/>
          <a:p>
            <a:pPr marL="0" indent="0">
              <a:buNone/>
            </a:pPr>
            <a:r>
              <a:rPr lang="en-US" b="1" dirty="0"/>
              <a:t>The teacher is usually the person who asks the questions during a discussion. In a longitudinal study of elementary and secondary school classes, Dillon (1990) found that each student asks only </a:t>
            </a:r>
            <a:r>
              <a:rPr lang="en-US" b="1" u="sng" dirty="0" smtClean="0">
                <a:solidFill>
                  <a:srgbClr val="C00000"/>
                </a:solidFill>
              </a:rPr>
              <a:t>ONE</a:t>
            </a:r>
            <a:r>
              <a:rPr lang="en-US" b="1" dirty="0" smtClean="0"/>
              <a:t> </a:t>
            </a:r>
            <a:r>
              <a:rPr lang="en-US" b="1" dirty="0" smtClean="0"/>
              <a:t>question(s) </a:t>
            </a:r>
            <a:r>
              <a:rPr lang="en-US" b="1" dirty="0"/>
              <a:t>per month on average. Teachers must take deliberate steps to get their students to ask questions.</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49481"/>
            <a:ext cx="2143125" cy="2143125"/>
          </a:xfrm>
          <a:prstGeom prst="rect">
            <a:avLst/>
          </a:prstGeom>
        </p:spPr>
      </p:pic>
    </p:spTree>
    <p:extLst>
      <p:ext uri="{BB962C8B-B14F-4D97-AF65-F5344CB8AC3E}">
        <p14:creationId xmlns:p14="http://schemas.microsoft.com/office/powerpoint/2010/main" val="231749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Highly Effective Teaching and Learning</a:t>
            </a:r>
            <a:br>
              <a:rPr lang="en-US" sz="2800" dirty="0" smtClean="0"/>
            </a:br>
            <a:r>
              <a:rPr lang="en-US" sz="2800" dirty="0" smtClean="0"/>
              <a:t>Creating Compelling and Supporting Questions</a:t>
            </a:r>
            <a:endParaRPr lang="en-US" sz="2800" dirty="0"/>
          </a:p>
        </p:txBody>
      </p:sp>
      <p:pic>
        <p:nvPicPr>
          <p:cNvPr id="4" name="Picture 3" descr="Screen Shot 2014-10-19 at 9.2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8854"/>
            <a:ext cx="9144000" cy="3378378"/>
          </a:xfrm>
          <a:prstGeom prst="rect">
            <a:avLst/>
          </a:prstGeom>
          <a:ln>
            <a:solidFill>
              <a:schemeClr val="tx1"/>
            </a:solidFill>
          </a:ln>
        </p:spPr>
      </p:pic>
      <p:pic>
        <p:nvPicPr>
          <p:cNvPr id="6" name="Picture 5" descr="Screen Shot 2014-10-19 at 9.23.0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772" y="865131"/>
            <a:ext cx="6393921" cy="5796565"/>
          </a:xfrm>
          <a:prstGeom prst="rect">
            <a:avLst/>
          </a:prstGeom>
          <a:ln w="38100" cmpd="sng">
            <a:solidFill>
              <a:schemeClr val="tx1"/>
            </a:solidFill>
          </a:ln>
        </p:spPr>
      </p:pic>
    </p:spTree>
    <p:extLst>
      <p:ext uri="{BB962C8B-B14F-4D97-AF65-F5344CB8AC3E}">
        <p14:creationId xmlns:p14="http://schemas.microsoft.com/office/powerpoint/2010/main" val="58678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944" t="22574" r="15352" b="6781"/>
          <a:stretch/>
        </p:blipFill>
        <p:spPr bwMode="auto">
          <a:xfrm>
            <a:off x="5687" y="1494043"/>
            <a:ext cx="9138313" cy="528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0" y="310334"/>
            <a:ext cx="8913813" cy="914400"/>
          </a:xfrm>
        </p:spPr>
        <p:txBody>
          <a:bodyPr>
            <a:normAutofit fontScale="90000"/>
          </a:bodyPr>
          <a:lstStyle/>
          <a:p>
            <a:r>
              <a:rPr lang="en-US" dirty="0" smtClean="0"/>
              <a:t>Domain 3: Instruction</a:t>
            </a:r>
            <a:br>
              <a:rPr lang="en-US" dirty="0" smtClean="0"/>
            </a:br>
            <a:r>
              <a:rPr lang="en-US" sz="2700" dirty="0" smtClean="0"/>
              <a:t>3b – Questioning &amp; Discussion </a:t>
            </a:r>
            <a:r>
              <a:rPr lang="en-US" sz="2700" dirty="0"/>
              <a:t>T</a:t>
            </a:r>
            <a:r>
              <a:rPr lang="en-US" sz="2700" dirty="0" smtClean="0"/>
              <a:t>echniques</a:t>
            </a:r>
            <a:endParaRPr lang="en-US" sz="2700" dirty="0"/>
          </a:p>
        </p:txBody>
      </p:sp>
      <p:sp>
        <p:nvSpPr>
          <p:cNvPr id="5" name="Rounded Rectangle 4"/>
          <p:cNvSpPr/>
          <p:nvPr/>
        </p:nvSpPr>
        <p:spPr>
          <a:xfrm>
            <a:off x="1143000" y="1838146"/>
            <a:ext cx="7772400" cy="1700921"/>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6" name="Rounded Rectangle 5"/>
          <p:cNvSpPr/>
          <p:nvPr/>
        </p:nvSpPr>
        <p:spPr>
          <a:xfrm>
            <a:off x="4978400" y="3766851"/>
            <a:ext cx="3937000" cy="136395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entury Gothic"/>
            </a:endParaRPr>
          </a:p>
        </p:txBody>
      </p:sp>
      <p:sp>
        <p:nvSpPr>
          <p:cNvPr id="2" name="TextBox 1"/>
          <p:cNvSpPr txBox="1"/>
          <p:nvPr/>
        </p:nvSpPr>
        <p:spPr>
          <a:xfrm>
            <a:off x="7467600" y="152400"/>
            <a:ext cx="1676400" cy="1200329"/>
          </a:xfrm>
          <a:prstGeom prst="rect">
            <a:avLst/>
          </a:prstGeom>
          <a:solidFill>
            <a:srgbClr val="FFFF00"/>
          </a:solidFill>
        </p:spPr>
        <p:txBody>
          <a:bodyPr wrap="square" rtlCol="0">
            <a:spAutoFit/>
          </a:bodyPr>
          <a:lstStyle/>
          <a:p>
            <a:r>
              <a:rPr lang="en-US" b="1" dirty="0" smtClean="0"/>
              <a:t>What might be</a:t>
            </a:r>
          </a:p>
          <a:p>
            <a:r>
              <a:rPr lang="en-US" b="1" dirty="0" smtClean="0"/>
              <a:t>Defensible Evidence</a:t>
            </a:r>
          </a:p>
          <a:p>
            <a:r>
              <a:rPr lang="en-US" b="1" dirty="0" smtClean="0"/>
              <a:t>of learning?</a:t>
            </a:r>
            <a:endParaRPr lang="en-US" b="1" dirty="0"/>
          </a:p>
        </p:txBody>
      </p:sp>
    </p:spTree>
    <p:extLst>
      <p:ext uri="{BB962C8B-B14F-4D97-AF65-F5344CB8AC3E}">
        <p14:creationId xmlns:p14="http://schemas.microsoft.com/office/powerpoint/2010/main" val="5085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Formulation Technique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5894" y="1524000"/>
            <a:ext cx="3896571" cy="266700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60938">
            <a:off x="5898225" y="1617512"/>
            <a:ext cx="2400450" cy="301256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648200"/>
            <a:ext cx="2051814" cy="1662098"/>
          </a:xfrm>
          <a:prstGeom prst="rect">
            <a:avLst/>
          </a:prstGeom>
        </p:spPr>
      </p:pic>
      <p:sp>
        <p:nvSpPr>
          <p:cNvPr id="3" name="TextBox 2"/>
          <p:cNvSpPr txBox="1"/>
          <p:nvPr/>
        </p:nvSpPr>
        <p:spPr>
          <a:xfrm>
            <a:off x="2590800" y="5105400"/>
            <a:ext cx="6553199" cy="1200329"/>
          </a:xfrm>
          <a:prstGeom prst="rect">
            <a:avLst/>
          </a:prstGeom>
          <a:solidFill>
            <a:schemeClr val="accent6">
              <a:lumMod val="60000"/>
              <a:lumOff val="40000"/>
            </a:schemeClr>
          </a:solidFill>
        </p:spPr>
        <p:txBody>
          <a:bodyPr wrap="square" rtlCol="0">
            <a:spAutoFit/>
          </a:bodyPr>
          <a:lstStyle/>
          <a:p>
            <a:r>
              <a:rPr lang="en-US" sz="2400" b="1" dirty="0" smtClean="0"/>
              <a:t>QFT is </a:t>
            </a:r>
            <a:r>
              <a:rPr lang="en-US" sz="2400" b="1" u="sng" dirty="0" smtClean="0"/>
              <a:t>ONE TECHNIQUE </a:t>
            </a:r>
            <a:r>
              <a:rPr lang="en-US" sz="2400" b="1" dirty="0" smtClean="0"/>
              <a:t>teachers may use to fulfill </a:t>
            </a:r>
          </a:p>
          <a:p>
            <a:r>
              <a:rPr lang="en-US" sz="2400" b="1" dirty="0" smtClean="0"/>
              <a:t>the </a:t>
            </a:r>
            <a:r>
              <a:rPr lang="en-US" sz="2400" b="1" u="sng" dirty="0" smtClean="0"/>
              <a:t>STRATEGY</a:t>
            </a:r>
            <a:r>
              <a:rPr lang="en-US" sz="2400" b="1" dirty="0" smtClean="0"/>
              <a:t> “Engineering effective classroom </a:t>
            </a:r>
          </a:p>
          <a:p>
            <a:r>
              <a:rPr lang="en-US" sz="2400" b="1" dirty="0" smtClean="0"/>
              <a:t>discussions, questions and Learning tasks.”  </a:t>
            </a:r>
            <a:endParaRPr lang="en-US" sz="2400" b="1" dirty="0"/>
          </a:p>
        </p:txBody>
      </p:sp>
    </p:spTree>
    <p:extLst>
      <p:ext uri="{BB962C8B-B14F-4D97-AF65-F5344CB8AC3E}">
        <p14:creationId xmlns:p14="http://schemas.microsoft.com/office/powerpoint/2010/main" val="2342679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 Focus</a:t>
            </a:r>
            <a:endParaRPr lang="en-US" b="1" dirty="0"/>
          </a:p>
        </p:txBody>
      </p:sp>
      <p:sp>
        <p:nvSpPr>
          <p:cNvPr id="3" name="Content Placeholder 2"/>
          <p:cNvSpPr>
            <a:spLocks noGrp="1"/>
          </p:cNvSpPr>
          <p:nvPr>
            <p:ph idx="1"/>
          </p:nvPr>
        </p:nvSpPr>
        <p:spPr/>
        <p:txBody>
          <a:bodyPr/>
          <a:lstStyle/>
          <a:p>
            <a:pPr marL="0" lvl="0" indent="0">
              <a:buNone/>
            </a:pPr>
            <a:r>
              <a:rPr lang="en-US" sz="4400" b="1" dirty="0" smtClean="0">
                <a:solidFill>
                  <a:srgbClr val="C00000"/>
                </a:solidFill>
              </a:rPr>
              <a:t>Critical</a:t>
            </a:r>
            <a:r>
              <a:rPr lang="en-US" sz="4400" b="1" dirty="0" smtClean="0"/>
              <a:t> </a:t>
            </a:r>
            <a:r>
              <a:rPr lang="en-US" sz="4400" b="1" dirty="0"/>
              <a:t>Components of the DCCs </a:t>
            </a:r>
            <a:r>
              <a:rPr lang="en-US" sz="4400" b="1" dirty="0" smtClean="0"/>
              <a:t>prepare </a:t>
            </a:r>
            <a:r>
              <a:rPr lang="en-US" sz="4400" b="1" dirty="0"/>
              <a:t>students for College, Career, and Civic-Life Readiness. </a:t>
            </a:r>
          </a:p>
          <a:p>
            <a:endParaRPr lang="en-US" dirty="0"/>
          </a:p>
        </p:txBody>
      </p:sp>
    </p:spTree>
    <p:extLst>
      <p:ext uri="{BB962C8B-B14F-4D97-AF65-F5344CB8AC3E}">
        <p14:creationId xmlns:p14="http://schemas.microsoft.com/office/powerpoint/2010/main" val="1900232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b="1" dirty="0" smtClean="0"/>
              <a:t>Rules</a:t>
            </a:r>
            <a:endParaRPr lang="en-US" b="1" dirty="0"/>
          </a:p>
        </p:txBody>
      </p:sp>
      <p:sp>
        <p:nvSpPr>
          <p:cNvPr id="3" name="Content Placeholder 2"/>
          <p:cNvSpPr>
            <a:spLocks noGrp="1"/>
          </p:cNvSpPr>
          <p:nvPr>
            <p:ph idx="1"/>
          </p:nvPr>
        </p:nvSpPr>
        <p:spPr>
          <a:xfrm>
            <a:off x="457200" y="1600201"/>
            <a:ext cx="8229600" cy="2971799"/>
          </a:xfrm>
          <a:solidFill>
            <a:schemeClr val="accent3">
              <a:lumMod val="60000"/>
              <a:lumOff val="40000"/>
            </a:schemeClr>
          </a:solidFill>
        </p:spPr>
        <p:txBody>
          <a:bodyPr/>
          <a:lstStyle/>
          <a:p>
            <a:pPr marL="0" lvl="0" indent="0" fontAlgn="base">
              <a:buNone/>
            </a:pPr>
            <a:r>
              <a:rPr lang="en-US" dirty="0" smtClean="0"/>
              <a:t>1.  </a:t>
            </a:r>
            <a:r>
              <a:rPr lang="en-US" b="1" dirty="0" smtClean="0"/>
              <a:t>Ask </a:t>
            </a:r>
            <a:r>
              <a:rPr lang="en-US" b="1" dirty="0"/>
              <a:t>as many questions as you can.</a:t>
            </a:r>
          </a:p>
          <a:p>
            <a:pPr marL="514350" lvl="0" indent="-514350" fontAlgn="base">
              <a:buAutoNum type="arabicPeriod" startAt="2"/>
            </a:pPr>
            <a:r>
              <a:rPr lang="en-US" b="1" dirty="0" smtClean="0"/>
              <a:t>Do </a:t>
            </a:r>
            <a:r>
              <a:rPr lang="en-US" b="1" dirty="0"/>
              <a:t>not stop to answer, judge or </a:t>
            </a:r>
            <a:r>
              <a:rPr lang="en-US" b="1" dirty="0" smtClean="0"/>
              <a:t>discuss.</a:t>
            </a:r>
          </a:p>
          <a:p>
            <a:pPr marL="514350" lvl="0" indent="-514350" fontAlgn="base">
              <a:buAutoNum type="arabicPeriod" startAt="2"/>
            </a:pPr>
            <a:r>
              <a:rPr lang="en-US" b="1" dirty="0" smtClean="0"/>
              <a:t>Write </a:t>
            </a:r>
            <a:r>
              <a:rPr lang="en-US" b="1" dirty="0"/>
              <a:t>down every question exactly as it was stated. </a:t>
            </a:r>
            <a:r>
              <a:rPr lang="en-US" b="1" dirty="0" smtClean="0"/>
              <a:t>(Please number your questions.)</a:t>
            </a:r>
          </a:p>
          <a:p>
            <a:pPr marL="514350" lvl="0" indent="-514350" fontAlgn="base">
              <a:buAutoNum type="arabicPeriod" startAt="2"/>
            </a:pPr>
            <a:r>
              <a:rPr lang="en-US" b="1" dirty="0" smtClean="0"/>
              <a:t>Change </a:t>
            </a:r>
            <a:r>
              <a:rPr lang="en-US" b="1" dirty="0"/>
              <a:t>any statements into questions. </a:t>
            </a:r>
          </a:p>
          <a:p>
            <a:pPr marL="0" indent="0">
              <a:buNone/>
            </a:pPr>
            <a:endParaRPr lang="en-US" dirty="0"/>
          </a:p>
        </p:txBody>
      </p:sp>
      <p:sp>
        <p:nvSpPr>
          <p:cNvPr id="4" name="TextBox 3"/>
          <p:cNvSpPr txBox="1"/>
          <p:nvPr/>
        </p:nvSpPr>
        <p:spPr>
          <a:xfrm>
            <a:off x="457200" y="5029200"/>
            <a:ext cx="8229600" cy="1569660"/>
          </a:xfrm>
          <a:prstGeom prst="rect">
            <a:avLst/>
          </a:prstGeom>
          <a:noFill/>
        </p:spPr>
        <p:txBody>
          <a:bodyPr wrap="square" rtlCol="0">
            <a:spAutoFit/>
          </a:bodyPr>
          <a:lstStyle/>
          <a:p>
            <a:pPr lvl="0"/>
            <a:r>
              <a:rPr lang="en-US" sz="3200" b="1" dirty="0">
                <a:solidFill>
                  <a:srgbClr val="C00000"/>
                </a:solidFill>
              </a:rPr>
              <a:t>Critical</a:t>
            </a:r>
            <a:r>
              <a:rPr lang="en-US" sz="3200" b="1" dirty="0"/>
              <a:t> Components of the DCCs prepare students for College, Career, and Civic-Life Readiness. </a:t>
            </a:r>
            <a:endParaRPr lang="en-US" sz="3200" b="1" dirty="0"/>
          </a:p>
        </p:txBody>
      </p:sp>
    </p:spTree>
    <p:extLst>
      <p:ext uri="{BB962C8B-B14F-4D97-AF65-F5344CB8AC3E}">
        <p14:creationId xmlns:p14="http://schemas.microsoft.com/office/powerpoint/2010/main" val="752937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solidFill>
            <a:schemeClr val="tx2">
              <a:lumMod val="20000"/>
              <a:lumOff val="80000"/>
            </a:schemeClr>
          </a:solidFill>
        </p:spPr>
        <p:txBody>
          <a:bodyPr>
            <a:normAutofit fontScale="90000"/>
          </a:bodyPr>
          <a:lstStyle/>
          <a:p>
            <a:pPr eaLnBrk="1" hangingPunct="1"/>
            <a:r>
              <a:rPr lang="en-US" altLang="en-US" sz="4000" b="1" dirty="0" smtClean="0"/>
              <a:t>Categorizing Questions: </a:t>
            </a:r>
            <a:br>
              <a:rPr lang="en-US" altLang="en-US" sz="4000" b="1" dirty="0" smtClean="0"/>
            </a:br>
            <a:r>
              <a:rPr lang="en-US" altLang="en-US" sz="4000" b="1" dirty="0" smtClean="0"/>
              <a:t>Closed/Open</a:t>
            </a:r>
          </a:p>
        </p:txBody>
      </p:sp>
      <p:sp>
        <p:nvSpPr>
          <p:cNvPr id="46082" name="Content Placeholder 2"/>
          <p:cNvSpPr>
            <a:spLocks noGrp="1"/>
          </p:cNvSpPr>
          <p:nvPr>
            <p:ph idx="1"/>
          </p:nvPr>
        </p:nvSpPr>
        <p:spPr>
          <a:xfrm>
            <a:off x="457200" y="1447800"/>
            <a:ext cx="8229600" cy="4068763"/>
          </a:xfrm>
          <a:solidFill>
            <a:schemeClr val="accent3">
              <a:lumMod val="60000"/>
              <a:lumOff val="40000"/>
            </a:schemeClr>
          </a:solidFill>
        </p:spPr>
        <p:txBody>
          <a:bodyPr/>
          <a:lstStyle/>
          <a:p>
            <a:pPr marL="0" indent="0" eaLnBrk="1" hangingPunct="1">
              <a:spcBef>
                <a:spcPts val="0"/>
              </a:spcBef>
              <a:buFont typeface="Wingdings" pitchFamily="2" charset="2"/>
              <a:buNone/>
            </a:pPr>
            <a:r>
              <a:rPr lang="en-US" altLang="en-US" sz="3000" b="1" u="sng" dirty="0" smtClean="0"/>
              <a:t>Definitions</a:t>
            </a:r>
            <a:r>
              <a:rPr lang="en-US" altLang="en-US" sz="3000" b="1" dirty="0" smtClean="0"/>
              <a:t>: </a:t>
            </a:r>
          </a:p>
          <a:p>
            <a:pPr lvl="1" eaLnBrk="1" hangingPunct="1">
              <a:spcBef>
                <a:spcPts val="0"/>
              </a:spcBef>
            </a:pPr>
            <a:r>
              <a:rPr lang="en-US" altLang="en-US" sz="2800" b="1" dirty="0" smtClean="0"/>
              <a:t>Closed-ended </a:t>
            </a:r>
            <a:r>
              <a:rPr lang="en-US" altLang="en-US" sz="2800" dirty="0" smtClean="0"/>
              <a:t>questions can be answered with a “yes” or  “no” or with a </a:t>
            </a:r>
            <a:r>
              <a:rPr lang="en-US" altLang="en-US" sz="2800" b="1" dirty="0" smtClean="0"/>
              <a:t>one-word </a:t>
            </a:r>
            <a:r>
              <a:rPr lang="en-US" altLang="en-US" sz="2800" dirty="0" smtClean="0"/>
              <a:t>answer.</a:t>
            </a:r>
          </a:p>
          <a:p>
            <a:pPr lvl="1" eaLnBrk="1" hangingPunct="1">
              <a:spcBef>
                <a:spcPts val="0"/>
              </a:spcBef>
            </a:pPr>
            <a:r>
              <a:rPr lang="en-US" altLang="en-US" sz="2800" b="1" dirty="0" smtClean="0"/>
              <a:t>Open-ended</a:t>
            </a:r>
            <a:r>
              <a:rPr lang="en-US" altLang="en-US" sz="2800" dirty="0" smtClean="0"/>
              <a:t> questions require </a:t>
            </a:r>
          </a:p>
          <a:p>
            <a:pPr lvl="1" eaLnBrk="1" hangingPunct="1">
              <a:spcBef>
                <a:spcPts val="0"/>
              </a:spcBef>
              <a:buFont typeface="Wingdings" pitchFamily="2" charset="2"/>
              <a:buNone/>
            </a:pPr>
            <a:r>
              <a:rPr lang="en-US" altLang="en-US" sz="2800" dirty="0" smtClean="0"/>
              <a:t>  more </a:t>
            </a:r>
            <a:r>
              <a:rPr lang="en-US" altLang="en-US" sz="2800" b="1" dirty="0" smtClean="0"/>
              <a:t>explanation</a:t>
            </a:r>
            <a:r>
              <a:rPr lang="en-US" altLang="en-US" sz="2800" dirty="0" smtClean="0"/>
              <a:t>. </a:t>
            </a:r>
          </a:p>
          <a:p>
            <a:pPr lvl="1" eaLnBrk="1" hangingPunct="1">
              <a:spcBef>
                <a:spcPts val="0"/>
              </a:spcBef>
              <a:buFont typeface="Wingdings" pitchFamily="2" charset="2"/>
              <a:buNone/>
            </a:pPr>
            <a:endParaRPr lang="en-US" altLang="en-US" sz="2800" dirty="0" smtClean="0"/>
          </a:p>
          <a:p>
            <a:pPr marL="0" indent="0" eaLnBrk="1" hangingPunct="1">
              <a:spcBef>
                <a:spcPts val="0"/>
              </a:spcBef>
              <a:buFont typeface="Wingdings" pitchFamily="2" charset="2"/>
              <a:buNone/>
            </a:pPr>
            <a:r>
              <a:rPr lang="en-US" altLang="en-US" sz="3000" b="1" u="sng" dirty="0" smtClean="0"/>
              <a:t>Directions</a:t>
            </a:r>
            <a:r>
              <a:rPr lang="en-US" altLang="en-US" sz="3000" b="1" dirty="0" smtClean="0"/>
              <a:t>:</a:t>
            </a:r>
            <a:r>
              <a:rPr lang="en-US" altLang="en-US" sz="3000" dirty="0" smtClean="0"/>
              <a:t> Identify your questions as closed-ended or open-ended by </a:t>
            </a:r>
            <a:r>
              <a:rPr lang="en-US" altLang="en-US" sz="3000" b="1" dirty="0" smtClean="0"/>
              <a:t>marking them </a:t>
            </a:r>
            <a:r>
              <a:rPr lang="en-US" altLang="en-US" sz="3000" dirty="0" smtClean="0"/>
              <a:t>with a </a:t>
            </a:r>
            <a:r>
              <a:rPr lang="en-US" altLang="en-US" sz="3000" b="1" dirty="0" smtClean="0"/>
              <a:t>“C”</a:t>
            </a:r>
            <a:r>
              <a:rPr lang="en-US" altLang="ja-JP" sz="3000" dirty="0" smtClean="0"/>
              <a:t> or an </a:t>
            </a:r>
            <a:r>
              <a:rPr lang="en-US" altLang="en-US" sz="3000" b="1" dirty="0" smtClean="0"/>
              <a:t>“</a:t>
            </a:r>
            <a:r>
              <a:rPr lang="en-US" altLang="ja-JP" sz="3000" b="1" dirty="0" smtClean="0"/>
              <a:t>O</a:t>
            </a:r>
            <a:r>
              <a:rPr lang="en-US" altLang="en-US" sz="3000" b="1" dirty="0" smtClean="0"/>
              <a:t>”</a:t>
            </a:r>
            <a:r>
              <a:rPr lang="en-US" altLang="ja-JP" sz="3000" dirty="0" smtClean="0"/>
              <a:t>.</a:t>
            </a:r>
            <a:endParaRPr lang="en-US" altLang="en-US" sz="3000" dirty="0" smtClean="0"/>
          </a:p>
        </p:txBody>
      </p:sp>
    </p:spTree>
    <p:extLst>
      <p:ext uri="{BB962C8B-B14F-4D97-AF65-F5344CB8AC3E}">
        <p14:creationId xmlns:p14="http://schemas.microsoft.com/office/powerpoint/2010/main" val="2781487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animEffect transition="in" filter="fade">
                                      <p:cBhvr>
                                        <p:cTn id="7" dur="500"/>
                                        <p:tgtEl>
                                          <p:spTgt spid="4608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6082">
                                            <p:txEl>
                                              <p:pRg st="2" end="2"/>
                                            </p:txEl>
                                          </p:spTgt>
                                        </p:tgtEl>
                                        <p:attrNameLst>
                                          <p:attrName>style.visibility</p:attrName>
                                        </p:attrNameLst>
                                      </p:cBhvr>
                                      <p:to>
                                        <p:strVal val="visible"/>
                                      </p:to>
                                    </p:set>
                                    <p:animEffect transition="in" filter="fade">
                                      <p:cBhvr>
                                        <p:cTn id="12" dur="500"/>
                                        <p:tgtEl>
                                          <p:spTgt spid="46082">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animEffect transition="in" filter="fade">
                                      <p:cBhvr>
                                        <p:cTn id="15" dur="500"/>
                                        <p:tgtEl>
                                          <p:spTgt spid="46082">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6082">
                                            <p:txEl>
                                              <p:pRg st="5" end="5"/>
                                            </p:txEl>
                                          </p:spTgt>
                                        </p:tgtEl>
                                        <p:attrNameLst>
                                          <p:attrName>style.visibility</p:attrName>
                                        </p:attrNameLst>
                                      </p:cBhvr>
                                      <p:to>
                                        <p:strVal val="visible"/>
                                      </p:to>
                                    </p:set>
                                    <p:animEffect transition="in" filter="fade">
                                      <p:cBhvr>
                                        <p:cTn id="20" dur="500"/>
                                        <p:tgtEl>
                                          <p:spTgt spid="4608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9333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Discussion</a:t>
            </a: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075" y="1150938"/>
            <a:ext cx="4695825"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75" y="3646488"/>
            <a:ext cx="4678363"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082811"/>
      </p:ext>
    </p:extLst>
  </p:cSld>
  <p:clrMapOvr>
    <a:masterClrMapping/>
  </p:clrMapOvr>
  <p:transition spd="slow">
    <p:check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solidFill>
            <a:schemeClr val="accent5">
              <a:lumMod val="20000"/>
              <a:lumOff val="80000"/>
            </a:schemeClr>
          </a:solidFill>
        </p:spPr>
        <p:txBody>
          <a:bodyPr>
            <a:normAutofit/>
          </a:bodyPr>
          <a:lstStyle/>
          <a:p>
            <a:pPr eaLnBrk="1" hangingPunct="1"/>
            <a:r>
              <a:rPr lang="en-US" altLang="en-US" sz="4000" dirty="0" smtClean="0"/>
              <a:t>Change </a:t>
            </a:r>
            <a:r>
              <a:rPr lang="en-US" altLang="en-US" sz="4000" b="1" dirty="0" smtClean="0"/>
              <a:t>Closed</a:t>
            </a:r>
            <a:r>
              <a:rPr lang="en-US" altLang="en-US" sz="4000" dirty="0" smtClean="0"/>
              <a:t> to </a:t>
            </a:r>
            <a:r>
              <a:rPr lang="en-US" altLang="en-US" sz="4000" b="1" dirty="0" smtClean="0"/>
              <a:t>Open</a:t>
            </a:r>
            <a:endParaRPr lang="en-US" altLang="en-US" sz="4000" dirty="0" smtClean="0"/>
          </a:p>
        </p:txBody>
      </p:sp>
      <p:sp>
        <p:nvSpPr>
          <p:cNvPr id="41987" name="Content Placeholder 2"/>
          <p:cNvSpPr>
            <a:spLocks noGrp="1"/>
          </p:cNvSpPr>
          <p:nvPr>
            <p:ph idx="1"/>
          </p:nvPr>
        </p:nvSpPr>
        <p:spPr>
          <a:xfrm>
            <a:off x="498475" y="2454275"/>
            <a:ext cx="7556500" cy="4144963"/>
          </a:xfrm>
        </p:spPr>
        <p:txBody>
          <a:bodyPr/>
          <a:lstStyle/>
          <a:p>
            <a:pPr marL="0" indent="0" eaLnBrk="1" hangingPunct="1">
              <a:buFont typeface="Wingdings" pitchFamily="2" charset="2"/>
              <a:buNone/>
            </a:pPr>
            <a:r>
              <a:rPr lang="en-US" altLang="en-US" sz="3000" u="sng" dirty="0" smtClean="0"/>
              <a:t>Directions</a:t>
            </a:r>
            <a:r>
              <a:rPr lang="en-US" altLang="en-US" sz="3000" dirty="0" smtClean="0"/>
              <a:t>: Take one closed-ended question and change it into an open-ended question</a:t>
            </a:r>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200525"/>
            <a:ext cx="37465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4140200"/>
            <a:ext cx="385445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287381"/>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1" name="Group 2"/>
          <p:cNvGrpSpPr>
            <a:grpSpLocks/>
          </p:cNvGrpSpPr>
          <p:nvPr/>
        </p:nvGrpSpPr>
        <p:grpSpPr bwMode="auto">
          <a:xfrm>
            <a:off x="1919288" y="1925638"/>
            <a:ext cx="5445125" cy="4111625"/>
            <a:chOff x="1936645" y="1376010"/>
            <a:chExt cx="5445378" cy="4112260"/>
          </a:xfrm>
        </p:grpSpPr>
        <p:grpSp>
          <p:nvGrpSpPr>
            <p:cNvPr id="72707" name="Group 1"/>
            <p:cNvGrpSpPr>
              <a:grpSpLocks/>
            </p:cNvGrpSpPr>
            <p:nvPr/>
          </p:nvGrpSpPr>
          <p:grpSpPr bwMode="auto">
            <a:xfrm>
              <a:off x="1936645" y="1376010"/>
              <a:ext cx="5445378" cy="4112260"/>
              <a:chOff x="1936645" y="1376010"/>
              <a:chExt cx="5445378" cy="4112260"/>
            </a:xfrm>
          </p:grpSpPr>
          <p:sp>
            <p:nvSpPr>
              <p:cNvPr id="72709" name="AutoShape 4"/>
              <p:cNvSpPr>
                <a:spLocks/>
              </p:cNvSpPr>
              <p:nvPr/>
            </p:nvSpPr>
            <p:spPr bwMode="auto">
              <a:xfrm rot="-8700000">
                <a:off x="1952965" y="3183303"/>
                <a:ext cx="5429058" cy="469900"/>
              </a:xfrm>
              <a:prstGeom prst="leftRightArrow">
                <a:avLst>
                  <a:gd name="adj1" fmla="val 50000"/>
                  <a:gd name="adj2" fmla="val 101790"/>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0" name="AutoShape 4"/>
              <p:cNvSpPr>
                <a:spLocks/>
              </p:cNvSpPr>
              <p:nvPr/>
            </p:nvSpPr>
            <p:spPr bwMode="auto">
              <a:xfrm rot="-5400000">
                <a:off x="2535407" y="3197190"/>
                <a:ext cx="4112260" cy="469900"/>
              </a:xfrm>
              <a:prstGeom prst="leftRightArrow">
                <a:avLst>
                  <a:gd name="adj1" fmla="val 50000"/>
                  <a:gd name="adj2" fmla="val 101775"/>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1" name="AutoShape 4"/>
              <p:cNvSpPr>
                <a:spLocks/>
              </p:cNvSpPr>
              <p:nvPr/>
            </p:nvSpPr>
            <p:spPr bwMode="auto">
              <a:xfrm rot="8486795">
                <a:off x="1936645" y="3219112"/>
                <a:ext cx="5229549" cy="469900"/>
              </a:xfrm>
              <a:prstGeom prst="leftRightArrow">
                <a:avLst>
                  <a:gd name="adj1" fmla="val 50000"/>
                  <a:gd name="adj2" fmla="val 101759"/>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sp>
            <p:nvSpPr>
              <p:cNvPr id="72712" name="AutoShape 4"/>
              <p:cNvSpPr>
                <a:spLocks/>
              </p:cNvSpPr>
              <p:nvPr/>
            </p:nvSpPr>
            <p:spPr bwMode="auto">
              <a:xfrm>
                <a:off x="2309120" y="3226103"/>
                <a:ext cx="4433557" cy="469900"/>
              </a:xfrm>
              <a:prstGeom prst="leftRightArrow">
                <a:avLst>
                  <a:gd name="adj1" fmla="val 50000"/>
                  <a:gd name="adj2" fmla="val 101777"/>
                </a:avLst>
              </a:prstGeom>
              <a:solidFill>
                <a:srgbClr val="2C7C9F">
                  <a:alpha val="80783"/>
                </a:srgbClr>
              </a:solidFill>
              <a:ln w="25400">
                <a:solidFill>
                  <a:srgbClr val="3A93FF">
                    <a:alpha val="34117"/>
                  </a:srgbClr>
                </a:solidFill>
                <a:round/>
                <a:headEnd/>
                <a:tailEnd/>
              </a:ln>
            </p:spPr>
            <p:txBody>
              <a:bodyPr lIns="0" tIns="0" rIns="0" bIns="0"/>
              <a:lstStyle/>
              <a:p>
                <a:pPr algn="ctr"/>
                <a:endParaRPr lang="es-ES_tradnl">
                  <a:ea typeface="ヒラギノ角ゴ ProN W3" charset="0"/>
                  <a:cs typeface="ヒラギノ角ゴ ProN W3" charset="0"/>
                </a:endParaRPr>
              </a:p>
            </p:txBody>
          </p:sp>
        </p:grpSp>
        <p:sp>
          <p:nvSpPr>
            <p:cNvPr id="8" name="Rectangle 1"/>
            <p:cNvSpPr txBox="1">
              <a:spLocks noChangeArrowheads="1"/>
            </p:cNvSpPr>
            <p:nvPr/>
          </p:nvSpPr>
          <p:spPr>
            <a:xfrm>
              <a:off x="2414504" y="2609687"/>
              <a:ext cx="4381704" cy="1371812"/>
            </a:xfrm>
            <a:prstGeom prst="rect">
              <a:avLst/>
            </a:prstGeom>
          </p:spPr>
          <p:txBody>
            <a:bodyPr anchor="b">
              <a:normAutofit/>
            </a:bodyPr>
            <a:lstStyle/>
            <a:p>
              <a:pPr algn="ctr" fontAlgn="auto">
                <a:spcAft>
                  <a:spcPts val="0"/>
                </a:spcAft>
                <a:defRPr/>
              </a:pPr>
              <a:r>
                <a:rPr lang="en-US" sz="3300" b="1" dirty="0">
                  <a:solidFill>
                    <a:schemeClr val="tx1">
                      <a:lumMod val="65000"/>
                      <a:lumOff val="35000"/>
                    </a:schemeClr>
                  </a:solidFill>
                  <a:latin typeface="+mj-lt"/>
                  <a:ea typeface="+mj-ea"/>
                  <a:cs typeface="+mj-cs"/>
                  <a:sym typeface="Gill Sans" charset="0"/>
                </a:rPr>
                <a:t>DIVERGENT</a:t>
              </a:r>
              <a:r>
                <a:rPr lang="en-US" sz="3300" b="1" dirty="0">
                  <a:solidFill>
                    <a:schemeClr val="tx1">
                      <a:lumMod val="65000"/>
                      <a:lumOff val="35000"/>
                    </a:schemeClr>
                  </a:solidFill>
                  <a:latin typeface="+mj-lt"/>
                  <a:ea typeface="ヒラギノ角ゴ ProN W6" charset="-128"/>
                  <a:cs typeface="ヒラギノ角ゴ ProN W6" charset="-128"/>
                  <a:sym typeface="Gill Sans" charset="0"/>
                </a:rPr>
                <a:t/>
              </a:r>
              <a:br>
                <a:rPr lang="en-US" sz="3300" b="1" dirty="0">
                  <a:solidFill>
                    <a:schemeClr val="tx1">
                      <a:lumMod val="65000"/>
                      <a:lumOff val="35000"/>
                    </a:schemeClr>
                  </a:solidFill>
                  <a:latin typeface="+mj-lt"/>
                  <a:ea typeface="ヒラギノ角ゴ ProN W6" charset="-128"/>
                  <a:cs typeface="ヒラギノ角ゴ ProN W6" charset="-128"/>
                  <a:sym typeface="Gill Sans" charset="0"/>
                </a:rPr>
              </a:br>
              <a:r>
                <a:rPr lang="en-US" sz="3300" b="1" dirty="0">
                  <a:solidFill>
                    <a:schemeClr val="tx1">
                      <a:lumMod val="65000"/>
                      <a:lumOff val="35000"/>
                    </a:schemeClr>
                  </a:solidFill>
                  <a:latin typeface="+mj-lt"/>
                  <a:ea typeface="+mj-ea"/>
                  <a:cs typeface="+mj-cs"/>
                  <a:sym typeface="Gill Sans" charset="0"/>
                </a:rPr>
                <a:t>THINKING</a:t>
              </a:r>
              <a:endParaRPr lang="en-US" sz="3300" b="1" dirty="0">
                <a:solidFill>
                  <a:schemeClr val="tx1">
                    <a:lumMod val="65000"/>
                    <a:lumOff val="35000"/>
                  </a:schemeClr>
                </a:solidFill>
                <a:latin typeface="+mj-lt"/>
                <a:ea typeface="ヒラギノ角ゴ ProN W6" charset="-128"/>
                <a:cs typeface="ヒラギノ角ゴ ProN W6" charset="-128"/>
                <a:sym typeface="Gill Sans" charset="0"/>
              </a:endParaRPr>
            </a:p>
          </p:txBody>
        </p:sp>
      </p:grpSp>
      <p:sp>
        <p:nvSpPr>
          <p:cNvPr id="72706" name="Title 1"/>
          <p:cNvSpPr>
            <a:spLocks noGrp="1"/>
          </p:cNvSpPr>
          <p:nvPr>
            <p:ph type="title"/>
          </p:nvPr>
        </p:nvSpPr>
        <p:spPr>
          <a:xfrm>
            <a:off x="0" y="146521"/>
            <a:ext cx="9144000" cy="1597027"/>
          </a:xfrm>
        </p:spPr>
        <p:txBody>
          <a:bodyPr>
            <a:normAutofit/>
          </a:bodyPr>
          <a:lstStyle/>
          <a:p>
            <a:pPr algn="ctr" eaLnBrk="1" hangingPunct="1"/>
            <a:r>
              <a:rPr lang="en-US" sz="4000" dirty="0">
                <a:latin typeface="Rockwell" charset="0"/>
              </a:rPr>
              <a:t>Thinking in many different </a:t>
            </a:r>
            <a:r>
              <a:rPr lang="en-US" sz="4000" dirty="0" smtClean="0">
                <a:latin typeface="Rockwell" charset="0"/>
              </a:rPr>
              <a:t>directions </a:t>
            </a:r>
            <a:br>
              <a:rPr lang="en-US" sz="4000" dirty="0" smtClean="0">
                <a:latin typeface="Rockwell" charset="0"/>
              </a:rPr>
            </a:br>
            <a:r>
              <a:rPr lang="en-US" sz="4000" dirty="0" smtClean="0">
                <a:latin typeface="Rockwell" charset="0"/>
              </a:rPr>
              <a:t>(Closed to Open Questioning)</a:t>
            </a:r>
            <a:endParaRPr lang="en-US" sz="4000" dirty="0">
              <a:latin typeface="Rockwell" charset="0"/>
            </a:endParaRPr>
          </a:p>
        </p:txBody>
      </p:sp>
    </p:spTree>
    <p:extLst>
      <p:ext uri="{BB962C8B-B14F-4D97-AF65-F5344CB8AC3E}">
        <p14:creationId xmlns:p14="http://schemas.microsoft.com/office/powerpoint/2010/main" val="2647788848"/>
      </p:ext>
    </p:extLst>
  </p:cSld>
  <p:clrMapOvr>
    <a:masterClrMapping/>
  </p:clrMapOvr>
  <p:transition advClick="0" advTm="107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withEffect">
                                  <p:stCondLst>
                                    <p:cond delay="0"/>
                                  </p:stCondLst>
                                  <p:childTnLst>
                                    <p:set>
                                      <p:cBhvr>
                                        <p:cTn id="6" dur="1" fill="hold">
                                          <p:stCondLst>
                                            <p:cond delay="0"/>
                                          </p:stCondLst>
                                        </p:cTn>
                                        <p:tgtEl>
                                          <p:spTgt spid="81921"/>
                                        </p:tgtEl>
                                        <p:attrNameLst>
                                          <p:attrName>style.visibility</p:attrName>
                                        </p:attrNameLst>
                                      </p:cBhvr>
                                      <p:to>
                                        <p:strVal val="visible"/>
                                      </p:to>
                                    </p:set>
                                    <p:animEffect transition="in" filter="circle(out)">
                                      <p:cBhvr>
                                        <p:cTn id="7" dur="2000"/>
                                        <p:tgtEl>
                                          <p:spTgt spid="819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0" y="326136"/>
            <a:ext cx="9144000" cy="1355648"/>
          </a:xfrm>
        </p:spPr>
        <p:txBody>
          <a:bodyPr>
            <a:normAutofit/>
          </a:bodyPr>
          <a:lstStyle/>
          <a:p>
            <a:pPr algn="ctr" eaLnBrk="1" hangingPunct="1"/>
            <a:r>
              <a:rPr lang="en-US" sz="4000" dirty="0">
                <a:latin typeface="Rockwell" charset="0"/>
              </a:rPr>
              <a:t>Narrowing Down, </a:t>
            </a:r>
            <a:r>
              <a:rPr lang="en-US" sz="4000" dirty="0" smtClean="0">
                <a:latin typeface="Rockwell" charset="0"/>
              </a:rPr>
              <a:t>Focusing</a:t>
            </a:r>
            <a:br>
              <a:rPr lang="en-US" sz="4000" dirty="0" smtClean="0">
                <a:latin typeface="Rockwell" charset="0"/>
              </a:rPr>
            </a:br>
            <a:r>
              <a:rPr lang="en-US" sz="4000" dirty="0" smtClean="0">
                <a:latin typeface="Rockwell" charset="0"/>
              </a:rPr>
              <a:t>(Open to Closed Questioning)</a:t>
            </a:r>
            <a:endParaRPr lang="en-US" sz="4000" dirty="0">
              <a:latin typeface="Rockwell" charset="0"/>
            </a:endParaRPr>
          </a:p>
        </p:txBody>
      </p:sp>
      <p:grpSp>
        <p:nvGrpSpPr>
          <p:cNvPr id="83970" name="Group 2"/>
          <p:cNvGrpSpPr>
            <a:grpSpLocks/>
          </p:cNvGrpSpPr>
          <p:nvPr/>
        </p:nvGrpSpPr>
        <p:grpSpPr bwMode="auto">
          <a:xfrm>
            <a:off x="1157288" y="1552575"/>
            <a:ext cx="6897687" cy="5113338"/>
            <a:chOff x="1157326" y="1744708"/>
            <a:chExt cx="6897461" cy="5113292"/>
          </a:xfrm>
        </p:grpSpPr>
        <p:sp>
          <p:nvSpPr>
            <p:cNvPr id="36872" name="AutoShape 7"/>
            <p:cNvSpPr>
              <a:spLocks/>
            </p:cNvSpPr>
            <p:nvPr/>
          </p:nvSpPr>
          <p:spPr bwMode="auto">
            <a:xfrm rot="13727190">
              <a:off x="1611310" y="2536873"/>
              <a:ext cx="2225655"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2" name="AutoShape 7"/>
            <p:cNvSpPr>
              <a:spLocks/>
            </p:cNvSpPr>
            <p:nvPr/>
          </p:nvSpPr>
          <p:spPr bwMode="auto">
            <a:xfrm rot="10800000">
              <a:off x="1157326"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3" name="AutoShape 7"/>
            <p:cNvSpPr>
              <a:spLocks/>
            </p:cNvSpPr>
            <p:nvPr/>
          </p:nvSpPr>
          <p:spPr bwMode="auto">
            <a:xfrm>
              <a:off x="6021267" y="3933851"/>
              <a:ext cx="2033520" cy="792155"/>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4" name="AutoShape 7"/>
            <p:cNvSpPr>
              <a:spLocks/>
            </p:cNvSpPr>
            <p:nvPr/>
          </p:nvSpPr>
          <p:spPr bwMode="auto">
            <a:xfrm rot="16200000">
              <a:off x="3651976" y="2366218"/>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5" name="AutoShape 7"/>
            <p:cNvSpPr>
              <a:spLocks/>
            </p:cNvSpPr>
            <p:nvPr/>
          </p:nvSpPr>
          <p:spPr bwMode="auto">
            <a:xfrm rot="18794076">
              <a:off x="5668828" y="2528935"/>
              <a:ext cx="2139931"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6" name="AutoShape 7"/>
            <p:cNvSpPr>
              <a:spLocks/>
            </p:cNvSpPr>
            <p:nvPr/>
          </p:nvSpPr>
          <p:spPr bwMode="auto">
            <a:xfrm rot="7922097">
              <a:off x="1839110" y="5179242"/>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7" name="AutoShape 7"/>
            <p:cNvSpPr>
              <a:spLocks/>
            </p:cNvSpPr>
            <p:nvPr/>
          </p:nvSpPr>
          <p:spPr bwMode="auto">
            <a:xfrm rot="5400000">
              <a:off x="3651976" y="5445940"/>
              <a:ext cx="2033570" cy="790549"/>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18" name="AutoShape 7"/>
            <p:cNvSpPr>
              <a:spLocks/>
            </p:cNvSpPr>
            <p:nvPr/>
          </p:nvSpPr>
          <p:spPr bwMode="auto">
            <a:xfrm rot="2678492">
              <a:off x="5435498" y="5202252"/>
              <a:ext cx="2033521" cy="792156"/>
            </a:xfrm>
            <a:prstGeom prst="leftArrow">
              <a:avLst>
                <a:gd name="adj1" fmla="val 50000"/>
                <a:gd name="adj2" fmla="val 80889"/>
              </a:avLst>
            </a:prstGeom>
            <a:solidFill>
              <a:srgbClr val="2C7C9F">
                <a:alpha val="80783"/>
              </a:srgbClr>
            </a:solidFill>
            <a:ln w="9525">
              <a:solidFill>
                <a:srgbClr val="3A93FF">
                  <a:alpha val="34117"/>
                </a:srgbClr>
              </a:solidFill>
              <a:round/>
              <a:headEnd/>
              <a:tailEnd/>
            </a:ln>
            <a:effectLst>
              <a:outerShdw blurRad="63500" dist="23000" dir="5400000" algn="ctr" rotWithShape="0">
                <a:schemeClr val="bg2">
                  <a:alpha val="34998"/>
                </a:schemeClr>
              </a:outerShdw>
            </a:effectLst>
          </p:spPr>
          <p:txBody>
            <a:bodyPr lIns="0" tIns="0" rIns="0" bIns="0"/>
            <a:lstStyle/>
            <a:p>
              <a:pPr algn="ctr">
                <a:defRPr/>
              </a:pPr>
              <a:endParaRPr lang="en-US" dirty="0">
                <a:ea typeface="ヒラギノ角ゴ ProN W3" charset="-128"/>
                <a:cs typeface="ヒラギノ角ゴ ProN W3" charset="-128"/>
              </a:endParaRPr>
            </a:p>
          </p:txBody>
        </p:sp>
        <p:sp>
          <p:nvSpPr>
            <p:cNvPr id="20" name="Rectangle 1"/>
            <p:cNvSpPr txBox="1">
              <a:spLocks noChangeArrowheads="1"/>
            </p:cNvSpPr>
            <p:nvPr/>
          </p:nvSpPr>
          <p:spPr>
            <a:xfrm>
              <a:off x="2868595" y="3565555"/>
              <a:ext cx="3584458" cy="1258876"/>
            </a:xfrm>
            <a:prstGeom prst="rect">
              <a:avLst/>
            </a:prstGeom>
          </p:spPr>
          <p:txBody>
            <a:bodyPr anchor="b">
              <a:normAutofit/>
            </a:bodyPr>
            <a:lstStyle/>
            <a:p>
              <a:pPr algn="ctr" fontAlgn="auto">
                <a:spcAft>
                  <a:spcPts val="0"/>
                </a:spcAft>
                <a:defRPr/>
              </a:pPr>
              <a:r>
                <a:rPr lang="en-US" sz="3300" b="1" dirty="0">
                  <a:solidFill>
                    <a:srgbClr val="595959"/>
                  </a:solidFill>
                  <a:latin typeface="+mj-lt"/>
                  <a:ea typeface="+mj-ea"/>
                  <a:cs typeface="+mj-cs"/>
                  <a:sym typeface="Gill Sans" charset="0"/>
                </a:rPr>
                <a:t>CONVERGENT</a:t>
              </a:r>
            </a:p>
            <a:p>
              <a:pPr algn="ctr" fontAlgn="auto">
                <a:spcAft>
                  <a:spcPts val="0"/>
                </a:spcAft>
                <a:defRPr/>
              </a:pPr>
              <a:r>
                <a:rPr lang="en-US" sz="3300" b="1" dirty="0">
                  <a:solidFill>
                    <a:srgbClr val="595959"/>
                  </a:solidFill>
                  <a:latin typeface="+mj-lt"/>
                  <a:ea typeface="+mj-ea"/>
                  <a:cs typeface="+mj-cs"/>
                  <a:sym typeface="Gill Sans" charset="0"/>
                </a:rPr>
                <a:t>THINKING</a:t>
              </a:r>
              <a:endParaRPr lang="en-US" sz="3300" b="1" dirty="0">
                <a:solidFill>
                  <a:srgbClr val="595959"/>
                </a:solidFill>
                <a:latin typeface="+mj-lt"/>
                <a:ea typeface="ヒラギノ角ゴ ProN W6" charset="-128"/>
                <a:cs typeface="ヒラギノ角ゴ ProN W6" charset="-128"/>
                <a:sym typeface="Gill Sans" charset="0"/>
              </a:endParaRPr>
            </a:p>
          </p:txBody>
        </p:sp>
      </p:grpSp>
    </p:spTree>
    <p:extLst>
      <p:ext uri="{BB962C8B-B14F-4D97-AF65-F5344CB8AC3E}">
        <p14:creationId xmlns:p14="http://schemas.microsoft.com/office/powerpoint/2010/main" val="3049010554"/>
      </p:ext>
    </p:extLst>
  </p:cSld>
  <p:clrMapOvr>
    <a:masterClrMapping/>
  </p:clrMapOvr>
  <p:transition advClick="0" advTm="109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circle(in)">
                                      <p:cBhvr>
                                        <p:cTn id="7" dur="2000"/>
                                        <p:tgtEl>
                                          <p:spTgt spid="83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solidFill>
            <a:schemeClr val="accent5">
              <a:lumMod val="20000"/>
              <a:lumOff val="80000"/>
            </a:schemeClr>
          </a:solidFill>
        </p:spPr>
        <p:txBody>
          <a:bodyPr/>
          <a:lstStyle/>
          <a:p>
            <a:pPr eaLnBrk="1" hangingPunct="1"/>
            <a:r>
              <a:rPr lang="en-US" altLang="en-US" sz="4000" b="1" dirty="0" smtClean="0"/>
              <a:t>Prioritizing Questions </a:t>
            </a:r>
          </a:p>
        </p:txBody>
      </p:sp>
      <p:sp>
        <p:nvSpPr>
          <p:cNvPr id="3" name="Content Placeholder 2"/>
          <p:cNvSpPr>
            <a:spLocks noGrp="1"/>
          </p:cNvSpPr>
          <p:nvPr>
            <p:ph idx="1"/>
          </p:nvPr>
        </p:nvSpPr>
        <p:spPr>
          <a:xfrm>
            <a:off x="457200" y="1524000"/>
            <a:ext cx="8193088" cy="4144963"/>
          </a:xfrm>
          <a:solidFill>
            <a:schemeClr val="accent3">
              <a:lumMod val="60000"/>
              <a:lumOff val="40000"/>
            </a:schemeClr>
          </a:solidFill>
        </p:spPr>
        <p:txBody>
          <a:bodyPr rtlCol="0">
            <a:normAutofit/>
          </a:bodyPr>
          <a:lstStyle/>
          <a:p>
            <a:pPr eaLnBrk="1" fontAlgn="auto" hangingPunct="1">
              <a:spcAft>
                <a:spcPts val="0"/>
              </a:spcAft>
              <a:defRPr/>
            </a:pPr>
            <a:r>
              <a:rPr lang="en-US" sz="3000" b="1" dirty="0" smtClean="0">
                <a:ea typeface="+mn-ea"/>
                <a:cs typeface="+mn-cs"/>
              </a:rPr>
              <a:t>Review your list of questions </a:t>
            </a:r>
          </a:p>
          <a:p>
            <a:pPr eaLnBrk="1" fontAlgn="auto" hangingPunct="1">
              <a:spcAft>
                <a:spcPts val="0"/>
              </a:spcAft>
              <a:defRPr/>
            </a:pPr>
            <a:r>
              <a:rPr lang="en-US" sz="3000" b="1" dirty="0">
                <a:ea typeface="+mn-ea"/>
                <a:cs typeface="+mn-cs"/>
              </a:rPr>
              <a:t>C</a:t>
            </a:r>
            <a:r>
              <a:rPr lang="en-US" sz="3000" b="1" dirty="0" smtClean="0">
                <a:ea typeface="+mn-ea"/>
                <a:cs typeface="+mn-cs"/>
              </a:rPr>
              <a:t>hoose the three questions you consider most important. </a:t>
            </a:r>
          </a:p>
          <a:p>
            <a:pPr eaLnBrk="1" fontAlgn="auto" hangingPunct="1">
              <a:spcAft>
                <a:spcPts val="0"/>
              </a:spcAft>
              <a:defRPr/>
            </a:pPr>
            <a:r>
              <a:rPr lang="en-US" sz="3000" b="1" dirty="0" smtClean="0">
                <a:ea typeface="+mn-ea"/>
                <a:cs typeface="+mn-cs"/>
              </a:rPr>
              <a:t>While </a:t>
            </a:r>
            <a:r>
              <a:rPr lang="en-US" sz="3000" b="1" dirty="0">
                <a:ea typeface="+mn-ea"/>
                <a:cs typeface="+mn-cs"/>
              </a:rPr>
              <a:t>prioritizing, think about your </a:t>
            </a:r>
            <a:r>
              <a:rPr lang="en-US" sz="3000" b="1" dirty="0" smtClean="0">
                <a:ea typeface="+mn-ea"/>
                <a:cs typeface="+mn-cs"/>
              </a:rPr>
              <a:t>Q-Focus</a:t>
            </a:r>
            <a:r>
              <a:rPr lang="en-US" sz="3000" dirty="0">
                <a:solidFill>
                  <a:schemeClr val="tx1">
                    <a:lumMod val="65000"/>
                    <a:lumOff val="35000"/>
                  </a:schemeClr>
                </a:solidFill>
                <a:ea typeface="+mn-ea"/>
                <a:cs typeface="+mn-cs"/>
              </a:rPr>
              <a:t>: </a:t>
            </a:r>
            <a:endParaRPr lang="en-US" sz="3000" dirty="0" smtClean="0">
              <a:solidFill>
                <a:schemeClr val="tx1">
                  <a:lumMod val="65000"/>
                  <a:lumOff val="35000"/>
                </a:schemeClr>
              </a:solidFill>
              <a:ea typeface="+mn-ea"/>
              <a:cs typeface="+mn-cs"/>
            </a:endParaRPr>
          </a:p>
          <a:p>
            <a:pPr marL="0" indent="0" algn="ctr" eaLnBrk="1" fontAlgn="auto" hangingPunct="1">
              <a:lnSpc>
                <a:spcPct val="50000"/>
              </a:lnSpc>
              <a:spcAft>
                <a:spcPts val="0"/>
              </a:spcAft>
              <a:buFont typeface="Wingdings" pitchFamily="2" charset="2"/>
              <a:buNone/>
              <a:defRPr/>
            </a:pPr>
            <a:endParaRPr lang="en-US" sz="1200" dirty="0" smtClean="0">
              <a:solidFill>
                <a:schemeClr val="tx1">
                  <a:lumMod val="65000"/>
                  <a:lumOff val="35000"/>
                </a:schemeClr>
              </a:solidFill>
              <a:ea typeface="+mn-ea"/>
              <a:cs typeface="+mn-cs"/>
            </a:endParaRPr>
          </a:p>
          <a:p>
            <a:pPr marL="0" lvl="0" indent="0">
              <a:buNone/>
            </a:pPr>
            <a:r>
              <a:rPr lang="en-US" sz="3600" b="1" dirty="0">
                <a:solidFill>
                  <a:srgbClr val="C00000"/>
                </a:solidFill>
              </a:rPr>
              <a:t>Critical </a:t>
            </a:r>
            <a:r>
              <a:rPr lang="en-US" sz="3600" b="1" dirty="0"/>
              <a:t>Components of the DCCs prepare students for College, Career, and Civic-Life Readiness. </a:t>
            </a:r>
          </a:p>
        </p:txBody>
      </p:sp>
    </p:spTree>
    <p:extLst>
      <p:ext uri="{BB962C8B-B14F-4D97-AF65-F5344CB8AC3E}">
        <p14:creationId xmlns:p14="http://schemas.microsoft.com/office/powerpoint/2010/main" val="1886793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solidFill>
            <a:schemeClr val="accent5">
              <a:lumMod val="20000"/>
              <a:lumOff val="80000"/>
            </a:schemeClr>
          </a:solidFill>
        </p:spPr>
        <p:txBody>
          <a:bodyPr/>
          <a:lstStyle/>
          <a:p>
            <a:pPr eaLnBrk="1" hangingPunct="1"/>
            <a:r>
              <a:rPr lang="en-US" altLang="en-US" sz="4000" dirty="0" smtClean="0"/>
              <a:t>Prioritizing Questions </a:t>
            </a:r>
          </a:p>
        </p:txBody>
      </p:sp>
      <p:sp>
        <p:nvSpPr>
          <p:cNvPr id="53250" name="Content Placeholder 2"/>
          <p:cNvSpPr>
            <a:spLocks noGrp="1"/>
          </p:cNvSpPr>
          <p:nvPr>
            <p:ph idx="1"/>
          </p:nvPr>
        </p:nvSpPr>
        <p:spPr>
          <a:xfrm>
            <a:off x="481012" y="2089151"/>
            <a:ext cx="8205787" cy="2254250"/>
          </a:xfrm>
          <a:solidFill>
            <a:schemeClr val="accent3">
              <a:lumMod val="60000"/>
              <a:lumOff val="40000"/>
            </a:schemeClr>
          </a:solidFill>
        </p:spPr>
        <p:txBody>
          <a:bodyPr/>
          <a:lstStyle/>
          <a:p>
            <a:pPr eaLnBrk="1" hangingPunct="1"/>
            <a:r>
              <a:rPr lang="en-US" altLang="en-US" sz="3000" dirty="0" smtClean="0"/>
              <a:t>Why did you choose those three questions as the most important?</a:t>
            </a:r>
          </a:p>
          <a:p>
            <a:pPr eaLnBrk="1" hangingPunct="1"/>
            <a:r>
              <a:rPr lang="en-US" altLang="en-US" sz="3000" dirty="0" smtClean="0"/>
              <a:t>Where are your priority questions in the sequence of your entire list of questions?</a:t>
            </a:r>
          </a:p>
        </p:txBody>
      </p:sp>
    </p:spTree>
    <p:extLst>
      <p:ext uri="{BB962C8B-B14F-4D97-AF65-F5344CB8AC3E}">
        <p14:creationId xmlns:p14="http://schemas.microsoft.com/office/powerpoint/2010/main" val="3430387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dirty="0">
                <a:hlinkClick r:id="rId3"/>
              </a:rPr>
              <a:t>http://padlet.com/amy_treece/ss1i8nnatyqn</a:t>
            </a:r>
            <a:r>
              <a:rPr lang="en-US" sz="3600" dirty="0"/>
              <a: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7030A0"/>
                </a:solidFill>
              </a:rPr>
              <a:t>As a District Team…Pose a question to “PADLET” regarding the Question Focus.</a:t>
            </a:r>
          </a:p>
          <a:p>
            <a:pPr marL="0" lvl="0" indent="0">
              <a:buNone/>
            </a:pPr>
            <a:r>
              <a:rPr lang="en-US" b="1" dirty="0">
                <a:solidFill>
                  <a:srgbClr val="C00000"/>
                </a:solidFill>
              </a:rPr>
              <a:t>Critical </a:t>
            </a:r>
            <a:r>
              <a:rPr lang="en-US" b="1" dirty="0"/>
              <a:t>Components of the DCCs prepare students for College, Career, and Civic-Life Readiness. </a:t>
            </a:r>
          </a:p>
          <a:p>
            <a:pPr marL="0" indent="0">
              <a:buNone/>
            </a:pP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543" y="4138246"/>
            <a:ext cx="2126639" cy="2126639"/>
          </a:xfrm>
          <a:prstGeom prst="rect">
            <a:avLst/>
          </a:prstGeom>
        </p:spPr>
      </p:pic>
    </p:spTree>
    <p:extLst>
      <p:ext uri="{BB962C8B-B14F-4D97-AF65-F5344CB8AC3E}">
        <p14:creationId xmlns:p14="http://schemas.microsoft.com/office/powerpoint/2010/main" val="504984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solidFill>
            <a:schemeClr val="accent5">
              <a:lumMod val="20000"/>
              <a:lumOff val="80000"/>
            </a:schemeClr>
          </a:solidFill>
        </p:spPr>
        <p:txBody>
          <a:bodyPr/>
          <a:lstStyle/>
          <a:p>
            <a:pPr eaLnBrk="1" hangingPunct="1"/>
            <a:r>
              <a:rPr lang="en-US" altLang="en-US" sz="4400" dirty="0" smtClean="0"/>
              <a:t>Reflection </a:t>
            </a:r>
          </a:p>
        </p:txBody>
      </p:sp>
      <p:sp>
        <p:nvSpPr>
          <p:cNvPr id="49154" name="Content Placeholder 2"/>
          <p:cNvSpPr>
            <a:spLocks noGrp="1"/>
          </p:cNvSpPr>
          <p:nvPr>
            <p:ph idx="1"/>
          </p:nvPr>
        </p:nvSpPr>
        <p:spPr>
          <a:xfrm>
            <a:off x="457200" y="1676401"/>
            <a:ext cx="8153400" cy="2667000"/>
          </a:xfrm>
          <a:solidFill>
            <a:schemeClr val="accent3">
              <a:lumMod val="60000"/>
              <a:lumOff val="40000"/>
            </a:schemeClr>
          </a:solidFill>
        </p:spPr>
        <p:txBody>
          <a:bodyPr/>
          <a:lstStyle/>
          <a:p>
            <a:pPr eaLnBrk="1" hangingPunct="1"/>
            <a:r>
              <a:rPr lang="en-US" altLang="en-US" sz="3000" b="1" dirty="0" smtClean="0"/>
              <a:t>What did you learn?</a:t>
            </a:r>
          </a:p>
          <a:p>
            <a:pPr eaLnBrk="1" hangingPunct="1"/>
            <a:r>
              <a:rPr lang="en-US" altLang="en-US" sz="3000" b="1" dirty="0" smtClean="0"/>
              <a:t> How did you learn it?  What defensible evidence could you offer?</a:t>
            </a:r>
          </a:p>
          <a:p>
            <a:pPr eaLnBrk="1" hangingPunct="1"/>
            <a:r>
              <a:rPr lang="en-US" altLang="en-US" sz="3000" b="1" dirty="0" smtClean="0"/>
              <a:t> What do you understand differently now about asking 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381500"/>
            <a:ext cx="1524000" cy="2045638"/>
          </a:xfrm>
          <a:prstGeom prst="rect">
            <a:avLst/>
          </a:prstGeom>
        </p:spPr>
      </p:pic>
    </p:spTree>
    <p:extLst>
      <p:ext uri="{BB962C8B-B14F-4D97-AF65-F5344CB8AC3E}">
        <p14:creationId xmlns:p14="http://schemas.microsoft.com/office/powerpoint/2010/main" val="20108495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781175" y="300038"/>
            <a:ext cx="6181725" cy="1277937"/>
          </a:xfrm>
        </p:spPr>
        <p:txBody>
          <a:bodyPr/>
          <a:lstStyle/>
          <a:p>
            <a:r>
              <a:rPr lang="en-US" altLang="en-US" sz="4400" b="1" smtClean="0"/>
              <a:t> </a:t>
            </a:r>
            <a:r>
              <a:rPr lang="en-US" altLang="en-US" sz="4400" smtClean="0"/>
              <a:t>Connections</a:t>
            </a:r>
          </a:p>
        </p:txBody>
      </p:sp>
      <p:sp>
        <p:nvSpPr>
          <p:cNvPr id="80898" name="Content Placeholder 2"/>
          <p:cNvSpPr>
            <a:spLocks noGrp="1"/>
          </p:cNvSpPr>
          <p:nvPr>
            <p:ph type="body" sz="half" idx="4294967295"/>
          </p:nvPr>
        </p:nvSpPr>
        <p:spPr>
          <a:xfrm>
            <a:off x="381000" y="1943100"/>
            <a:ext cx="8313738" cy="1247775"/>
          </a:xfrm>
          <a:solidFill>
            <a:schemeClr val="bg2">
              <a:lumMod val="90000"/>
            </a:schemeClr>
          </a:solidFill>
        </p:spPr>
        <p:txBody>
          <a:bodyPr>
            <a:normAutofit/>
          </a:bodyPr>
          <a:lstStyle/>
          <a:p>
            <a:pPr marL="0" indent="0" algn="ctr">
              <a:buFont typeface="Wingdings" charset="2"/>
              <a:buNone/>
              <a:defRPr/>
            </a:pPr>
            <a:r>
              <a:rPr lang="en-US" sz="3600" dirty="0" smtClean="0">
                <a:effectLst>
                  <a:outerShdw blurRad="38100" dist="38100" dir="2700000" algn="tl">
                    <a:srgbClr val="000000">
                      <a:alpha val="43137"/>
                    </a:srgbClr>
                  </a:outerShdw>
                </a:effectLst>
              </a:rPr>
              <a:t>Connecting </a:t>
            </a:r>
            <a:r>
              <a:rPr lang="en-US" sz="3600" dirty="0">
                <a:effectLst>
                  <a:outerShdw blurRad="38100" dist="38100" dir="2700000" algn="tl">
                    <a:srgbClr val="000000">
                      <a:alpha val="43137"/>
                    </a:srgbClr>
                  </a:outerShdw>
                </a:effectLst>
              </a:rPr>
              <a:t>Question Formulation </a:t>
            </a:r>
            <a:r>
              <a:rPr lang="en-US" sz="3600" dirty="0" smtClean="0">
                <a:effectLst>
                  <a:outerShdw blurRad="38100" dist="38100" dir="2700000" algn="tl">
                    <a:srgbClr val="000000">
                      <a:alpha val="43137"/>
                    </a:srgbClr>
                  </a:outerShdw>
                </a:effectLst>
              </a:rPr>
              <a:t>Technique to </a:t>
            </a:r>
            <a:r>
              <a:rPr lang="en-US" sz="3600" dirty="0">
                <a:effectLst>
                  <a:outerShdw blurRad="38100" dist="38100" dir="2700000" algn="tl">
                    <a:srgbClr val="000000">
                      <a:alpha val="43137"/>
                    </a:srgbClr>
                  </a:outerShdw>
                </a:effectLst>
              </a:rPr>
              <a:t>the </a:t>
            </a:r>
            <a:r>
              <a:rPr lang="en-US" sz="3600" dirty="0" smtClean="0">
                <a:effectLst>
                  <a:outerShdw blurRad="38100" dist="38100" dir="2700000" algn="tl">
                    <a:srgbClr val="000000">
                      <a:alpha val="43137"/>
                    </a:srgbClr>
                  </a:outerShdw>
                </a:effectLst>
              </a:rPr>
              <a:t>Inquiry Practices</a:t>
            </a:r>
            <a:endParaRPr lang="en-US" sz="3600" dirty="0">
              <a:effectLst>
                <a:outerShdw blurRad="38100" dist="38100" dir="2700000" algn="tl">
                  <a:srgbClr val="000000">
                    <a:alpha val="43137"/>
                  </a:srgbClr>
                </a:outerShdw>
              </a:effectLst>
            </a:endParaRPr>
          </a:p>
        </p:txBody>
      </p:sp>
      <p:pic>
        <p:nvPicPr>
          <p:cNvPr id="60420" name="Picture 2" descr="Screen Shot 2014-10-19 at 9.20.0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349625"/>
            <a:ext cx="9144000" cy="337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46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799"/>
            <a:ext cx="8915400" cy="877824"/>
          </a:xfrm>
          <a:solidFill>
            <a:schemeClr val="accent4">
              <a:lumMod val="20000"/>
              <a:lumOff val="80000"/>
            </a:schemeClr>
          </a:solidFill>
        </p:spPr>
        <p:txBody>
          <a:bodyPr/>
          <a:lstStyle/>
          <a:p>
            <a:r>
              <a:rPr lang="en-US" dirty="0" smtClean="0"/>
              <a:t>In My Classroom</a:t>
            </a:r>
            <a:endParaRPr lang="en-US" dirty="0"/>
          </a:p>
        </p:txBody>
      </p:sp>
      <p:sp>
        <p:nvSpPr>
          <p:cNvPr id="3" name="Subtitle 2"/>
          <p:cNvSpPr>
            <a:spLocks noGrp="1"/>
          </p:cNvSpPr>
          <p:nvPr>
            <p:ph type="subTitle" idx="1"/>
          </p:nvPr>
        </p:nvSpPr>
        <p:spPr>
          <a:xfrm>
            <a:off x="914400" y="1600200"/>
            <a:ext cx="3124200" cy="2438400"/>
          </a:xfrm>
          <a:solidFill>
            <a:srgbClr val="FFFF99"/>
          </a:solidFill>
        </p:spPr>
        <p:txBody>
          <a:bodyPr>
            <a:normAutofit fontScale="92500"/>
          </a:bodyPr>
          <a:lstStyle/>
          <a:p>
            <a:r>
              <a:rPr lang="en-US" sz="2400" b="1" dirty="0" smtClean="0">
                <a:solidFill>
                  <a:schemeClr val="accent1">
                    <a:lumMod val="75000"/>
                  </a:schemeClr>
                </a:solidFill>
              </a:rPr>
              <a:t>Preparing to Use the QFT </a:t>
            </a:r>
            <a:endParaRPr lang="en-US" b="1" dirty="0">
              <a:solidFill>
                <a:schemeClr val="accent1">
                  <a:lumMod val="75000"/>
                </a:schemeClr>
              </a:solidFill>
            </a:endParaRPr>
          </a:p>
          <a:p>
            <a:r>
              <a:rPr lang="en-US" sz="2000" b="1" dirty="0" smtClean="0">
                <a:solidFill>
                  <a:schemeClr val="accent1">
                    <a:lumMod val="75000"/>
                  </a:schemeClr>
                </a:solidFill>
              </a:rPr>
              <a:t>Take a few minutes to begin thinking about how you can incorporate QFT into an upcoming unit of study...share your thinking with colleagues. </a:t>
            </a:r>
          </a:p>
          <a:p>
            <a:endParaRPr lang="en-US" dirty="0"/>
          </a:p>
          <a:p>
            <a:endParaRPr lang="en-US" dirty="0"/>
          </a:p>
        </p:txBody>
      </p:sp>
      <p:pic>
        <p:nvPicPr>
          <p:cNvPr id="4" name="Picture 3" descr="Screen Shot 2014-10-19 at 11.0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1600200"/>
            <a:ext cx="4343400" cy="4343400"/>
          </a:xfrm>
          <a:prstGeom prst="rect">
            <a:avLst/>
          </a:prstGeom>
          <a:ln>
            <a:solidFill>
              <a:srgbClr val="000000"/>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839" y="4191000"/>
            <a:ext cx="2033954" cy="1525466"/>
          </a:xfrm>
          <a:prstGeom prst="rect">
            <a:avLst/>
          </a:prstGeom>
        </p:spPr>
      </p:pic>
      <p:sp>
        <p:nvSpPr>
          <p:cNvPr id="7" name="TextBox 6"/>
          <p:cNvSpPr txBox="1"/>
          <p:nvPr/>
        </p:nvSpPr>
        <p:spPr>
          <a:xfrm>
            <a:off x="838200" y="5943600"/>
            <a:ext cx="3124200" cy="646331"/>
          </a:xfrm>
          <a:prstGeom prst="rect">
            <a:avLst/>
          </a:prstGeom>
          <a:solidFill>
            <a:srgbClr val="FFFF00"/>
          </a:solidFill>
        </p:spPr>
        <p:txBody>
          <a:bodyPr wrap="square" rtlCol="0">
            <a:spAutoFit/>
          </a:bodyPr>
          <a:lstStyle/>
          <a:p>
            <a:pPr algn="ctr"/>
            <a:r>
              <a:rPr lang="en-US" b="1" dirty="0" smtClean="0"/>
              <a:t>After Lunch We Will Be in Grade Level Groups of “3” </a:t>
            </a:r>
            <a:endParaRPr lang="en-US" b="1" dirty="0"/>
          </a:p>
        </p:txBody>
      </p:sp>
    </p:spTree>
    <p:extLst>
      <p:ext uri="{BB962C8B-B14F-4D97-AF65-F5344CB8AC3E}">
        <p14:creationId xmlns:p14="http://schemas.microsoft.com/office/powerpoint/2010/main" val="8346649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p:spPr>
        <p:txBody>
          <a:bodyPr>
            <a:normAutofit fontScale="90000"/>
          </a:bodyPr>
          <a:lstStyle/>
          <a:p>
            <a:pPr algn="l"/>
            <a:r>
              <a:rPr lang="en-US" b="1" dirty="0" smtClean="0">
                <a:solidFill>
                  <a:schemeClr val="accent5">
                    <a:lumMod val="75000"/>
                  </a:schemeClr>
                </a:solidFill>
              </a:rPr>
              <a:t>OCTOBER SSTLN—Why are we here?</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0"/>
            <a:ext cx="8229600" cy="4953000"/>
          </a:xfrm>
          <a:solidFill>
            <a:srgbClr val="FFCC99"/>
          </a:solidFill>
        </p:spPr>
        <p:txBody>
          <a:bodyPr>
            <a:normAutofit lnSpcReduction="10000"/>
          </a:bodyPr>
          <a:lstStyle/>
          <a:p>
            <a:r>
              <a:rPr lang="en-US" b="1" dirty="0" smtClean="0">
                <a:solidFill>
                  <a:schemeClr val="accent4">
                    <a:lumMod val="75000"/>
                  </a:schemeClr>
                </a:solidFill>
              </a:rPr>
              <a:t>Build Capacity of SSTL </a:t>
            </a:r>
            <a:r>
              <a:rPr lang="en-US" b="1" dirty="0" smtClean="0">
                <a:solidFill>
                  <a:srgbClr val="C00000"/>
                </a:solidFill>
              </a:rPr>
              <a:t>Assessment Literacy </a:t>
            </a:r>
            <a:r>
              <a:rPr lang="en-US" b="1" dirty="0" smtClean="0"/>
              <a:t>(Defensible Evidence)</a:t>
            </a:r>
          </a:p>
          <a:p>
            <a:r>
              <a:rPr lang="en-US" b="1" dirty="0" smtClean="0">
                <a:solidFill>
                  <a:schemeClr val="accent4">
                    <a:lumMod val="75000"/>
                  </a:schemeClr>
                </a:solidFill>
              </a:rPr>
              <a:t>Build Capacity of SSTL </a:t>
            </a:r>
            <a:r>
              <a:rPr lang="en-US" b="1" dirty="0" smtClean="0">
                <a:solidFill>
                  <a:srgbClr val="C00000"/>
                </a:solidFill>
              </a:rPr>
              <a:t>CHETL</a:t>
            </a:r>
            <a:r>
              <a:rPr lang="en-US" b="1" dirty="0" smtClean="0"/>
              <a:t>        (Questioning)</a:t>
            </a:r>
          </a:p>
          <a:p>
            <a:r>
              <a:rPr lang="en-US" b="1" dirty="0" smtClean="0">
                <a:solidFill>
                  <a:schemeClr val="accent4">
                    <a:lumMod val="75000"/>
                  </a:schemeClr>
                </a:solidFill>
              </a:rPr>
              <a:t>Build Capacity of SSTL </a:t>
            </a:r>
            <a:r>
              <a:rPr lang="en-US" b="1" dirty="0" smtClean="0">
                <a:solidFill>
                  <a:srgbClr val="C00000"/>
                </a:solidFill>
              </a:rPr>
              <a:t>KCAS</a:t>
            </a:r>
            <a:r>
              <a:rPr lang="en-US" b="1" dirty="0" smtClean="0"/>
              <a:t>                    (Critical Components Proposed Standards/Professional Development Needs)</a:t>
            </a:r>
          </a:p>
          <a:p>
            <a:r>
              <a:rPr lang="en-US" b="1" dirty="0" smtClean="0">
                <a:solidFill>
                  <a:schemeClr val="accent4">
                    <a:lumMod val="75000"/>
                  </a:schemeClr>
                </a:solidFill>
              </a:rPr>
              <a:t>Build Capacity of SSTL </a:t>
            </a:r>
            <a:r>
              <a:rPr lang="en-US" b="1" dirty="0" smtClean="0">
                <a:solidFill>
                  <a:srgbClr val="C00000"/>
                </a:solidFill>
              </a:rPr>
              <a:t>Leadership</a:t>
            </a:r>
            <a:r>
              <a:rPr lang="en-US" b="1" dirty="0" smtClean="0"/>
              <a:t>        (Purpose of Curriculum for Next Generation Learners, Complete Needs Assessment)</a:t>
            </a:r>
            <a:endParaRPr lang="en-US" b="1" dirty="0"/>
          </a:p>
        </p:txBody>
      </p:sp>
    </p:spTree>
    <p:extLst>
      <p:ext uri="{BB962C8B-B14F-4D97-AF65-F5344CB8AC3E}">
        <p14:creationId xmlns:p14="http://schemas.microsoft.com/office/powerpoint/2010/main" val="37721555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LUNCH</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733" y="1600200"/>
            <a:ext cx="6798533" cy="4525963"/>
          </a:xfrm>
        </p:spPr>
      </p:pic>
      <p:sp>
        <p:nvSpPr>
          <p:cNvPr id="3" name="TextBox 2"/>
          <p:cNvSpPr txBox="1"/>
          <p:nvPr/>
        </p:nvSpPr>
        <p:spPr>
          <a:xfrm>
            <a:off x="1143000" y="1524000"/>
            <a:ext cx="6858000" cy="369332"/>
          </a:xfrm>
          <a:prstGeom prst="rect">
            <a:avLst/>
          </a:prstGeom>
          <a:solidFill>
            <a:schemeClr val="accent6">
              <a:lumMod val="40000"/>
              <a:lumOff val="60000"/>
            </a:schemeClr>
          </a:solidFill>
        </p:spPr>
        <p:txBody>
          <a:bodyPr wrap="square" rtlCol="0">
            <a:spAutoFit/>
          </a:bodyPr>
          <a:lstStyle/>
          <a:p>
            <a:pPr algn="ctr"/>
            <a:r>
              <a:rPr lang="en-US" b="1" dirty="0" smtClean="0"/>
              <a:t>NOTE: After Lunch please transition  into Grade Level Groups .</a:t>
            </a:r>
            <a:endParaRPr lang="en-US" b="1" dirty="0"/>
          </a:p>
        </p:txBody>
      </p:sp>
    </p:spTree>
    <p:extLst>
      <p:ext uri="{BB962C8B-B14F-4D97-AF65-F5344CB8AC3E}">
        <p14:creationId xmlns:p14="http://schemas.microsoft.com/office/powerpoint/2010/main" val="22353731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82799"/>
            <a:ext cx="8915400" cy="877824"/>
          </a:xfrm>
          <a:solidFill>
            <a:schemeClr val="accent4">
              <a:lumMod val="20000"/>
              <a:lumOff val="80000"/>
            </a:schemeClr>
          </a:solidFill>
        </p:spPr>
        <p:txBody>
          <a:bodyPr/>
          <a:lstStyle/>
          <a:p>
            <a:r>
              <a:rPr lang="en-US" dirty="0" smtClean="0"/>
              <a:t>Welcome </a:t>
            </a:r>
            <a:r>
              <a:rPr lang="en-US" dirty="0" smtClean="0"/>
              <a:t>Back…Grade Level Teams</a:t>
            </a:r>
            <a:endParaRPr lang="en-US" dirty="0"/>
          </a:p>
        </p:txBody>
      </p:sp>
      <p:sp>
        <p:nvSpPr>
          <p:cNvPr id="3" name="Subtitle 2"/>
          <p:cNvSpPr>
            <a:spLocks noGrp="1"/>
          </p:cNvSpPr>
          <p:nvPr>
            <p:ph type="subTitle" idx="1"/>
          </p:nvPr>
        </p:nvSpPr>
        <p:spPr>
          <a:xfrm>
            <a:off x="914400" y="2590800"/>
            <a:ext cx="3124200" cy="2514600"/>
          </a:xfrm>
          <a:solidFill>
            <a:srgbClr val="FFFF99"/>
          </a:solidFill>
        </p:spPr>
        <p:txBody>
          <a:bodyPr>
            <a:normAutofit/>
          </a:bodyPr>
          <a:lstStyle/>
          <a:p>
            <a:r>
              <a:rPr lang="en-US" sz="2400" b="1" dirty="0" smtClean="0">
                <a:solidFill>
                  <a:schemeClr val="accent1">
                    <a:lumMod val="75000"/>
                  </a:schemeClr>
                </a:solidFill>
              </a:rPr>
              <a:t>Share ideas…Preparing to Use the QFT </a:t>
            </a:r>
            <a:endParaRPr lang="en-US" b="1" dirty="0">
              <a:solidFill>
                <a:schemeClr val="accent1">
                  <a:lumMod val="75000"/>
                </a:schemeClr>
              </a:solidFill>
            </a:endParaRPr>
          </a:p>
          <a:p>
            <a:r>
              <a:rPr lang="en-US" sz="2000" b="1" dirty="0" smtClean="0">
                <a:solidFill>
                  <a:schemeClr val="accent1">
                    <a:lumMod val="75000"/>
                  </a:schemeClr>
                </a:solidFill>
              </a:rPr>
              <a:t>Take a few minutes to share out ways you can incorporate QFT into an upcoming unit of study.</a:t>
            </a:r>
          </a:p>
          <a:p>
            <a:endParaRPr lang="en-US" dirty="0"/>
          </a:p>
          <a:p>
            <a:endParaRPr lang="en-US" dirty="0"/>
          </a:p>
        </p:txBody>
      </p:sp>
      <p:pic>
        <p:nvPicPr>
          <p:cNvPr id="4" name="Picture 3" descr="Screen Shot 2014-10-19 at 11.0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752600"/>
            <a:ext cx="4343400" cy="4343400"/>
          </a:xfrm>
          <a:prstGeom prst="rect">
            <a:avLst/>
          </a:prstGeom>
          <a:ln>
            <a:solidFill>
              <a:srgbClr val="000000"/>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0"/>
            <a:ext cx="1290837" cy="2133600"/>
          </a:xfrm>
          <a:prstGeom prst="rect">
            <a:avLst/>
          </a:prstGeom>
        </p:spPr>
      </p:pic>
    </p:spTree>
    <p:extLst>
      <p:ext uri="{BB962C8B-B14F-4D97-AF65-F5344CB8AC3E}">
        <p14:creationId xmlns:p14="http://schemas.microsoft.com/office/powerpoint/2010/main" val="23394709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82712"/>
          </a:xfrm>
          <a:solidFill>
            <a:srgbClr val="FFFF00"/>
          </a:solidFill>
        </p:spPr>
        <p:txBody>
          <a:bodyPr/>
          <a:lstStyle/>
          <a:p>
            <a:pPr algn="r"/>
            <a:r>
              <a:rPr lang="en-US" dirty="0" smtClean="0"/>
              <a:t>In Grade Level Groups of “3”</a:t>
            </a:r>
            <a:endParaRPr lang="en-US" dirty="0"/>
          </a:p>
        </p:txBody>
      </p:sp>
      <p:sp>
        <p:nvSpPr>
          <p:cNvPr id="3" name="Content Placeholder 2"/>
          <p:cNvSpPr>
            <a:spLocks noGrp="1"/>
          </p:cNvSpPr>
          <p:nvPr>
            <p:ph idx="1"/>
          </p:nvPr>
        </p:nvSpPr>
        <p:spPr/>
        <p:txBody>
          <a:bodyPr/>
          <a:lstStyle/>
          <a:p>
            <a:pPr marL="0" indent="0">
              <a:buNone/>
            </a:pPr>
            <a:r>
              <a:rPr lang="en-US" b="1" dirty="0" smtClean="0"/>
              <a:t>Use the definition of “Critical Components”…</a:t>
            </a:r>
          </a:p>
          <a:p>
            <a:r>
              <a:rPr lang="en-US" b="1" dirty="0" smtClean="0">
                <a:solidFill>
                  <a:srgbClr val="C00000"/>
                </a:solidFill>
              </a:rPr>
              <a:t>Examine </a:t>
            </a:r>
            <a:r>
              <a:rPr lang="en-US" dirty="0" smtClean="0"/>
              <a:t>Grade Level Standards</a:t>
            </a:r>
          </a:p>
          <a:p>
            <a:r>
              <a:rPr lang="en-US" b="1" dirty="0" smtClean="0">
                <a:solidFill>
                  <a:srgbClr val="C00000"/>
                </a:solidFill>
              </a:rPr>
              <a:t>Propose</a:t>
            </a:r>
            <a:r>
              <a:rPr lang="en-US" dirty="0" smtClean="0"/>
              <a:t> </a:t>
            </a:r>
            <a:r>
              <a:rPr lang="en-US" b="1" dirty="0" smtClean="0">
                <a:solidFill>
                  <a:srgbClr val="7030A0"/>
                </a:solidFill>
              </a:rPr>
              <a:t>Potential</a:t>
            </a:r>
            <a:r>
              <a:rPr lang="en-US" dirty="0" smtClean="0"/>
              <a:t> “Critical Components” for Grade Level Standards</a:t>
            </a:r>
          </a:p>
          <a:p>
            <a:r>
              <a:rPr lang="en-US" b="1" dirty="0" smtClean="0">
                <a:solidFill>
                  <a:srgbClr val="C00000"/>
                </a:solidFill>
              </a:rPr>
              <a:t>Rank</a:t>
            </a:r>
            <a:r>
              <a:rPr lang="en-US" dirty="0" smtClean="0"/>
              <a:t> each “Critical Component” in terms of NEED for Extended Professional Learning (1 least need to 5 most need)</a:t>
            </a:r>
          </a:p>
          <a:p>
            <a:r>
              <a:rPr lang="en-US" b="1" dirty="0" smtClean="0">
                <a:solidFill>
                  <a:srgbClr val="C00000"/>
                </a:solidFill>
              </a:rPr>
              <a:t>Standing Meeting </a:t>
            </a:r>
            <a:r>
              <a:rPr lang="en-US" dirty="0" smtClean="0"/>
              <a:t>(Elementary, Middle, High)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0"/>
            <a:ext cx="2209800" cy="1657350"/>
          </a:xfrm>
          <a:prstGeom prst="rect">
            <a:avLst/>
          </a:prstGeom>
        </p:spPr>
      </p:pic>
    </p:spTree>
    <p:extLst>
      <p:ext uri="{BB962C8B-B14F-4D97-AF65-F5344CB8AC3E}">
        <p14:creationId xmlns:p14="http://schemas.microsoft.com/office/powerpoint/2010/main" val="4064966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hlinkClick r:id="rId2"/>
              </a:rPr>
              <a:t>YouTube - 21st Century Education in New Brunswick, Canada</a:t>
            </a:r>
            <a:r>
              <a:rPr lang="en-US" altLang="en-US" dirty="0"/>
              <a:t/>
            </a:r>
            <a:br>
              <a:rPr lang="en-US" altLang="en-US" dirty="0"/>
            </a:b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0" y="1600200"/>
            <a:ext cx="5791200" cy="4337810"/>
          </a:xfrm>
        </p:spPr>
      </p:pic>
    </p:spTree>
    <p:extLst>
      <p:ext uri="{BB962C8B-B14F-4D97-AF65-F5344CB8AC3E}">
        <p14:creationId xmlns:p14="http://schemas.microsoft.com/office/powerpoint/2010/main" val="8510620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010401" y="5410200"/>
            <a:ext cx="1752600" cy="400110"/>
          </a:xfrm>
          <a:prstGeom prst="rect">
            <a:avLst/>
          </a:prstGeom>
          <a:solidFill>
            <a:srgbClr val="FFC000"/>
          </a:solidFill>
        </p:spPr>
        <p:txBody>
          <a:bodyPr wrap="square" rtlCol="0">
            <a:spAutoFit/>
          </a:bodyPr>
          <a:lstStyle/>
          <a:p>
            <a:r>
              <a:rPr lang="en-US" sz="2000" b="1" dirty="0" smtClean="0"/>
              <a:t>District Teams</a:t>
            </a:r>
            <a:endParaRPr lang="en-US" sz="2000" b="1" dirty="0"/>
          </a:p>
        </p:txBody>
      </p:sp>
    </p:spTree>
    <p:extLst>
      <p:ext uri="{BB962C8B-B14F-4D97-AF65-F5344CB8AC3E}">
        <p14:creationId xmlns:p14="http://schemas.microsoft.com/office/powerpoint/2010/main" val="40305344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Studies Standards for </a:t>
            </a:r>
            <a:br>
              <a:rPr lang="en-US" b="1" dirty="0" smtClean="0"/>
            </a:br>
            <a:r>
              <a:rPr lang="en-US" b="1" dirty="0" smtClean="0"/>
              <a:t>the Next Generation </a:t>
            </a:r>
            <a:endParaRPr lang="en-US" b="1" dirty="0"/>
          </a:p>
        </p:txBody>
      </p:sp>
      <p:sp>
        <p:nvSpPr>
          <p:cNvPr id="5" name="Rectangle 4"/>
          <p:cNvSpPr/>
          <p:nvPr/>
        </p:nvSpPr>
        <p:spPr>
          <a:xfrm>
            <a:off x="381000" y="4572000"/>
            <a:ext cx="152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Accountability Assessments </a:t>
            </a:r>
            <a:endParaRPr lang="en-US" dirty="0">
              <a:solidFill>
                <a:schemeClr val="tx1"/>
              </a:solidFill>
            </a:endParaRPr>
          </a:p>
        </p:txBody>
      </p:sp>
      <p:sp>
        <p:nvSpPr>
          <p:cNvPr id="6" name="Rectangle 5"/>
          <p:cNvSpPr/>
          <p:nvPr/>
        </p:nvSpPr>
        <p:spPr>
          <a:xfrm>
            <a:off x="2514600" y="4551218"/>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Build Classroom Assessments</a:t>
            </a:r>
            <a:endParaRPr lang="en-US" dirty="0">
              <a:solidFill>
                <a:schemeClr val="tx1"/>
              </a:solidFill>
            </a:endParaRPr>
          </a:p>
        </p:txBody>
      </p:sp>
      <p:sp>
        <p:nvSpPr>
          <p:cNvPr id="7" name="Rectangle 6"/>
          <p:cNvSpPr/>
          <p:nvPr/>
        </p:nvSpPr>
        <p:spPr>
          <a:xfrm>
            <a:off x="4648200" y="4572000"/>
            <a:ext cx="1371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Shift Instructional Practice</a:t>
            </a:r>
            <a:endParaRPr lang="en-US" dirty="0">
              <a:solidFill>
                <a:schemeClr val="tx1"/>
              </a:solidFill>
            </a:endParaRPr>
          </a:p>
        </p:txBody>
      </p:sp>
      <p:sp>
        <p:nvSpPr>
          <p:cNvPr id="8" name="Rectangle 7"/>
          <p:cNvSpPr/>
          <p:nvPr/>
        </p:nvSpPr>
        <p:spPr>
          <a:xfrm>
            <a:off x="7124700" y="1996855"/>
            <a:ext cx="12573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Unpack Standards</a:t>
            </a:r>
          </a:p>
        </p:txBody>
      </p:sp>
      <p:sp>
        <p:nvSpPr>
          <p:cNvPr id="10" name="Curved Left Arrow 9"/>
          <p:cNvSpPr/>
          <p:nvPr/>
        </p:nvSpPr>
        <p:spPr>
          <a:xfrm>
            <a:off x="8302337" y="2743200"/>
            <a:ext cx="841663"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a:off x="60128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8792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849581"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 y="1936173"/>
            <a:ext cx="1371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Anchor Standards</a:t>
            </a:r>
            <a:endParaRPr lang="en-US" dirty="0">
              <a:solidFill>
                <a:schemeClr val="tx1"/>
              </a:solidFill>
            </a:endParaRPr>
          </a:p>
        </p:txBody>
      </p:sp>
      <p:sp>
        <p:nvSpPr>
          <p:cNvPr id="15" name="Rectangle 14"/>
          <p:cNvSpPr/>
          <p:nvPr/>
        </p:nvSpPr>
        <p:spPr>
          <a:xfrm>
            <a:off x="1967344" y="1943100"/>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K-12 Progressions</a:t>
            </a:r>
            <a:endParaRPr lang="en-US" dirty="0">
              <a:solidFill>
                <a:schemeClr val="tx1"/>
              </a:solidFill>
            </a:endParaRPr>
          </a:p>
        </p:txBody>
      </p:sp>
      <p:sp>
        <p:nvSpPr>
          <p:cNvPr id="16" name="Rectangle 15"/>
          <p:cNvSpPr/>
          <p:nvPr/>
        </p:nvSpPr>
        <p:spPr>
          <a:xfrm>
            <a:off x="3789218" y="1963882"/>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Standards</a:t>
            </a:r>
            <a:endParaRPr lang="en-US" dirty="0">
              <a:solidFill>
                <a:schemeClr val="tx1"/>
              </a:solidFill>
            </a:endParaRPr>
          </a:p>
        </p:txBody>
      </p:sp>
      <p:sp>
        <p:nvSpPr>
          <p:cNvPr id="17" name="Rectangle 16"/>
          <p:cNvSpPr/>
          <p:nvPr/>
        </p:nvSpPr>
        <p:spPr>
          <a:xfrm>
            <a:off x="5465619" y="1967345"/>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Themes</a:t>
            </a:r>
            <a:endParaRPr lang="en-US" dirty="0">
              <a:solidFill>
                <a:schemeClr val="tx1"/>
              </a:solidFill>
            </a:endParaRPr>
          </a:p>
        </p:txBody>
      </p:sp>
      <p:sp>
        <p:nvSpPr>
          <p:cNvPr id="21" name="Rectangle 20"/>
          <p:cNvSpPr/>
          <p:nvPr/>
        </p:nvSpPr>
        <p:spPr>
          <a:xfrm>
            <a:off x="6788727" y="4523509"/>
            <a:ext cx="152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Curriculum </a:t>
            </a:r>
            <a:endParaRPr lang="en-US" dirty="0">
              <a:solidFill>
                <a:schemeClr val="tx1"/>
              </a:solidFill>
            </a:endParaRPr>
          </a:p>
        </p:txBody>
      </p:sp>
      <p:sp>
        <p:nvSpPr>
          <p:cNvPr id="24" name="Left Arrow 23"/>
          <p:cNvSpPr/>
          <p:nvPr/>
        </p:nvSpPr>
        <p:spPr>
          <a:xfrm rot="10800000">
            <a:off x="1520536" y="2395174"/>
            <a:ext cx="536864"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0800000">
            <a:off x="3415143" y="2472203"/>
            <a:ext cx="471055" cy="660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0800000">
            <a:off x="5030611" y="2490209"/>
            <a:ext cx="60677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10800000">
            <a:off x="6736772" y="2519300"/>
            <a:ext cx="51261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6421581" y="2944091"/>
            <a:ext cx="1143000" cy="1066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ontent Placeholder 29"/>
          <p:cNvSpPr>
            <a:spLocks noGrp="1"/>
          </p:cNvSpPr>
          <p:nvPr>
            <p:ph idx="1"/>
          </p:nvPr>
        </p:nvSpPr>
        <p:spPr/>
        <p:txBody>
          <a:bodyPr/>
          <a:lstStyle/>
          <a:p>
            <a:endParaRPr lang="en-US" dirty="0"/>
          </a:p>
        </p:txBody>
      </p:sp>
      <p:sp>
        <p:nvSpPr>
          <p:cNvPr id="9" name="Left-Right Arrow 8"/>
          <p:cNvSpPr/>
          <p:nvPr/>
        </p:nvSpPr>
        <p:spPr>
          <a:xfrm>
            <a:off x="762000" y="3135785"/>
            <a:ext cx="5486399" cy="4005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 from Stakeholders to Inform the Work</a:t>
            </a:r>
            <a:endParaRPr lang="en-US" dirty="0"/>
          </a:p>
        </p:txBody>
      </p:sp>
    </p:spTree>
    <p:extLst>
      <p:ext uri="{BB962C8B-B14F-4D97-AF65-F5344CB8AC3E}">
        <p14:creationId xmlns:p14="http://schemas.microsoft.com/office/powerpoint/2010/main" val="1684884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762000" y="1066800"/>
          <a:ext cx="7620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457200" y="1447800"/>
          <a:ext cx="82296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381000" y="381000"/>
            <a:ext cx="4953000" cy="646113"/>
          </a:xfrm>
          <a:prstGeom prst="rect">
            <a:avLst/>
          </a:prstGeom>
          <a:noFill/>
        </p:spPr>
        <p:txBody>
          <a:bodyPr>
            <a:spAutoFit/>
          </a:bodyPr>
          <a:lstStyle/>
          <a:p>
            <a:pPr algn="ctr">
              <a:defRPr/>
            </a:pPr>
            <a:r>
              <a:rPr lang="en-US" sz="3600" dirty="0">
                <a:latin typeface="+mn-lt"/>
              </a:rPr>
              <a:t>Stages of the Work</a:t>
            </a:r>
          </a:p>
        </p:txBody>
      </p:sp>
      <p:sp>
        <p:nvSpPr>
          <p:cNvPr id="3" name="Left Arrow 2"/>
          <p:cNvSpPr/>
          <p:nvPr/>
        </p:nvSpPr>
        <p:spPr>
          <a:xfrm rot="20546764">
            <a:off x="5615873" y="582517"/>
            <a:ext cx="3312862" cy="979345"/>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Resource…Model Curriculum Framework</a:t>
            </a:r>
            <a:endParaRPr lang="en-US" dirty="0">
              <a:solidFill>
                <a:schemeClr val="tx1"/>
              </a:solidFill>
            </a:endParaRPr>
          </a:p>
        </p:txBody>
      </p:sp>
    </p:spTree>
    <p:extLst>
      <p:ext uri="{BB962C8B-B14F-4D97-AF65-F5344CB8AC3E}">
        <p14:creationId xmlns:p14="http://schemas.microsoft.com/office/powerpoint/2010/main" val="30223643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06469" cy="1143000"/>
          </a:xfrm>
        </p:spPr>
        <p:txBody>
          <a:bodyPr>
            <a:noAutofit/>
          </a:bodyPr>
          <a:lstStyle/>
          <a:p>
            <a:r>
              <a:rPr lang="en-US" sz="3200" b="1" dirty="0" smtClean="0">
                <a:solidFill>
                  <a:schemeClr val="accent3">
                    <a:lumMod val="50000"/>
                  </a:schemeClr>
                </a:solidFill>
                <a:effectLst>
                  <a:outerShdw blurRad="38100" dist="38100" dir="2700000" algn="tl">
                    <a:srgbClr val="000000">
                      <a:alpha val="43137"/>
                    </a:srgbClr>
                  </a:outerShdw>
                </a:effectLst>
              </a:rPr>
              <a:t>As a District Team Consider…</a:t>
            </a:r>
            <a:endParaRPr lang="en-US" sz="3200" b="1" dirty="0">
              <a:solidFill>
                <a:schemeClr val="accent3">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27160" y="2189328"/>
            <a:ext cx="4288240" cy="3525672"/>
          </a:xfrm>
          <a:solidFill>
            <a:schemeClr val="accent6">
              <a:lumMod val="60000"/>
              <a:lumOff val="40000"/>
            </a:schemeClr>
          </a:solidFill>
          <a:ln>
            <a:solidFill>
              <a:schemeClr val="tx1"/>
            </a:solidFill>
          </a:ln>
        </p:spPr>
        <p:txBody>
          <a:bodyPr>
            <a:normAutofit/>
          </a:bodyPr>
          <a:lstStyle/>
          <a:p>
            <a:pPr>
              <a:spcBef>
                <a:spcPts val="0"/>
              </a:spcBef>
            </a:pPr>
            <a:r>
              <a:rPr lang="en-US" sz="2400" b="1" dirty="0" smtClean="0"/>
              <a:t>Review pgs. 18-20 of Model Curriculum Framework</a:t>
            </a:r>
          </a:p>
          <a:p>
            <a:pPr marL="0" indent="0">
              <a:spcBef>
                <a:spcPts val="0"/>
              </a:spcBef>
              <a:buNone/>
            </a:pPr>
            <a:endParaRPr lang="en-US" sz="2400" b="1" dirty="0" smtClean="0"/>
          </a:p>
          <a:p>
            <a:pPr>
              <a:spcBef>
                <a:spcPts val="0"/>
              </a:spcBef>
            </a:pPr>
            <a:r>
              <a:rPr lang="en-US" sz="2400" b="1" dirty="0" smtClean="0"/>
              <a:t>Highlight significant phrases that answer Focus Question.</a:t>
            </a:r>
          </a:p>
          <a:p>
            <a:pPr marL="0" indent="0">
              <a:spcBef>
                <a:spcPts val="0"/>
              </a:spcBef>
              <a:buNone/>
            </a:pPr>
            <a:r>
              <a:rPr lang="en-US" sz="2400" b="1" dirty="0" smtClean="0"/>
              <a:t> </a:t>
            </a:r>
          </a:p>
          <a:p>
            <a:pPr>
              <a:spcBef>
                <a:spcPts val="0"/>
              </a:spcBef>
            </a:pPr>
            <a:r>
              <a:rPr lang="en-US" sz="2400" b="1" dirty="0" smtClean="0"/>
              <a:t>Discuss Focus Question</a:t>
            </a:r>
          </a:p>
          <a:p>
            <a:pPr>
              <a:spcBef>
                <a:spcPts val="0"/>
              </a:spcBef>
            </a:pPr>
            <a:endParaRPr lang="en-US" sz="2400" b="1" dirty="0"/>
          </a:p>
        </p:txBody>
      </p:sp>
      <p:sp>
        <p:nvSpPr>
          <p:cNvPr id="4" name="Title 4"/>
          <p:cNvSpPr txBox="1">
            <a:spLocks/>
          </p:cNvSpPr>
          <p:nvPr/>
        </p:nvSpPr>
        <p:spPr>
          <a:xfrm>
            <a:off x="169460" y="990600"/>
            <a:ext cx="8915400" cy="914400"/>
          </a:xfrm>
          <a:prstGeom prst="rect">
            <a:avLst/>
          </a:prstGeom>
          <a:solidFill>
            <a:srgbClr val="333333"/>
          </a:solidFill>
        </p:spPr>
        <p:txBody>
          <a:bodyPr vert="horz" lIns="1188720" tIns="45720" rIns="274320" bIns="45720" rtlCol="0" anchor="ctr">
            <a:normAutofit fontScale="92500" lnSpcReduction="20000"/>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ysClr val="window" lastClr="FFFFFF"/>
                </a:solidFill>
                <a:effectLst/>
                <a:uLnTx/>
                <a:uFillTx/>
                <a:ea typeface="+mj-ea"/>
                <a:cs typeface="+mj-cs"/>
              </a:rPr>
              <a:t>What should comprise a curriculum for</a:t>
            </a:r>
            <a:r>
              <a:rPr kumimoji="0" lang="en-US" sz="3600" b="0" i="0" u="none" strike="noStrike" kern="1200" cap="none" spc="0" normalizeH="0" noProof="0" dirty="0" smtClean="0">
                <a:ln>
                  <a:noFill/>
                </a:ln>
                <a:solidFill>
                  <a:sysClr val="window" lastClr="FFFFFF"/>
                </a:solidFill>
                <a:effectLst/>
                <a:uLnTx/>
                <a:uFillTx/>
                <a:ea typeface="+mj-ea"/>
                <a:cs typeface="+mj-cs"/>
              </a:rPr>
              <a:t> a </a:t>
            </a:r>
            <a:r>
              <a:rPr kumimoji="0" lang="en-US" sz="3600" b="0" i="0" u="none" strike="noStrike" kern="1200" cap="none" spc="0" normalizeH="0" noProof="0" dirty="0" smtClean="0">
                <a:ln>
                  <a:noFill/>
                </a:ln>
                <a:solidFill>
                  <a:sysClr val="window" lastClr="FFFFFF"/>
                </a:solidFill>
                <a:effectLst/>
                <a:uLnTx/>
                <a:uFillTx/>
                <a:ea typeface="+mj-ea"/>
                <a:cs typeface="+mj-cs"/>
              </a:rPr>
              <a:t>next </a:t>
            </a:r>
            <a:r>
              <a:rPr lang="en-US" dirty="0">
                <a:solidFill>
                  <a:sysClr val="window" lastClr="FFFFFF"/>
                </a:solidFill>
              </a:rPr>
              <a:t>g</a:t>
            </a:r>
            <a:r>
              <a:rPr kumimoji="0" lang="en-US" sz="3600" b="0" i="0" u="none" strike="noStrike" kern="1200" cap="none" spc="0" normalizeH="0" noProof="0" dirty="0" err="1" smtClean="0">
                <a:ln>
                  <a:noFill/>
                </a:ln>
                <a:solidFill>
                  <a:sysClr val="window" lastClr="FFFFFF"/>
                </a:solidFill>
                <a:effectLst/>
                <a:uLnTx/>
                <a:uFillTx/>
                <a:ea typeface="+mj-ea"/>
                <a:cs typeface="+mj-cs"/>
              </a:rPr>
              <a:t>eneration</a:t>
            </a:r>
            <a:r>
              <a:rPr kumimoji="0" lang="en-US" sz="3600" b="0" i="0" u="none" strike="noStrike" kern="1200" cap="none" spc="0" normalizeH="0" noProof="0" dirty="0" smtClean="0">
                <a:ln>
                  <a:noFill/>
                </a:ln>
                <a:solidFill>
                  <a:sysClr val="window" lastClr="FFFFFF"/>
                </a:solidFill>
                <a:effectLst/>
                <a:uLnTx/>
                <a:uFillTx/>
                <a:ea typeface="+mj-ea"/>
                <a:cs typeface="+mj-cs"/>
              </a:rPr>
              <a:t> </a:t>
            </a:r>
            <a:r>
              <a:rPr lang="en-US" dirty="0">
                <a:solidFill>
                  <a:sysClr val="window" lastClr="FFFFFF"/>
                </a:solidFill>
              </a:rPr>
              <a:t>l</a:t>
            </a:r>
            <a:r>
              <a:rPr kumimoji="0" lang="en-US" sz="3600" b="0" i="0" u="none" strike="noStrike" kern="1200" cap="none" spc="0" normalizeH="0" baseline="0" noProof="0" dirty="0" smtClean="0">
                <a:ln>
                  <a:noFill/>
                </a:ln>
                <a:solidFill>
                  <a:sysClr val="window" lastClr="FFFFFF"/>
                </a:solidFill>
                <a:effectLst/>
                <a:uLnTx/>
                <a:uFillTx/>
                <a:ea typeface="+mj-ea"/>
                <a:cs typeface="+mj-cs"/>
              </a:rPr>
              <a:t>earner</a:t>
            </a:r>
            <a:r>
              <a:rPr kumimoji="0" lang="en-US" sz="3600" b="0" i="0" u="none" strike="noStrike" kern="1200" cap="none" spc="0" normalizeH="0" baseline="0" noProof="0" dirty="0" smtClean="0">
                <a:ln>
                  <a:noFill/>
                </a:ln>
                <a:solidFill>
                  <a:sysClr val="window" lastClr="FFFFFF"/>
                </a:solidFill>
                <a:effectLst/>
                <a:uLnTx/>
                <a:uFillTx/>
                <a:ea typeface="+mj-ea"/>
                <a:cs typeface="+mj-cs"/>
              </a:rPr>
              <a:t>?</a:t>
            </a:r>
            <a:endParaRPr kumimoji="0" lang="en-US" sz="3600" b="0" i="0" u="none" strike="noStrike" kern="1200" cap="none" spc="0" normalizeH="0" baseline="0" noProof="0" dirty="0">
              <a:ln>
                <a:noFill/>
              </a:ln>
              <a:solidFill>
                <a:sysClr val="window" lastClr="FFFFFF"/>
              </a:solidFill>
              <a:effectLst/>
              <a:uLnTx/>
              <a:uFillTx/>
              <a:ea typeface="+mj-ea"/>
              <a:cs typeface="+mj-cs"/>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2189328"/>
            <a:ext cx="3581400" cy="282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9460" y="5078343"/>
            <a:ext cx="4268663" cy="1015663"/>
          </a:xfrm>
          <a:prstGeom prst="rect">
            <a:avLst/>
          </a:prstGeom>
          <a:solidFill>
            <a:schemeClr val="accent3">
              <a:lumMod val="40000"/>
              <a:lumOff val="60000"/>
            </a:schemeClr>
          </a:solidFill>
        </p:spPr>
        <p:txBody>
          <a:bodyPr wrap="square" rtlCol="0">
            <a:spAutoFit/>
          </a:bodyPr>
          <a:lstStyle/>
          <a:p>
            <a:pPr algn="ctr"/>
            <a:r>
              <a:rPr lang="en-US" sz="2000" dirty="0" smtClean="0"/>
              <a:t>James just started Kindergarten. He will enter the workforce around 2030. </a:t>
            </a:r>
          </a:p>
          <a:p>
            <a:pPr algn="ctr"/>
            <a:r>
              <a:rPr lang="en-US" sz="2000" dirty="0" smtClean="0"/>
              <a:t>How will we prepare him?</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875" y="875110"/>
            <a:ext cx="1145380" cy="1145380"/>
          </a:xfrm>
          <a:prstGeom prst="rect">
            <a:avLst/>
          </a:prstGeom>
        </p:spPr>
      </p:pic>
    </p:spTree>
    <p:extLst>
      <p:ext uri="{BB962C8B-B14F-4D97-AF65-F5344CB8AC3E}">
        <p14:creationId xmlns:p14="http://schemas.microsoft.com/office/powerpoint/2010/main" val="5352813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should comprise a curriculum for a </a:t>
            </a:r>
            <a:r>
              <a:rPr lang="en-US" b="1" dirty="0"/>
              <a:t>n</a:t>
            </a:r>
            <a:r>
              <a:rPr lang="en-US" b="1" dirty="0" smtClean="0"/>
              <a:t>ext </a:t>
            </a:r>
            <a:r>
              <a:rPr lang="en-US" b="1" dirty="0"/>
              <a:t>g</a:t>
            </a:r>
            <a:r>
              <a:rPr lang="en-US" b="1" dirty="0" smtClean="0"/>
              <a:t>eneration </a:t>
            </a:r>
            <a:r>
              <a:rPr lang="en-US" b="1" dirty="0"/>
              <a:t>l</a:t>
            </a:r>
            <a:r>
              <a:rPr lang="en-US" b="1" dirty="0" smtClean="0"/>
              <a:t>earner</a:t>
            </a:r>
            <a:r>
              <a:rPr lang="en-US" b="1" dirty="0"/>
              <a:t>?</a:t>
            </a:r>
            <a:br>
              <a:rPr lang="en-US" b="1" dirty="0"/>
            </a:br>
            <a:endParaRPr lang="en-US" dirty="0"/>
          </a:p>
        </p:txBody>
      </p:sp>
      <p:sp>
        <p:nvSpPr>
          <p:cNvPr id="3" name="Content Placeholder 2"/>
          <p:cNvSpPr>
            <a:spLocks noGrp="1"/>
          </p:cNvSpPr>
          <p:nvPr>
            <p:ph idx="1"/>
          </p:nvPr>
        </p:nvSpPr>
        <p:spPr/>
        <p:txBody>
          <a:bodyPr>
            <a:normAutofit/>
          </a:bodyPr>
          <a:lstStyle/>
          <a:p>
            <a:pPr marL="0" indent="0">
              <a:buNone/>
            </a:pPr>
            <a:endParaRPr lang="en-US" sz="3600" b="1" dirty="0" smtClean="0">
              <a:solidFill>
                <a:srgbClr val="C00000"/>
              </a:solidFill>
            </a:endParaRPr>
          </a:p>
          <a:p>
            <a:pPr marL="0" indent="0">
              <a:buNone/>
            </a:pPr>
            <a:r>
              <a:rPr lang="en-US" sz="3600" b="1" dirty="0" smtClean="0">
                <a:solidFill>
                  <a:srgbClr val="C00000"/>
                </a:solidFill>
              </a:rPr>
              <a:t>Create a “Purpose Statement” for  curriculum that meets the needs of Next Generation Learners. </a:t>
            </a:r>
          </a:p>
          <a:p>
            <a:pPr marL="0" indent="0">
              <a:buNone/>
            </a:pPr>
            <a:endParaRPr lang="en-US" sz="2800" b="1" dirty="0" smtClean="0"/>
          </a:p>
          <a:p>
            <a:pPr marL="0" indent="0">
              <a:buNone/>
            </a:pPr>
            <a:endParaRPr lang="en-US" sz="3600" b="1" dirty="0" smtClean="0">
              <a:solidFill>
                <a:srgbClr val="0070C0"/>
              </a:solidFill>
            </a:endParaRPr>
          </a:p>
          <a:p>
            <a:pPr marL="0" indent="0">
              <a:buNone/>
            </a:pPr>
            <a:r>
              <a:rPr lang="en-US" sz="1300" b="1" dirty="0">
                <a:solidFill>
                  <a:srgbClr val="0070C0"/>
                </a:solidFill>
              </a:rPr>
              <a:t>https://docs.google.com/document/d/1QBA9Lw2dAxAcr4UDXFTMoyYTr_7GMcmrAqnDvSuBPV8/edit?usp=sharing</a:t>
            </a:r>
            <a:r>
              <a:rPr lang="en-US" sz="3600" b="1" dirty="0" smtClean="0">
                <a:solidFill>
                  <a:srgbClr val="0070C0"/>
                </a:solidFill>
              </a:rPr>
              <a:t/>
            </a:r>
            <a:br>
              <a:rPr lang="en-US" sz="3600" b="1" dirty="0" smtClean="0">
                <a:solidFill>
                  <a:srgbClr val="0070C0"/>
                </a:solidFill>
              </a:rPr>
            </a:br>
            <a:r>
              <a:rPr lang="en-US" sz="3600" b="1" dirty="0" smtClean="0">
                <a:solidFill>
                  <a:srgbClr val="0070C0"/>
                </a:solidFill>
              </a:rPr>
              <a:t>Our curriculum at (District Name) must…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83" y="4038600"/>
            <a:ext cx="1127248" cy="1063810"/>
          </a:xfrm>
          <a:prstGeom prst="rect">
            <a:avLst/>
          </a:prstGeom>
        </p:spPr>
      </p:pic>
    </p:spTree>
    <p:extLst>
      <p:ext uri="{BB962C8B-B14F-4D97-AF65-F5344CB8AC3E}">
        <p14:creationId xmlns:p14="http://schemas.microsoft.com/office/powerpoint/2010/main" val="23927323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1338263"/>
            <a:ext cx="62055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990600" y="685800"/>
            <a:ext cx="3352800" cy="646113"/>
          </a:xfrm>
          <a:prstGeom prst="rect">
            <a:avLst/>
          </a:prstGeom>
          <a:noFill/>
        </p:spPr>
        <p:txBody>
          <a:bodyPr>
            <a:spAutoFit/>
          </a:bodyPr>
          <a:lstStyle/>
          <a:p>
            <a:pPr>
              <a:defRPr/>
            </a:pPr>
            <a:r>
              <a:rPr lang="en-US" sz="3600" dirty="0">
                <a:latin typeface="+mj-lt"/>
              </a:rPr>
              <a:t>REMEMBER:</a:t>
            </a:r>
          </a:p>
        </p:txBody>
      </p:sp>
    </p:spTree>
    <p:extLst>
      <p:ext uri="{BB962C8B-B14F-4D97-AF65-F5344CB8AC3E}">
        <p14:creationId xmlns:p14="http://schemas.microsoft.com/office/powerpoint/2010/main" val="3187422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4000" b="1" dirty="0" smtClean="0"/>
              <a:t>Social Studies Standards Timeline</a:t>
            </a:r>
            <a:endParaRPr lang="en-US" sz="40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42357258"/>
              </p:ext>
            </p:extLst>
          </p:nvPr>
        </p:nvGraphicFramePr>
        <p:xfrm>
          <a:off x="190500" y="990600"/>
          <a:ext cx="87630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28600" y="5257800"/>
            <a:ext cx="8686800" cy="830997"/>
          </a:xfrm>
          <a:prstGeom prst="rect">
            <a:avLst/>
          </a:prstGeom>
          <a:noFill/>
        </p:spPr>
        <p:txBody>
          <a:bodyPr wrap="square" rtlCol="0">
            <a:spAutoFit/>
          </a:bodyPr>
          <a:lstStyle/>
          <a:p>
            <a:pPr lvl="0" algn="ctr"/>
            <a:r>
              <a:rPr lang="en-US" sz="1600" b="1" u="sng" dirty="0" smtClean="0">
                <a:solidFill>
                  <a:schemeClr val="bg1"/>
                </a:solidFill>
                <a:latin typeface="Times New Roman" panose="02020603050405020304" pitchFamily="18" charset="0"/>
                <a:cs typeface="Times New Roman" panose="02020603050405020304" pitchFamily="18" charset="0"/>
              </a:rPr>
              <a:t>September-December 2014</a:t>
            </a:r>
          </a:p>
          <a:p>
            <a:pPr lvl="0" algn="ctr"/>
            <a:r>
              <a:rPr lang="en-US" sz="1600" b="1" dirty="0" smtClean="0">
                <a:solidFill>
                  <a:schemeClr val="bg1"/>
                </a:solidFill>
                <a:latin typeface="Times New Roman" panose="02020603050405020304" pitchFamily="18" charset="0"/>
                <a:cs typeface="Times New Roman" panose="02020603050405020304" pitchFamily="18" charset="0"/>
              </a:rPr>
              <a:t>6. Introducing standards via focus </a:t>
            </a:r>
            <a:r>
              <a:rPr lang="en-US" sz="1600" b="1" dirty="0">
                <a:solidFill>
                  <a:schemeClr val="bg1"/>
                </a:solidFill>
                <a:latin typeface="Times New Roman" panose="02020603050405020304" pitchFamily="18" charset="0"/>
                <a:cs typeface="Times New Roman" panose="02020603050405020304" pitchFamily="18" charset="0"/>
              </a:rPr>
              <a:t>g</a:t>
            </a:r>
            <a:r>
              <a:rPr lang="en-US" sz="1600" b="1" dirty="0" smtClean="0">
                <a:solidFill>
                  <a:schemeClr val="bg1"/>
                </a:solidFill>
                <a:latin typeface="Times New Roman" panose="02020603050405020304" pitchFamily="18" charset="0"/>
                <a:cs typeface="Times New Roman" panose="02020603050405020304" pitchFamily="18" charset="0"/>
              </a:rPr>
              <a:t>roups</a:t>
            </a:r>
            <a:r>
              <a:rPr lang="en-US" sz="1600" b="1" dirty="0">
                <a:solidFill>
                  <a:schemeClr val="bg1"/>
                </a:solidFill>
                <a:latin typeface="Times New Roman" panose="02020603050405020304" pitchFamily="18" charset="0"/>
                <a:cs typeface="Times New Roman" panose="02020603050405020304" pitchFamily="18" charset="0"/>
              </a:rPr>
              <a:t>, Leadership Networks, KBE </a:t>
            </a:r>
            <a:r>
              <a:rPr lang="en-US" sz="1600" b="1" dirty="0" smtClean="0">
                <a:solidFill>
                  <a:schemeClr val="bg1"/>
                </a:solidFill>
                <a:latin typeface="Times New Roman" panose="02020603050405020304" pitchFamily="18" charset="0"/>
                <a:cs typeface="Times New Roman" panose="02020603050405020304" pitchFamily="18" charset="0"/>
              </a:rPr>
              <a:t>Meeting and </a:t>
            </a:r>
            <a:r>
              <a:rPr lang="en-US" sz="1600" b="1" dirty="0">
                <a:solidFill>
                  <a:schemeClr val="bg1"/>
                </a:solidFill>
                <a:latin typeface="Times New Roman" panose="02020603050405020304" pitchFamily="18" charset="0"/>
                <a:cs typeface="Times New Roman" panose="02020603050405020304" pitchFamily="18" charset="0"/>
              </a:rPr>
              <a:t>c</a:t>
            </a:r>
            <a:r>
              <a:rPr lang="en-US" sz="1600" b="1" dirty="0" smtClean="0">
                <a:solidFill>
                  <a:schemeClr val="bg1"/>
                </a:solidFill>
                <a:latin typeface="Times New Roman" panose="02020603050405020304" pitchFamily="18" charset="0"/>
                <a:cs typeface="Times New Roman" panose="02020603050405020304" pitchFamily="18" charset="0"/>
              </a:rPr>
              <a:t>onferences</a:t>
            </a:r>
            <a:endParaRPr lang="en-US" sz="1600" b="1" dirty="0">
              <a:solidFill>
                <a:schemeClr val="bg1"/>
              </a:solidFill>
              <a:latin typeface="Times New Roman" panose="02020603050405020304" pitchFamily="18" charset="0"/>
              <a:cs typeface="Times New Roman" panose="02020603050405020304" pitchFamily="18" charset="0"/>
            </a:endParaRPr>
          </a:p>
          <a:p>
            <a:pPr lvl="0" algn="ctr"/>
            <a:r>
              <a:rPr lang="en-US" sz="1600" b="1" dirty="0" smtClean="0">
                <a:solidFill>
                  <a:schemeClr val="bg1"/>
                </a:solidFill>
                <a:latin typeface="Times New Roman" panose="02020603050405020304" pitchFamily="18" charset="0"/>
                <a:cs typeface="Times New Roman" panose="02020603050405020304" pitchFamily="18" charset="0"/>
              </a:rPr>
              <a:t>7. Soliciting and reviewing feedback , revising draft </a:t>
            </a:r>
            <a:r>
              <a:rPr lang="en-US" sz="1600" b="1" dirty="0">
                <a:solidFill>
                  <a:schemeClr val="bg1"/>
                </a:solidFill>
                <a:latin typeface="Times New Roman" panose="02020603050405020304" pitchFamily="18" charset="0"/>
                <a:cs typeface="Times New Roman" panose="02020603050405020304" pitchFamily="18" charset="0"/>
              </a:rPr>
              <a:t>standards </a:t>
            </a:r>
            <a:r>
              <a:rPr lang="en-US" sz="1600" b="1" dirty="0" smtClean="0">
                <a:solidFill>
                  <a:schemeClr val="bg1"/>
                </a:solidFill>
                <a:latin typeface="Times New Roman" panose="02020603050405020304" pitchFamily="18" charset="0"/>
                <a:cs typeface="Times New Roman" panose="02020603050405020304" pitchFamily="18" charset="0"/>
              </a:rPr>
              <a:t>when necessary</a:t>
            </a:r>
          </a:p>
        </p:txBody>
      </p:sp>
    </p:spTree>
    <p:extLst>
      <p:ext uri="{BB962C8B-B14F-4D97-AF65-F5344CB8AC3E}">
        <p14:creationId xmlns:p14="http://schemas.microsoft.com/office/powerpoint/2010/main" val="1573459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60000"/>
              <a:lumOff val="40000"/>
            </a:schemeClr>
          </a:solidFill>
        </p:spPr>
        <p:txBody>
          <a:bodyPr/>
          <a:lstStyle/>
          <a:p>
            <a:r>
              <a:rPr lang="en-US" b="1" dirty="0" smtClean="0"/>
              <a:t>Self-Assessment</a:t>
            </a:r>
            <a:endParaRPr lang="en-US" b="1" dirty="0"/>
          </a:p>
        </p:txBody>
      </p:sp>
      <p:sp>
        <p:nvSpPr>
          <p:cNvPr id="3" name="Content Placeholder 2"/>
          <p:cNvSpPr>
            <a:spLocks noGrp="1"/>
          </p:cNvSpPr>
          <p:nvPr>
            <p:ph idx="1"/>
          </p:nvPr>
        </p:nvSpPr>
        <p:spPr>
          <a:solidFill>
            <a:schemeClr val="accent5">
              <a:lumMod val="40000"/>
              <a:lumOff val="60000"/>
            </a:schemeClr>
          </a:solidFill>
        </p:spPr>
        <p:txBody>
          <a:bodyPr/>
          <a:lstStyle/>
          <a:p>
            <a:pPr marL="0" indent="0">
              <a:buNone/>
            </a:pPr>
            <a:r>
              <a:rPr lang="en-US" b="1" dirty="0" smtClean="0"/>
              <a:t>Based upon “PURPOSE STATEMENTS” created by District Teams, use the self-assessment provided to determine current capacity.</a:t>
            </a:r>
          </a:p>
          <a:p>
            <a:pPr marL="0" indent="0">
              <a:buNone/>
            </a:pPr>
            <a:endParaRPr lang="en-US" dirty="0"/>
          </a:p>
          <a:p>
            <a:pPr marL="0" indent="0">
              <a:buNone/>
            </a:pPr>
            <a:r>
              <a:rPr lang="en-US" dirty="0" smtClean="0"/>
              <a:t>Please return ONE form per</a:t>
            </a:r>
          </a:p>
          <a:p>
            <a:pPr marL="0" indent="0">
              <a:buNone/>
            </a:pPr>
            <a:r>
              <a:rPr lang="en-US" dirty="0" smtClean="0"/>
              <a:t>District in order to direct the</a:t>
            </a:r>
          </a:p>
          <a:p>
            <a:pPr marL="0" indent="0">
              <a:buNone/>
            </a:pPr>
            <a:r>
              <a:rPr lang="en-US" dirty="0" smtClean="0"/>
              <a:t>work of the Planning Team.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114799"/>
            <a:ext cx="3295760" cy="1952625"/>
          </a:xfrm>
          <a:prstGeom prst="rect">
            <a:avLst/>
          </a:prstGeom>
        </p:spPr>
      </p:pic>
    </p:spTree>
    <p:extLst>
      <p:ext uri="{BB962C8B-B14F-4D97-AF65-F5344CB8AC3E}">
        <p14:creationId xmlns:p14="http://schemas.microsoft.com/office/powerpoint/2010/main" val="1844622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p:spPr>
        <p:txBody>
          <a:bodyPr>
            <a:normAutofit fontScale="90000"/>
          </a:bodyPr>
          <a:lstStyle/>
          <a:p>
            <a:pPr algn="l"/>
            <a:r>
              <a:rPr lang="en-US" b="1" dirty="0" smtClean="0">
                <a:solidFill>
                  <a:schemeClr val="accent5">
                    <a:lumMod val="75000"/>
                  </a:schemeClr>
                </a:solidFill>
              </a:rPr>
              <a:t>OCTOBER SSTLN—Why are we here?</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0"/>
            <a:ext cx="8229600" cy="4953000"/>
          </a:xfrm>
          <a:solidFill>
            <a:srgbClr val="FFCC99"/>
          </a:solidFill>
        </p:spPr>
        <p:txBody>
          <a:bodyPr>
            <a:normAutofit lnSpcReduction="10000"/>
          </a:bodyPr>
          <a:lstStyle/>
          <a:p>
            <a:r>
              <a:rPr lang="en-US" b="1" dirty="0" smtClean="0">
                <a:solidFill>
                  <a:schemeClr val="accent4">
                    <a:lumMod val="75000"/>
                  </a:schemeClr>
                </a:solidFill>
              </a:rPr>
              <a:t>Build Capacity of SSTL </a:t>
            </a:r>
            <a:r>
              <a:rPr lang="en-US" b="1" dirty="0" smtClean="0">
                <a:solidFill>
                  <a:srgbClr val="C00000"/>
                </a:solidFill>
              </a:rPr>
              <a:t>Assessment Literacy </a:t>
            </a:r>
            <a:r>
              <a:rPr lang="en-US" b="1" dirty="0" smtClean="0"/>
              <a:t>(Defensible Evidence)</a:t>
            </a:r>
          </a:p>
          <a:p>
            <a:r>
              <a:rPr lang="en-US" b="1" dirty="0" smtClean="0">
                <a:solidFill>
                  <a:schemeClr val="accent4">
                    <a:lumMod val="75000"/>
                  </a:schemeClr>
                </a:solidFill>
              </a:rPr>
              <a:t>Build Capacity of SSTL </a:t>
            </a:r>
            <a:r>
              <a:rPr lang="en-US" b="1" dirty="0" smtClean="0">
                <a:solidFill>
                  <a:srgbClr val="C00000"/>
                </a:solidFill>
              </a:rPr>
              <a:t>CHETL</a:t>
            </a:r>
            <a:r>
              <a:rPr lang="en-US" b="1" dirty="0" smtClean="0"/>
              <a:t>        (Questioning)</a:t>
            </a:r>
          </a:p>
          <a:p>
            <a:r>
              <a:rPr lang="en-US" b="1" dirty="0" smtClean="0">
                <a:solidFill>
                  <a:schemeClr val="accent4">
                    <a:lumMod val="75000"/>
                  </a:schemeClr>
                </a:solidFill>
              </a:rPr>
              <a:t>Build Capacity of SSTL </a:t>
            </a:r>
            <a:r>
              <a:rPr lang="en-US" b="1" dirty="0" smtClean="0">
                <a:solidFill>
                  <a:srgbClr val="C00000"/>
                </a:solidFill>
              </a:rPr>
              <a:t>KCAS</a:t>
            </a:r>
            <a:r>
              <a:rPr lang="en-US" b="1" dirty="0" smtClean="0"/>
              <a:t>                    (Critical Components Proposed Standards/Professional Development Needs)</a:t>
            </a:r>
          </a:p>
          <a:p>
            <a:r>
              <a:rPr lang="en-US" b="1" dirty="0" smtClean="0">
                <a:solidFill>
                  <a:schemeClr val="accent4">
                    <a:lumMod val="75000"/>
                  </a:schemeClr>
                </a:solidFill>
              </a:rPr>
              <a:t>Build Capacity of SSTL </a:t>
            </a:r>
            <a:r>
              <a:rPr lang="en-US" b="1" dirty="0" smtClean="0">
                <a:solidFill>
                  <a:srgbClr val="C00000"/>
                </a:solidFill>
              </a:rPr>
              <a:t>Leadership</a:t>
            </a:r>
            <a:r>
              <a:rPr lang="en-US" b="1" dirty="0" smtClean="0"/>
              <a:t>        (Purpose of Curriculum for Next Generation Learners, Complete Needs Assessment)</a:t>
            </a:r>
            <a:endParaRPr lang="en-US" b="1" dirty="0"/>
          </a:p>
        </p:txBody>
      </p:sp>
    </p:spTree>
    <p:extLst>
      <p:ext uri="{BB962C8B-B14F-4D97-AF65-F5344CB8AC3E}">
        <p14:creationId xmlns:p14="http://schemas.microsoft.com/office/powerpoint/2010/main" val="28702763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8690"/>
            <a:ext cx="8761413" cy="1012909"/>
          </a:xfrm>
          <a:solidFill>
            <a:schemeClr val="accent5">
              <a:lumMod val="20000"/>
              <a:lumOff val="80000"/>
            </a:schemeClr>
          </a:solidFill>
        </p:spPr>
        <p:txBody>
          <a:bodyPr>
            <a:normAutofit fontScale="90000"/>
          </a:bodyPr>
          <a:lstStyle/>
          <a:p>
            <a:pPr algn="ctr"/>
            <a:r>
              <a:rPr lang="en-US" dirty="0" smtClean="0"/>
              <a:t>Defining Defensible Evidence: Mastery of </a:t>
            </a:r>
            <a:r>
              <a:rPr lang="en-US" b="1" dirty="0" smtClean="0"/>
              <a:t>Questioning</a:t>
            </a:r>
            <a:endParaRPr lang="en-US" b="1" dirty="0"/>
          </a:p>
        </p:txBody>
      </p:sp>
      <p:sp>
        <p:nvSpPr>
          <p:cNvPr id="3" name="Content Placeholder 2"/>
          <p:cNvSpPr>
            <a:spLocks noGrp="1"/>
          </p:cNvSpPr>
          <p:nvPr>
            <p:ph idx="1"/>
          </p:nvPr>
        </p:nvSpPr>
        <p:spPr>
          <a:xfrm>
            <a:off x="227939" y="1416370"/>
            <a:ext cx="5210025" cy="5225918"/>
          </a:xfrm>
        </p:spPr>
        <p:txBody>
          <a:bodyPr>
            <a:normAutofit fontScale="92500" lnSpcReduction="10000"/>
          </a:bodyPr>
          <a:lstStyle/>
          <a:p>
            <a:r>
              <a:rPr lang="en-US" b="1" dirty="0" smtClean="0"/>
              <a:t>Defensible Evidence:  </a:t>
            </a:r>
            <a:r>
              <a:rPr lang="en-US" i="1" dirty="0" smtClean="0"/>
              <a:t>examples from instructional practice that can be defended as mastery of a skill.</a:t>
            </a:r>
          </a:p>
          <a:p>
            <a:r>
              <a:rPr lang="en-US" b="1" dirty="0" smtClean="0"/>
              <a:t>What evidence can you provide from your classroom that students are mastering the art of questioning?  </a:t>
            </a:r>
          </a:p>
          <a:p>
            <a:r>
              <a:rPr lang="en-US" b="1" dirty="0" smtClean="0">
                <a:solidFill>
                  <a:schemeClr val="accent6">
                    <a:lumMod val="75000"/>
                  </a:schemeClr>
                </a:solidFill>
              </a:rPr>
              <a:t>Bring DEFENSIBLE EVIDENCE of EFFECTIVE STUDENT QUESTIONING to the NOVEMBER meeting</a:t>
            </a:r>
            <a:endParaRPr lang="en-US" b="1" dirty="0">
              <a:solidFill>
                <a:schemeClr val="accent6">
                  <a:lumMod val="75000"/>
                </a:schemeClr>
              </a:solidFill>
            </a:endParaRPr>
          </a:p>
        </p:txBody>
      </p:sp>
      <p:pic>
        <p:nvPicPr>
          <p:cNvPr id="4" name="Picture 3" descr="Screen Shot 2014-10-19 at 11.06.5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5013" y="1764810"/>
            <a:ext cx="3098800" cy="3924300"/>
          </a:xfrm>
          <a:prstGeom prst="rect">
            <a:avLst/>
          </a:prstGeom>
          <a:ln>
            <a:solidFill>
              <a:srgbClr val="000000"/>
            </a:solidFill>
          </a:ln>
        </p:spPr>
      </p:pic>
    </p:spTree>
    <p:extLst>
      <p:ext uri="{BB962C8B-B14F-4D97-AF65-F5344CB8AC3E}">
        <p14:creationId xmlns:p14="http://schemas.microsoft.com/office/powerpoint/2010/main" val="396056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09" y="308707"/>
            <a:ext cx="9089274" cy="910493"/>
          </a:xfrm>
        </p:spPr>
        <p:txBody>
          <a:bodyPr rtlCol="0">
            <a:noAutofit/>
          </a:bodyPr>
          <a:lstStyle/>
          <a:p>
            <a:pPr algn="ctr">
              <a:spcBef>
                <a:spcPts val="2400"/>
              </a:spcBef>
              <a:spcAft>
                <a:spcPts val="2400"/>
              </a:spcAft>
              <a:defRPr/>
            </a:pPr>
            <a:r>
              <a:rPr lang="en-US" sz="3350" dirty="0" smtClean="0">
                <a:solidFill>
                  <a:schemeClr val="bg1"/>
                </a:solidFill>
                <a:ea typeface="+mj-ea"/>
                <a:cs typeface="+mj-cs"/>
              </a:rPr>
              <a:t/>
            </a:r>
            <a:br>
              <a:rPr lang="en-US" sz="3350" dirty="0" smtClean="0">
                <a:solidFill>
                  <a:schemeClr val="bg1"/>
                </a:solidFill>
                <a:ea typeface="+mj-ea"/>
                <a:cs typeface="+mj-cs"/>
              </a:rPr>
            </a:br>
            <a:r>
              <a:rPr lang="en-US" sz="3350" b="1" dirty="0" smtClean="0">
                <a:solidFill>
                  <a:schemeClr val="bg1"/>
                </a:solidFill>
                <a:ea typeface="+mj-ea"/>
                <a:cs typeface="+mj-cs"/>
              </a:rPr>
              <a:t>Students</a:t>
            </a:r>
            <a:r>
              <a:rPr lang="en-US" sz="3350" b="1" dirty="0">
                <a:solidFill>
                  <a:schemeClr val="bg1"/>
                </a:solidFill>
                <a:ea typeface="+mj-ea"/>
                <a:cs typeface="+mj-cs"/>
              </a:rPr>
              <a:t>' Questions as a Catalyst for:</a:t>
            </a:r>
            <a:br>
              <a:rPr lang="en-US" sz="3350" b="1" dirty="0">
                <a:solidFill>
                  <a:schemeClr val="bg1"/>
                </a:solidFill>
                <a:ea typeface="+mj-ea"/>
                <a:cs typeface="+mj-cs"/>
              </a:rPr>
            </a:br>
            <a:r>
              <a:rPr lang="en-US" sz="3350" dirty="0">
                <a:solidFill>
                  <a:schemeClr val="bg1"/>
                </a:solidFill>
                <a:ea typeface="+mj-ea"/>
                <a:cs typeface="+mj-cs"/>
              </a:rPr>
              <a:t> Deeper Learning, Joy in Teaching and a Healthier </a:t>
            </a:r>
            <a:endParaRPr lang="en-US" sz="3350" dirty="0">
              <a:ea typeface="+mj-ea"/>
              <a:cs typeface="+mj-cs"/>
            </a:endParaRPr>
          </a:p>
        </p:txBody>
      </p:sp>
      <p:pic>
        <p:nvPicPr>
          <p:cNvPr id="4" name="Picture 3" descr="Screen Shot 2014-10-19 at 9.33.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90800"/>
            <a:ext cx="2832951" cy="3549932"/>
          </a:xfrm>
          <a:prstGeom prst="rect">
            <a:avLst/>
          </a:prstGeom>
          <a:ln>
            <a:solidFill>
              <a:srgbClr val="000000"/>
            </a:solidFill>
          </a:ln>
        </p:spPr>
      </p:pic>
      <p:sp>
        <p:nvSpPr>
          <p:cNvPr id="5" name="TextBox 4"/>
          <p:cNvSpPr txBox="1"/>
          <p:nvPr/>
        </p:nvSpPr>
        <p:spPr>
          <a:xfrm>
            <a:off x="381000" y="1066800"/>
            <a:ext cx="8229600" cy="954107"/>
          </a:xfrm>
          <a:prstGeom prst="rect">
            <a:avLst/>
          </a:prstGeom>
          <a:solidFill>
            <a:srgbClr val="FFCCCC"/>
          </a:solidFill>
        </p:spPr>
        <p:txBody>
          <a:bodyPr wrap="square" rtlCol="0">
            <a:spAutoFit/>
          </a:bodyPr>
          <a:lstStyle/>
          <a:p>
            <a:pPr algn="ctr"/>
            <a:r>
              <a:rPr lang="en-US" sz="2800" b="1" dirty="0" smtClean="0"/>
              <a:t>Please register at The Right Question Institute </a:t>
            </a:r>
          </a:p>
          <a:p>
            <a:pPr algn="ctr"/>
            <a:r>
              <a:rPr lang="en-US" sz="2800" b="1" dirty="0"/>
              <a:t>r</a:t>
            </a:r>
            <a:r>
              <a:rPr lang="en-US" sz="2800" b="1" dirty="0" smtClean="0"/>
              <a:t>ightquestion.org</a:t>
            </a:r>
            <a:endParaRPr lang="en-US" sz="2800" b="1" dirty="0"/>
          </a:p>
        </p:txBody>
      </p:sp>
      <p:sp>
        <p:nvSpPr>
          <p:cNvPr id="6" name="Subtitle 5"/>
          <p:cNvSpPr>
            <a:spLocks noGrp="1"/>
          </p:cNvSpPr>
          <p:nvPr>
            <p:ph type="subTitle" idx="1"/>
          </p:nvPr>
        </p:nvSpPr>
        <p:spPr/>
        <p:txBody>
          <a:bodyPr/>
          <a:lstStyle/>
          <a:p>
            <a:endParaRPr lang="en-US" dirty="0"/>
          </a:p>
        </p:txBody>
      </p:sp>
      <p:sp>
        <p:nvSpPr>
          <p:cNvPr id="7" name="TextBox 6"/>
          <p:cNvSpPr txBox="1"/>
          <p:nvPr/>
        </p:nvSpPr>
        <p:spPr>
          <a:xfrm>
            <a:off x="5715000" y="3124200"/>
            <a:ext cx="2739404" cy="584775"/>
          </a:xfrm>
          <a:prstGeom prst="rect">
            <a:avLst/>
          </a:prstGeom>
          <a:solidFill>
            <a:srgbClr val="FFFF99"/>
          </a:solidFill>
        </p:spPr>
        <p:txBody>
          <a:bodyPr wrap="none" rtlCol="0">
            <a:spAutoFit/>
          </a:bodyPr>
          <a:lstStyle/>
          <a:p>
            <a:r>
              <a:rPr lang="en-US" sz="3200" b="1" dirty="0" smtClean="0"/>
              <a:t>Free Resources</a:t>
            </a:r>
          </a:p>
        </p:txBody>
      </p:sp>
    </p:spTree>
    <p:extLst>
      <p:ext uri="{BB962C8B-B14F-4D97-AF65-F5344CB8AC3E}">
        <p14:creationId xmlns:p14="http://schemas.microsoft.com/office/powerpoint/2010/main" val="1361092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438568746"/>
              </p:ext>
            </p:extLst>
          </p:nvPr>
        </p:nvGraphicFramePr>
        <p:xfrm>
          <a:off x="381000" y="304801"/>
          <a:ext cx="8458200" cy="7827380"/>
        </p:xfrm>
        <a:graphic>
          <a:graphicData uri="http://schemas.openxmlformats.org/drawingml/2006/table">
            <a:tbl>
              <a:tblPr firstRow="1" bandRow="1">
                <a:tableStyleId>{5C22544A-7EE6-4342-B048-85BDC9FD1C3A}</a:tableStyleId>
              </a:tblPr>
              <a:tblGrid>
                <a:gridCol w="5791200"/>
                <a:gridCol w="2667000"/>
              </a:tblGrid>
              <a:tr h="838199">
                <a:tc>
                  <a:txBody>
                    <a:bodyPr/>
                    <a:lstStyle/>
                    <a:p>
                      <a:r>
                        <a:rPr lang="en-US" sz="4000" dirty="0" smtClean="0"/>
                        <a:t>Session</a:t>
                      </a:r>
                      <a:r>
                        <a:rPr lang="en-US" sz="4000" baseline="0" dirty="0" smtClean="0"/>
                        <a:t> Review</a:t>
                      </a:r>
                      <a:endParaRPr lang="en-US" sz="4000" dirty="0"/>
                    </a:p>
                  </a:txBody>
                  <a:tcPr/>
                </a:tc>
                <a:tc>
                  <a:txBody>
                    <a:bodyPr/>
                    <a:lstStyle/>
                    <a:p>
                      <a:r>
                        <a:rPr lang="en-US" sz="1800" baseline="0" dirty="0" smtClean="0"/>
                        <a:t>List of To Do</a:t>
                      </a:r>
                    </a:p>
                    <a:p>
                      <a:r>
                        <a:rPr lang="en-US" sz="1800" baseline="0" dirty="0" smtClean="0"/>
                        <a:t>In Our District, School, Classroom we will…</a:t>
                      </a:r>
                      <a:endParaRPr lang="en-US" sz="1800" dirty="0"/>
                    </a:p>
                  </a:txBody>
                  <a:tcPr/>
                </a:tc>
              </a:tr>
              <a:tr h="716073">
                <a:tc>
                  <a:txBody>
                    <a:bodyPr/>
                    <a:lstStyle/>
                    <a:p>
                      <a:r>
                        <a:rPr lang="en-US" dirty="0" smtClean="0"/>
                        <a:t>KCAS Updates</a:t>
                      </a:r>
                      <a:r>
                        <a:rPr lang="en-US" baseline="0" dirty="0" smtClean="0"/>
                        <a:t> on Standards Development Process</a:t>
                      </a:r>
                    </a:p>
                    <a:p>
                      <a:r>
                        <a:rPr lang="en-US" baseline="0" dirty="0" smtClean="0"/>
                        <a:t>*November Feedback Used to Refine Draft</a:t>
                      </a:r>
                      <a:endParaRPr lang="en-US" dirty="0"/>
                    </a:p>
                  </a:txBody>
                  <a:tcPr/>
                </a:tc>
                <a:tc>
                  <a:txBody>
                    <a:bodyPr/>
                    <a:lstStyle/>
                    <a:p>
                      <a:endParaRPr lang="en-US"/>
                    </a:p>
                  </a:txBody>
                  <a:tcPr/>
                </a:tc>
              </a:tr>
              <a:tr h="1383853">
                <a:tc>
                  <a:txBody>
                    <a:bodyPr/>
                    <a:lstStyle/>
                    <a:p>
                      <a:r>
                        <a:rPr lang="en-US" dirty="0" smtClean="0"/>
                        <a:t>ASSESSMENT LITERACY</a:t>
                      </a:r>
                      <a:r>
                        <a:rPr lang="en-US" baseline="0" dirty="0" smtClean="0"/>
                        <a:t> Defensible Evidence</a:t>
                      </a:r>
                    </a:p>
                    <a:p>
                      <a:r>
                        <a:rPr lang="en-US" baseline="0" dirty="0" smtClean="0"/>
                        <a:t>*How do you plan to share your understanding of the impact of collecting defensible evidence on student achievement?</a:t>
                      </a:r>
                    </a:p>
                  </a:txBody>
                  <a:tcPr/>
                </a:tc>
                <a:tc>
                  <a:txBody>
                    <a:bodyPr/>
                    <a:lstStyle/>
                    <a:p>
                      <a:endParaRPr lang="en-US" dirty="0"/>
                    </a:p>
                  </a:txBody>
                  <a:tcPr/>
                </a:tc>
              </a:tr>
              <a:tr h="1383853">
                <a:tc>
                  <a:txBody>
                    <a:bodyPr/>
                    <a:lstStyle/>
                    <a:p>
                      <a:r>
                        <a:rPr lang="en-US" baseline="0" dirty="0" smtClean="0"/>
                        <a:t>CHETL Questioning</a:t>
                      </a:r>
                    </a:p>
                    <a:p>
                      <a:r>
                        <a:rPr lang="en-US" baseline="0" dirty="0" smtClean="0"/>
                        <a:t>*How can you intentionally incorporate opportunities for students to formulate their own questions? Remember to return in November with some “defensible evidence” of effective student questioning.</a:t>
                      </a:r>
                    </a:p>
                  </a:txBody>
                  <a:tcPr/>
                </a:tc>
                <a:tc>
                  <a:txBody>
                    <a:bodyPr/>
                    <a:lstStyle/>
                    <a:p>
                      <a:endParaRPr lang="en-US" dirty="0"/>
                    </a:p>
                  </a:txBody>
                  <a:tcPr/>
                </a:tc>
              </a:tr>
              <a:tr h="1022961">
                <a:tc>
                  <a:txBody>
                    <a:bodyPr/>
                    <a:lstStyle/>
                    <a:p>
                      <a:r>
                        <a:rPr lang="en-US" dirty="0" smtClean="0"/>
                        <a:t>KCAS Critical Components for Professional Development</a:t>
                      </a:r>
                    </a:p>
                    <a:p>
                      <a:r>
                        <a:rPr lang="en-US" dirty="0" smtClean="0"/>
                        <a:t>*What</a:t>
                      </a:r>
                      <a:r>
                        <a:rPr lang="en-US" baseline="0" dirty="0" smtClean="0"/>
                        <a:t> are content related PD needs?  </a:t>
                      </a:r>
                    </a:p>
                    <a:p>
                      <a:r>
                        <a:rPr lang="en-US" baseline="0" dirty="0" smtClean="0"/>
                        <a:t>*What dates would be best to avoid for summer sessions?</a:t>
                      </a:r>
                      <a:endParaRPr lang="en-US" dirty="0"/>
                    </a:p>
                  </a:txBody>
                  <a:tcPr/>
                </a:tc>
                <a:tc>
                  <a:txBody>
                    <a:bodyPr/>
                    <a:lstStyle/>
                    <a:p>
                      <a:endParaRPr lang="en-US" dirty="0"/>
                    </a:p>
                  </a:txBody>
                  <a:tcPr/>
                </a:tc>
              </a:tr>
              <a:tr h="2327053">
                <a:tc>
                  <a:txBody>
                    <a:bodyPr/>
                    <a:lstStyle/>
                    <a:p>
                      <a:r>
                        <a:rPr lang="en-US" dirty="0" smtClean="0"/>
                        <a:t>LEADERSHIP</a:t>
                      </a:r>
                      <a:r>
                        <a:rPr lang="en-US" baseline="0" dirty="0" smtClean="0"/>
                        <a:t> </a:t>
                      </a:r>
                      <a:r>
                        <a:rPr lang="en-US" dirty="0" smtClean="0"/>
                        <a:t>Building Capacity of Teacher/District</a:t>
                      </a:r>
                      <a:r>
                        <a:rPr lang="en-US" baseline="0" dirty="0" smtClean="0"/>
                        <a:t> Leaders to Design Curriculum for Next Generation Learners</a:t>
                      </a:r>
                    </a:p>
                    <a:p>
                      <a:r>
                        <a:rPr lang="en-US" baseline="0" dirty="0" smtClean="0"/>
                        <a:t>*What are District Needs for completing this work?</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4638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Social Studies Standards for </a:t>
            </a:r>
            <a:br>
              <a:rPr lang="en-US" b="1" dirty="0" smtClean="0"/>
            </a:br>
            <a:r>
              <a:rPr lang="en-US" b="1" dirty="0" smtClean="0"/>
              <a:t>the Next Generation </a:t>
            </a:r>
            <a:endParaRPr lang="en-US" b="1" dirty="0"/>
          </a:p>
        </p:txBody>
      </p:sp>
      <p:sp>
        <p:nvSpPr>
          <p:cNvPr id="5" name="Rectangle 4"/>
          <p:cNvSpPr/>
          <p:nvPr/>
        </p:nvSpPr>
        <p:spPr>
          <a:xfrm>
            <a:off x="381000" y="4572000"/>
            <a:ext cx="152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Accountability Assessments </a:t>
            </a:r>
            <a:endParaRPr lang="en-US" dirty="0">
              <a:solidFill>
                <a:schemeClr val="tx1"/>
              </a:solidFill>
            </a:endParaRPr>
          </a:p>
        </p:txBody>
      </p:sp>
      <p:sp>
        <p:nvSpPr>
          <p:cNvPr id="6" name="Rectangle 5"/>
          <p:cNvSpPr/>
          <p:nvPr/>
        </p:nvSpPr>
        <p:spPr>
          <a:xfrm>
            <a:off x="2514600" y="4551218"/>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Build Classroom Assessments</a:t>
            </a:r>
            <a:endParaRPr lang="en-US" dirty="0">
              <a:solidFill>
                <a:schemeClr val="tx1"/>
              </a:solidFill>
            </a:endParaRPr>
          </a:p>
        </p:txBody>
      </p:sp>
      <p:sp>
        <p:nvSpPr>
          <p:cNvPr id="7" name="Rectangle 6"/>
          <p:cNvSpPr/>
          <p:nvPr/>
        </p:nvSpPr>
        <p:spPr>
          <a:xfrm>
            <a:off x="4648200" y="4572000"/>
            <a:ext cx="1371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Shift Instructional Practice</a:t>
            </a:r>
            <a:endParaRPr lang="en-US" dirty="0">
              <a:solidFill>
                <a:schemeClr val="tx1"/>
              </a:solidFill>
            </a:endParaRPr>
          </a:p>
        </p:txBody>
      </p:sp>
      <p:sp>
        <p:nvSpPr>
          <p:cNvPr id="8" name="Rectangle 7"/>
          <p:cNvSpPr/>
          <p:nvPr/>
        </p:nvSpPr>
        <p:spPr>
          <a:xfrm>
            <a:off x="7124700" y="1996855"/>
            <a:ext cx="12573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Unpack Standards</a:t>
            </a:r>
          </a:p>
        </p:txBody>
      </p:sp>
      <p:sp>
        <p:nvSpPr>
          <p:cNvPr id="10" name="Curved Left Arrow 9"/>
          <p:cNvSpPr/>
          <p:nvPr/>
        </p:nvSpPr>
        <p:spPr>
          <a:xfrm>
            <a:off x="8302337" y="2743200"/>
            <a:ext cx="841663" cy="2362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 Arrow 10"/>
          <p:cNvSpPr/>
          <p:nvPr/>
        </p:nvSpPr>
        <p:spPr>
          <a:xfrm>
            <a:off x="60128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879273"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1849581" y="5003292"/>
            <a:ext cx="768927"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2400" y="1936173"/>
            <a:ext cx="13716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Anchor Standards</a:t>
            </a:r>
            <a:endParaRPr lang="en-US" dirty="0">
              <a:solidFill>
                <a:schemeClr val="tx1"/>
              </a:solidFill>
            </a:endParaRPr>
          </a:p>
        </p:txBody>
      </p:sp>
      <p:sp>
        <p:nvSpPr>
          <p:cNvPr id="15" name="Rectangle 14"/>
          <p:cNvSpPr/>
          <p:nvPr/>
        </p:nvSpPr>
        <p:spPr>
          <a:xfrm>
            <a:off x="1967344" y="1943100"/>
            <a:ext cx="14478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K-12 Progressions</a:t>
            </a:r>
            <a:endParaRPr lang="en-US" dirty="0">
              <a:solidFill>
                <a:schemeClr val="tx1"/>
              </a:solidFill>
            </a:endParaRPr>
          </a:p>
        </p:txBody>
      </p:sp>
      <p:sp>
        <p:nvSpPr>
          <p:cNvPr id="16" name="Rectangle 15"/>
          <p:cNvSpPr/>
          <p:nvPr/>
        </p:nvSpPr>
        <p:spPr>
          <a:xfrm>
            <a:off x="3789218" y="1963882"/>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Standards</a:t>
            </a:r>
            <a:endParaRPr lang="en-US" dirty="0">
              <a:solidFill>
                <a:schemeClr val="tx1"/>
              </a:solidFill>
            </a:endParaRPr>
          </a:p>
        </p:txBody>
      </p:sp>
      <p:sp>
        <p:nvSpPr>
          <p:cNvPr id="17" name="Rectangle 16"/>
          <p:cNvSpPr/>
          <p:nvPr/>
        </p:nvSpPr>
        <p:spPr>
          <a:xfrm>
            <a:off x="5465619" y="1967345"/>
            <a:ext cx="1316182"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Grade Level Themes</a:t>
            </a:r>
            <a:endParaRPr lang="en-US" dirty="0">
              <a:solidFill>
                <a:schemeClr val="tx1"/>
              </a:solidFill>
            </a:endParaRPr>
          </a:p>
        </p:txBody>
      </p:sp>
      <p:sp>
        <p:nvSpPr>
          <p:cNvPr id="21" name="Rectangle 20"/>
          <p:cNvSpPr/>
          <p:nvPr/>
        </p:nvSpPr>
        <p:spPr>
          <a:xfrm>
            <a:off x="6788727" y="4523509"/>
            <a:ext cx="1524000" cy="1600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Curriculum </a:t>
            </a:r>
            <a:endParaRPr lang="en-US" dirty="0">
              <a:solidFill>
                <a:schemeClr val="tx1"/>
              </a:solidFill>
            </a:endParaRPr>
          </a:p>
        </p:txBody>
      </p:sp>
      <p:sp>
        <p:nvSpPr>
          <p:cNvPr id="24" name="Left Arrow 23"/>
          <p:cNvSpPr/>
          <p:nvPr/>
        </p:nvSpPr>
        <p:spPr>
          <a:xfrm rot="10800000">
            <a:off x="1520536" y="2395174"/>
            <a:ext cx="536864" cy="7376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Left Arrow 24"/>
          <p:cNvSpPr/>
          <p:nvPr/>
        </p:nvSpPr>
        <p:spPr>
          <a:xfrm rot="10800000">
            <a:off x="3415143" y="2472203"/>
            <a:ext cx="471055" cy="660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Left Arrow 25"/>
          <p:cNvSpPr/>
          <p:nvPr/>
        </p:nvSpPr>
        <p:spPr>
          <a:xfrm rot="10800000">
            <a:off x="5030611" y="2490209"/>
            <a:ext cx="60677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Left Arrow 26"/>
          <p:cNvSpPr/>
          <p:nvPr/>
        </p:nvSpPr>
        <p:spPr>
          <a:xfrm rot="10800000">
            <a:off x="6736772" y="2519300"/>
            <a:ext cx="512618" cy="6134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Point Star 2"/>
          <p:cNvSpPr/>
          <p:nvPr/>
        </p:nvSpPr>
        <p:spPr>
          <a:xfrm>
            <a:off x="6421581" y="2944091"/>
            <a:ext cx="1143000" cy="10668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Content Placeholder 29"/>
          <p:cNvSpPr>
            <a:spLocks noGrp="1"/>
          </p:cNvSpPr>
          <p:nvPr>
            <p:ph idx="1"/>
          </p:nvPr>
        </p:nvSpPr>
        <p:spPr/>
        <p:txBody>
          <a:bodyPr/>
          <a:lstStyle/>
          <a:p>
            <a:endParaRPr lang="en-US" dirty="0"/>
          </a:p>
        </p:txBody>
      </p:sp>
      <p:sp>
        <p:nvSpPr>
          <p:cNvPr id="9" name="Left-Right Arrow 8"/>
          <p:cNvSpPr/>
          <p:nvPr/>
        </p:nvSpPr>
        <p:spPr>
          <a:xfrm>
            <a:off x="762000" y="3135785"/>
            <a:ext cx="5486399" cy="400588"/>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Feedback from Stakeholders to Inform the Work</a:t>
            </a:r>
            <a:endParaRPr lang="en-US" dirty="0"/>
          </a:p>
        </p:txBody>
      </p:sp>
    </p:spTree>
    <p:extLst>
      <p:ext uri="{BB962C8B-B14F-4D97-AF65-F5344CB8AC3E}">
        <p14:creationId xmlns:p14="http://schemas.microsoft.com/office/powerpoint/2010/main" val="83221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Defensible Evidence of Learning</a:t>
            </a:r>
            <a:endParaRPr lang="en-US" b="1"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0082"/>
          <a:stretch/>
        </p:blipFill>
        <p:spPr>
          <a:xfrm>
            <a:off x="3810000" y="1981200"/>
            <a:ext cx="5029200" cy="43434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7200" y="2133600"/>
            <a:ext cx="2971800" cy="19812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518" y="4495800"/>
            <a:ext cx="2443163" cy="1835411"/>
          </a:xfrm>
          <a:prstGeom prst="rect">
            <a:avLst/>
          </a:prstGeom>
        </p:spPr>
      </p:pic>
    </p:spTree>
    <p:extLst>
      <p:ext uri="{BB962C8B-B14F-4D97-AF65-F5344CB8AC3E}">
        <p14:creationId xmlns:p14="http://schemas.microsoft.com/office/powerpoint/2010/main" val="1108937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sz="5400" b="1" dirty="0" smtClean="0">
              <a:solidFill>
                <a:schemeClr val="tx2"/>
              </a:solidFill>
            </a:endParaRPr>
          </a:p>
          <a:p>
            <a:pPr marL="0" indent="0">
              <a:buNone/>
            </a:pPr>
            <a:endParaRPr lang="en-US" sz="5400" b="1" dirty="0">
              <a:solidFill>
                <a:schemeClr val="tx2"/>
              </a:solidFill>
            </a:endParaRPr>
          </a:p>
          <a:p>
            <a:pPr marL="0" indent="0">
              <a:buNone/>
            </a:pPr>
            <a:r>
              <a:rPr lang="en-US" sz="5400" b="1" dirty="0" smtClean="0">
                <a:solidFill>
                  <a:schemeClr val="tx2"/>
                </a:solidFill>
              </a:rPr>
              <a:t>How would you define  “Defensible Evidence” of student learning?</a:t>
            </a:r>
          </a:p>
          <a:p>
            <a:pPr marL="0" indent="0">
              <a:buNone/>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23749">
            <a:off x="990600" y="807055"/>
            <a:ext cx="1189163" cy="178374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605310"/>
            <a:ext cx="3468565" cy="27174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90800" y="1260590"/>
            <a:ext cx="1885950" cy="1939810"/>
          </a:xfrm>
          <a:prstGeom prst="rect">
            <a:avLst/>
          </a:prstGeom>
        </p:spPr>
      </p:pic>
    </p:spTree>
    <p:extLst>
      <p:ext uri="{BB962C8B-B14F-4D97-AF65-F5344CB8AC3E}">
        <p14:creationId xmlns:p14="http://schemas.microsoft.com/office/powerpoint/2010/main" val="1745508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9"/>
          </a:solidFill>
        </p:spPr>
        <p:txBody>
          <a:bodyPr>
            <a:normAutofit/>
          </a:bodyPr>
          <a:lstStyle/>
          <a:p>
            <a:r>
              <a:rPr lang="en-US" b="1" dirty="0" smtClean="0"/>
              <a:t>As you watch this clip…</a:t>
            </a:r>
            <a:endParaRPr lang="en-US" b="1" dirty="0"/>
          </a:p>
        </p:txBody>
      </p:sp>
      <p:sp>
        <p:nvSpPr>
          <p:cNvPr id="3" name="Content Placeholder 2"/>
          <p:cNvSpPr>
            <a:spLocks noGrp="1"/>
          </p:cNvSpPr>
          <p:nvPr>
            <p:ph idx="1"/>
          </p:nvPr>
        </p:nvSpPr>
        <p:spPr/>
        <p:txBody>
          <a:bodyPr>
            <a:normAutofit/>
          </a:bodyPr>
          <a:lstStyle/>
          <a:p>
            <a:pPr marL="0" indent="0">
              <a:buNone/>
            </a:pPr>
            <a:r>
              <a:rPr lang="en-US" sz="1600" dirty="0">
                <a:hlinkClick r:id="rId3"/>
              </a:rPr>
              <a:t>https://</a:t>
            </a:r>
            <a:r>
              <a:rPr lang="en-US" sz="1600" dirty="0" smtClean="0">
                <a:hlinkClick r:id="rId3"/>
              </a:rPr>
              <a:t>www.teachingchannel.org/videos/teaching-complex-concepts</a:t>
            </a:r>
            <a:r>
              <a:rPr lang="en-US" sz="1600" dirty="0" smtClean="0"/>
              <a:t>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r>
              <a:rPr lang="en-US" sz="1600" dirty="0"/>
              <a:t>	</a:t>
            </a:r>
            <a:r>
              <a:rPr lang="en-US" sz="1600" dirty="0" smtClean="0"/>
              <a:t>					</a:t>
            </a:r>
            <a:r>
              <a:rPr lang="en-US" sz="1600" dirty="0"/>
              <a:t> </a:t>
            </a:r>
            <a:r>
              <a:rPr lang="en-US" sz="1600" dirty="0" smtClean="0"/>
              <a:t>     </a:t>
            </a:r>
            <a:endParaRPr lang="en-US" sz="1600" dirty="0"/>
          </a:p>
        </p:txBody>
      </p:sp>
      <p:pic>
        <p:nvPicPr>
          <p:cNvPr id="4" name="Picture 3">
            <a:hlinkClick r:id="rId3"/>
          </p:cNvPr>
          <p:cNvPicPr>
            <a:picLocks noChangeAspect="1"/>
          </p:cNvPicPr>
          <p:nvPr/>
        </p:nvPicPr>
        <p:blipFill rotWithShape="1">
          <a:blip r:embed="rId4">
            <a:extLst>
              <a:ext uri="{28A0092B-C50C-407E-A947-70E740481C1C}">
                <a14:useLocalDpi xmlns:a14="http://schemas.microsoft.com/office/drawing/2010/main" val="0"/>
              </a:ext>
            </a:extLst>
          </a:blip>
          <a:srcRect l="12750" t="23301" r="32326" b="7418"/>
          <a:stretch/>
        </p:blipFill>
        <p:spPr>
          <a:xfrm>
            <a:off x="457200" y="2057399"/>
            <a:ext cx="5791200" cy="4269143"/>
          </a:xfrm>
          <a:prstGeom prst="rect">
            <a:avLst/>
          </a:prstGeom>
        </p:spPr>
      </p:pic>
      <p:sp>
        <p:nvSpPr>
          <p:cNvPr id="5" name="TextBox 4"/>
          <p:cNvSpPr txBox="1"/>
          <p:nvPr/>
        </p:nvSpPr>
        <p:spPr>
          <a:xfrm>
            <a:off x="6400800" y="2438400"/>
            <a:ext cx="2743200" cy="1938992"/>
          </a:xfrm>
          <a:prstGeom prst="rect">
            <a:avLst/>
          </a:prstGeom>
          <a:noFill/>
        </p:spPr>
        <p:txBody>
          <a:bodyPr wrap="square" rtlCol="0">
            <a:spAutoFit/>
          </a:bodyPr>
          <a:lstStyle/>
          <a:p>
            <a:r>
              <a:rPr lang="en-US" sz="2400" b="1" dirty="0" smtClean="0">
                <a:solidFill>
                  <a:srgbClr val="C00000"/>
                </a:solidFill>
              </a:rPr>
              <a:t>Script what you</a:t>
            </a:r>
          </a:p>
          <a:p>
            <a:r>
              <a:rPr lang="en-US" sz="2400" b="1" dirty="0">
                <a:solidFill>
                  <a:srgbClr val="C00000"/>
                </a:solidFill>
              </a:rPr>
              <a:t>c</a:t>
            </a:r>
            <a:r>
              <a:rPr lang="en-US" sz="2400" b="1" dirty="0" smtClean="0">
                <a:solidFill>
                  <a:srgbClr val="C00000"/>
                </a:solidFill>
              </a:rPr>
              <a:t>onsider to be </a:t>
            </a:r>
          </a:p>
          <a:p>
            <a:r>
              <a:rPr lang="en-US" sz="2400" b="1" dirty="0" smtClean="0">
                <a:solidFill>
                  <a:srgbClr val="C00000"/>
                </a:solidFill>
              </a:rPr>
              <a:t>defensible evidence</a:t>
            </a:r>
          </a:p>
          <a:p>
            <a:r>
              <a:rPr lang="en-US" sz="2400" b="1" dirty="0" smtClean="0">
                <a:solidFill>
                  <a:srgbClr val="C00000"/>
                </a:solidFill>
              </a:rPr>
              <a:t>of student learning.</a:t>
            </a:r>
          </a:p>
          <a:p>
            <a:endParaRPr lang="en-US" sz="2400" b="1" dirty="0">
              <a:solidFill>
                <a:srgbClr val="C00000"/>
              </a:solidFill>
            </a:endParaRPr>
          </a:p>
        </p:txBody>
      </p:sp>
    </p:spTree>
    <p:extLst>
      <p:ext uri="{BB962C8B-B14F-4D97-AF65-F5344CB8AC3E}">
        <p14:creationId xmlns:p14="http://schemas.microsoft.com/office/powerpoint/2010/main" val="1681345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09800"/>
            <a:ext cx="3096149"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99" y="1524000"/>
            <a:ext cx="4257675" cy="504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685800"/>
            <a:ext cx="7194726" cy="461665"/>
          </a:xfrm>
          <a:prstGeom prst="rect">
            <a:avLst/>
          </a:prstGeom>
          <a:noFill/>
        </p:spPr>
        <p:txBody>
          <a:bodyPr wrap="none" rtlCol="0">
            <a:spAutoFit/>
          </a:bodyPr>
          <a:lstStyle/>
          <a:p>
            <a:r>
              <a:rPr lang="en-US" sz="2400" b="1" dirty="0" smtClean="0"/>
              <a:t>Classroom Assessment:  Minute by Minute, Day by Day</a:t>
            </a:r>
            <a:endParaRPr lang="en-US" sz="2400" b="1" dirty="0"/>
          </a:p>
        </p:txBody>
      </p:sp>
    </p:spTree>
    <p:extLst>
      <p:ext uri="{BB962C8B-B14F-4D97-AF65-F5344CB8AC3E}">
        <p14:creationId xmlns:p14="http://schemas.microsoft.com/office/powerpoint/2010/main" val="1257443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1324</TotalTime>
  <Words>3045</Words>
  <Application>Microsoft Office PowerPoint</Application>
  <PresentationFormat>On-screen Show (4:3)</PresentationFormat>
  <Paragraphs>279</Paragraphs>
  <Slides>44</Slides>
  <Notes>29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OCTOBER SSTLN—Why are we here?</vt:lpstr>
      <vt:lpstr>Social Studies Standards Timeline</vt:lpstr>
      <vt:lpstr>Social Studies Standards for  the Next Generation </vt:lpstr>
      <vt:lpstr>Defensible Evidence of Learning</vt:lpstr>
      <vt:lpstr> </vt:lpstr>
      <vt:lpstr>As you watch this clip…</vt:lpstr>
      <vt:lpstr>PowerPoint Presentation</vt:lpstr>
      <vt:lpstr>“Standing Meeting”</vt:lpstr>
      <vt:lpstr>PowerPoint Presentation</vt:lpstr>
      <vt:lpstr>Consider this…</vt:lpstr>
      <vt:lpstr>Consider this…</vt:lpstr>
      <vt:lpstr>Highly Effective Teaching and Learning Creating Compelling and Supporting Questions</vt:lpstr>
      <vt:lpstr>Domain 3: Instruction 3b – Questioning &amp; Discussion Techniques</vt:lpstr>
      <vt:lpstr>Question Formulation Technique</vt:lpstr>
      <vt:lpstr>Question Focus</vt:lpstr>
      <vt:lpstr>Rules</vt:lpstr>
      <vt:lpstr>Categorizing Questions:  Closed/Open</vt:lpstr>
      <vt:lpstr>Discussion</vt:lpstr>
      <vt:lpstr>Change Closed to Open</vt:lpstr>
      <vt:lpstr>Thinking in many different directions  (Closed to Open Questioning)</vt:lpstr>
      <vt:lpstr>Narrowing Down, Focusing (Open to Closed Questioning)</vt:lpstr>
      <vt:lpstr>Prioritizing Questions </vt:lpstr>
      <vt:lpstr>Prioritizing Questions </vt:lpstr>
      <vt:lpstr>http://padlet.com/amy_treece/ss1i8nnatyqn  </vt:lpstr>
      <vt:lpstr>Reflection </vt:lpstr>
      <vt:lpstr> Connections</vt:lpstr>
      <vt:lpstr>In My Classroom</vt:lpstr>
      <vt:lpstr>LUNCH</vt:lpstr>
      <vt:lpstr>Welcome Back…Grade Level Teams</vt:lpstr>
      <vt:lpstr>In Grade Level Groups of “3”</vt:lpstr>
      <vt:lpstr>YouTube - 21st Century Education in New Brunswick, Canada </vt:lpstr>
      <vt:lpstr>PowerPoint Presentation</vt:lpstr>
      <vt:lpstr>Social Studies Standards for  the Next Generation </vt:lpstr>
      <vt:lpstr>PowerPoint Presentation</vt:lpstr>
      <vt:lpstr>As a District Team Consider…</vt:lpstr>
      <vt:lpstr>What should comprise a curriculum for a next generation learner? </vt:lpstr>
      <vt:lpstr>PowerPoint Presentation</vt:lpstr>
      <vt:lpstr>Self-Assessment</vt:lpstr>
      <vt:lpstr>OCTOBER SSTLN—Why are we here?</vt:lpstr>
      <vt:lpstr>Defining Defensible Evidence: Mastery of Questioning</vt:lpstr>
      <vt:lpstr> Students' Questions as a Catalyst for:  Deeper Learning, Joy in Teaching and a Healthier </vt:lpstr>
      <vt:lpstr>PowerPoint Presentation</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Treece, Amy - Division of Program Standards</cp:lastModifiedBy>
  <cp:revision>296</cp:revision>
  <cp:lastPrinted>2014-10-22T14:03:31Z</cp:lastPrinted>
  <dcterms:created xsi:type="dcterms:W3CDTF">2014-10-03T20:24:50Z</dcterms:created>
  <dcterms:modified xsi:type="dcterms:W3CDTF">2014-10-23T16:17:15Z</dcterms:modified>
</cp:coreProperties>
</file>