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23"/>
  </p:notesMasterIdLst>
  <p:handoutMasterIdLst>
    <p:handoutMasterId r:id="rId24"/>
  </p:handoutMasterIdLst>
  <p:sldIdLst>
    <p:sldId id="258" r:id="rId3"/>
    <p:sldId id="283" r:id="rId4"/>
    <p:sldId id="284" r:id="rId5"/>
    <p:sldId id="261" r:id="rId6"/>
    <p:sldId id="285" r:id="rId7"/>
    <p:sldId id="270" r:id="rId8"/>
    <p:sldId id="286" r:id="rId9"/>
    <p:sldId id="287" r:id="rId10"/>
    <p:sldId id="288" r:id="rId11"/>
    <p:sldId id="289" r:id="rId12"/>
    <p:sldId id="290" r:id="rId13"/>
    <p:sldId id="292" r:id="rId14"/>
    <p:sldId id="277" r:id="rId15"/>
    <p:sldId id="294" r:id="rId16"/>
    <p:sldId id="295" r:id="rId17"/>
    <p:sldId id="296" r:id="rId18"/>
    <p:sldId id="297" r:id="rId19"/>
    <p:sldId id="293" r:id="rId20"/>
    <p:sldId id="291" r:id="rId21"/>
    <p:sldId id="298" r:id="rId22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>
      <p:cViewPr>
        <p:scale>
          <a:sx n="68" d="100"/>
          <a:sy n="68" d="100"/>
        </p:scale>
        <p:origin x="822" y="48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7" d="100"/>
          <a:sy n="57" d="100"/>
        </p:scale>
        <p:origin x="2832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10/6/2015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10/6/2015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grpSp>
        <p:nvGrpSpPr>
          <p:cNvPr id="256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10/6/2015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10/6/2015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10/14/2015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428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10/6/2015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10/6/2015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10/6/2015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10/6/2015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10/6/2015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10/6/2015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frame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10/6/2015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frame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10/6/2015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/>
              <a:pPr/>
              <a:t>10/6/2015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todaysmeet.com/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Ryan.new@education.ky.gov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1012" y="152400"/>
            <a:ext cx="861060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500" b="1" dirty="0" smtClean="0">
              <a:ln w="11430"/>
              <a:solidFill>
                <a:srgbClr val="FF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500" b="1" dirty="0">
              <a:ln w="11430"/>
              <a:solidFill>
                <a:srgbClr val="FF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500" b="1" dirty="0" smtClean="0">
              <a:ln w="11430"/>
              <a:solidFill>
                <a:srgbClr val="FF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500" b="1" dirty="0">
              <a:ln w="11430"/>
              <a:solidFill>
                <a:srgbClr val="FF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7000" b="1" dirty="0" smtClean="0">
                <a:ln w="1143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OVEC SSTLN</a:t>
            </a:r>
            <a:endParaRPr lang="en-US" sz="7000" b="1" dirty="0" smtClean="0">
              <a:ln w="11430"/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000" b="1" dirty="0" smtClean="0">
              <a:ln w="11430"/>
              <a:solidFill>
                <a:srgbClr val="FF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500" b="1" dirty="0" smtClean="0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October 21, 2015</a:t>
            </a:r>
          </a:p>
          <a:p>
            <a:pPr algn="ctr"/>
            <a:endParaRPr lang="en-US" sz="400" b="1" dirty="0" smtClean="0">
              <a:ln w="11430"/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500" dirty="0">
                <a:ln w="1143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http://ovecssnetwork.weebly.com/</a:t>
            </a:r>
            <a:endParaRPr lang="en-US" sz="3500" dirty="0">
              <a:ln w="11430"/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500" b="1" dirty="0" smtClean="0">
              <a:ln w="11430"/>
              <a:solidFill>
                <a:srgbClr val="FF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500" b="1" dirty="0" smtClean="0">
              <a:ln w="11430"/>
              <a:solidFill>
                <a:srgbClr val="FF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www.ovec.org/assets/logo-86989fb16031643efff0f80730ec4d0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2" y="457200"/>
            <a:ext cx="8610600" cy="187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75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812" y="457200"/>
            <a:ext cx="9906000" cy="5867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1293795">
            <a:off x="4508396" y="1400162"/>
            <a:ext cx="2374368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Enjoy your Lunch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14076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7212" y="381000"/>
            <a:ext cx="9143998" cy="1020762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 II Assessment: How do you know it?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22414" y="1905000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48345" y="1524000"/>
            <a:ext cx="9701732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fontAlgn="base">
              <a:buFont typeface="+mj-lt"/>
              <a:buAutoNum type="arabicPeriod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does assessment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occur?</a:t>
            </a:r>
          </a:p>
          <a:p>
            <a:pPr marL="800100" lvl="1" indent="-342900" fontAlgn="base">
              <a:buFont typeface="+mj-lt"/>
              <a:buAutoNum type="arabicPeriod"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fontAlgn="base">
              <a:buFont typeface="+mj-lt"/>
              <a:buAutoNum type="arabicPeriod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this tell you about what kids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know?</a:t>
            </a:r>
          </a:p>
          <a:p>
            <a:pPr marL="800100" lvl="1" indent="-342900" fontAlgn="base">
              <a:buFont typeface="+mj-lt"/>
              <a:buAutoNum type="arabicPeriod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fontAlgn="base">
              <a:buFont typeface="+mj-lt"/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evidence does this assessment type provide that informs instruction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tomorrow?</a:t>
            </a:r>
          </a:p>
          <a:p>
            <a:pPr marL="800100" lvl="1" indent="-342900" fontAlgn="base">
              <a:buFont typeface="+mj-lt"/>
              <a:buAutoNum type="arabicPeriod"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fontAlgn="base">
              <a:buFont typeface="+mj-lt"/>
              <a:buAutoNum type="arabicPeriod"/>
            </a:pPr>
            <a:r>
              <a:rPr lang="en-US" sz="30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Self-Assess/Reflection #4 and #5</a:t>
            </a:r>
            <a:endParaRPr lang="en-US" sz="3000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endParaRPr lang="en-US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40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theoi.com/image/M18.2Sphinx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98"/>
          <a:stretch/>
        </p:blipFill>
        <p:spPr bwMode="auto">
          <a:xfrm>
            <a:off x="1674812" y="499594"/>
            <a:ext cx="8534400" cy="4091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912" y="4876800"/>
            <a:ext cx="9982200" cy="914400"/>
          </a:xfrm>
        </p:spPr>
        <p:txBody>
          <a:bodyPr/>
          <a:lstStyle/>
          <a:p>
            <a:pPr algn="ctr"/>
            <a:r>
              <a:rPr lang="en-US" sz="6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argumentation?</a:t>
            </a:r>
            <a:endParaRPr lang="en-US" sz="6000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094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522414" y="1905000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370012" y="1447800"/>
            <a:ext cx="9525000" cy="4525963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72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3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18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47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76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Aft>
                <a:spcPts val="1200"/>
              </a:spcAft>
              <a:buFont typeface="Arial" pitchFamily="34" charset="0"/>
              <a:buNone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process of </a:t>
            </a:r>
            <a:r>
              <a:rPr lang="en-US" sz="3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reasoning systematically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advance an idea.  </a:t>
            </a:r>
          </a:p>
          <a:p>
            <a:pPr marL="0" indent="0">
              <a:lnSpc>
                <a:spcPct val="120000"/>
              </a:lnSpc>
              <a:spcAft>
                <a:spcPts val="1200"/>
              </a:spcAft>
              <a:buFont typeface="Arial" pitchFamily="34" charset="0"/>
              <a:buNone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argument is a </a:t>
            </a:r>
            <a:r>
              <a:rPr lang="en-US" sz="3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collection of claims supported by relevant evidence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which can be considered an answer to the question investigated by the research. </a:t>
            </a:r>
          </a:p>
          <a:p>
            <a:pPr marL="0" indent="0">
              <a:lnSpc>
                <a:spcPct val="120000"/>
              </a:lnSpc>
              <a:buFont typeface="Arial" pitchFamily="34" charset="0"/>
              <a:buNone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arguments become more sophisticated, students might include </a:t>
            </a:r>
            <a:r>
              <a:rPr lang="en-US" sz="3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counterclaims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20000"/>
              </a:lnSpc>
              <a:buFont typeface="Arial" pitchFamily="34" charset="0"/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Font typeface="Arial" pitchFamily="34" charset="0"/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22414" y="263305"/>
            <a:ext cx="9143998" cy="1020762"/>
          </a:xfrm>
        </p:spPr>
        <p:txBody>
          <a:bodyPr/>
          <a:lstStyle/>
          <a:p>
            <a:pPr algn="ctr"/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argumentation? </a:t>
            </a:r>
            <a:endParaRPr lang="en-US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90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Argumentation</a:t>
            </a:r>
            <a:endParaRPr lang="en-US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8862" y="1676400"/>
            <a:ext cx="3598550" cy="469846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65212" y="1752600"/>
            <a:ext cx="640080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 fontAlgn="base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Brainstorm what argumentation asks of students (list, group, label)</a:t>
            </a:r>
          </a:p>
          <a:p>
            <a:pPr lvl="1" fontAlgn="base"/>
            <a:endParaRPr lang="en-US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fontAlgn="base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a teacher, what is the most efficient and accurate way to </a:t>
            </a:r>
            <a:r>
              <a:rPr lang="en-US" sz="25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assess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each component of argumentation? 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fontAlgn="base">
              <a:buFont typeface="Arial" panose="020B0604020202020204" pitchFamily="34" charset="0"/>
              <a:buChar char="•"/>
            </a:pPr>
            <a:endParaRPr lang="en-US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fontAlgn="base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challenges/ advantages of each assessment?</a:t>
            </a:r>
          </a:p>
          <a:p>
            <a:pPr marL="914400" lvl="1" indent="-457200" fontAlgn="base">
              <a:buFont typeface="Arial" panose="020B0604020202020204" pitchFamily="34" charset="0"/>
              <a:buChar char="•"/>
            </a:pPr>
            <a:endParaRPr lang="en-US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fontAlgn="base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cognitive demand of students tasked with arguments?</a:t>
            </a:r>
          </a:p>
          <a:p>
            <a:pPr marL="800100" lvl="1" indent="-342900" algn="ctr" fontAlgn="base">
              <a:buFont typeface="+mj-lt"/>
              <a:buAutoNum type="arabicPeriod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693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 II Rubrics: How do you know it?</a:t>
            </a:r>
            <a:endParaRPr lang="en-US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2212" y="1752600"/>
            <a:ext cx="3429000" cy="4800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65212" y="1511041"/>
            <a:ext cx="6400800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fontAlgn="base"/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Jigsaw: </a:t>
            </a:r>
            <a:r>
              <a:rPr lang="en-US" sz="2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to Create and Use Rubrics</a:t>
            </a:r>
          </a:p>
          <a:p>
            <a:pPr lvl="1" fontAlgn="base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Partner 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reads (What is a rubric) pgs. 4-5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 reads (Why rubrics are important) pgs. 11-12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598612" y="3124200"/>
            <a:ext cx="5334000" cy="3429000"/>
            <a:chOff x="1598612" y="2963761"/>
            <a:chExt cx="5334000" cy="34290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t="430" b="9564"/>
            <a:stretch/>
          </p:blipFill>
          <p:spPr>
            <a:xfrm>
              <a:off x="1598612" y="2963761"/>
              <a:ext cx="5334000" cy="34290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979612" y="3171496"/>
              <a:ext cx="2146742" cy="3416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Benefits for Learners</a:t>
              </a:r>
              <a:endPara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456112" y="3171496"/>
              <a:ext cx="2152128" cy="3416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Benefits for Teachers</a:t>
              </a:r>
              <a:endPara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916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74814" y="4270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Bridging Arguments and Rubric</a:t>
            </a:r>
            <a:endParaRPr lang="en-US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5212" y="1219200"/>
            <a:ext cx="9525000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fontAlgn="base"/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1550" lvl="1" indent="-514350" fontAlgn="base">
              <a:buFont typeface="+mj-lt"/>
              <a:buAutoNum type="arabicPeriod"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Return to list of participants of “argumentation ask of students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1714500" lvl="3" indent="-342900" fontAlgn="base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Contextual Knowledge</a:t>
            </a:r>
          </a:p>
          <a:p>
            <a:pPr marL="1714500" lvl="3" indent="-342900" fontAlgn="base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Reasoning Skills</a:t>
            </a:r>
          </a:p>
          <a:p>
            <a:pPr marL="1714500" lvl="3" indent="-342900" fontAlgn="base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 of Argumentation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 fontAlgn="base"/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1550" lvl="1" indent="-514350" fontAlgn="base">
              <a:buFont typeface="+mj-lt"/>
              <a:buAutoNum type="arabicPeriod"/>
            </a:pPr>
            <a:endParaRPr lang="en-US" sz="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1550" lvl="1" indent="-514350" fontAlgn="base">
              <a:buFont typeface="+mj-lt"/>
              <a:buAutoNum type="arabicPeriod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Surveying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Existing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Rubrics</a:t>
            </a:r>
          </a:p>
          <a:p>
            <a:pPr marL="1885950" lvl="3" indent="-514350" fontAlgn="base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APUSH, TN Core, LDC (3-5, 6-12) </a:t>
            </a:r>
          </a:p>
          <a:p>
            <a:pPr lvl="3" fontAlgn="base"/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1550" lvl="1" indent="-514350" fontAlgn="base">
              <a:buFont typeface="+mj-lt"/>
              <a:buAutoNum type="arabicPeriod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Creating Single Point Rubric Aimed at Proficiency </a:t>
            </a:r>
          </a:p>
          <a:p>
            <a:pPr marL="1885950" lvl="3" indent="-514350" fontAlgn="base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Draft/Select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Proficiency criteria for your grade level based on the above/own categories of criteria</a:t>
            </a:r>
          </a:p>
          <a:p>
            <a:pPr lvl="1" fontAlgn="base"/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fontAlgn="base"/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fontAlgn="base"/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fontAlgn="base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83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 II Rubrics: How do you know it?</a:t>
            </a:r>
            <a:endParaRPr lang="en-US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1412" y="1752600"/>
            <a:ext cx="6400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fontAlgn="base"/>
            <a:endParaRPr lang="en-US" sz="3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7213" y="1676400"/>
            <a:ext cx="86106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86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522414" y="1905000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22414" y="263304"/>
            <a:ext cx="9143998" cy="141309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Recap: What is Good Practice and how do we know?</a:t>
            </a:r>
            <a:endParaRPr lang="en-US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57703" y="1905000"/>
            <a:ext cx="870870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Review CHELT and </a:t>
            </a:r>
            <a:r>
              <a:rPr lang="en-US" sz="3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FfT</a:t>
            </a:r>
            <a:endParaRPr lang="en-US" sz="3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Today’s Meet (</a:t>
            </a:r>
            <a:r>
              <a:rPr lang="en-US" sz="3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www.todaysmeet.com</a:t>
            </a:r>
            <a:r>
              <a:rPr lang="en-US" sz="3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3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aspects of inquiry lessons are good </a:t>
            </a:r>
            <a:r>
              <a:rPr lang="en-US" sz="3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practice?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FFFF00"/>
                </a:solidFill>
                <a:latin typeface="Times New Roman"/>
                <a:cs typeface="Times New Roman"/>
              </a:rPr>
              <a:t>Self-Assess/Reflection </a:t>
            </a:r>
            <a:r>
              <a:rPr lang="en-US" sz="30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#6 and #7</a:t>
            </a:r>
            <a:endParaRPr lang="en-US" sz="3000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6313" y="3962400"/>
            <a:ext cx="76962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18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7212" y="381000"/>
            <a:ext cx="9143998" cy="1020762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Unpacking the Day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22414" y="1905000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57703" y="1600200"/>
            <a:ext cx="8708709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DLT from an Administrator’s perspective.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can I take back to my PLCs?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Making Meaning Protocol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Inquiry Based Units Checklist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Feedback Protocol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0" lvl="4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Facilitator Rubric and Facilitator Questions</a:t>
            </a:r>
          </a:p>
          <a:p>
            <a:pPr marL="2286000" lvl="4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Equip Rubric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Requirements for Argumentation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Rubric Creation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Homework for November = Student Work </a:t>
            </a:r>
          </a:p>
        </p:txBody>
      </p:sp>
    </p:spTree>
    <p:extLst>
      <p:ext uri="{BB962C8B-B14F-4D97-AF65-F5344CB8AC3E}">
        <p14:creationId xmlns:p14="http://schemas.microsoft.com/office/powerpoint/2010/main" val="282561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4814" y="579438"/>
            <a:ext cx="9143998" cy="10207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Agenda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413" y="1600200"/>
            <a:ext cx="9143998" cy="4419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08809" y="1782157"/>
            <a:ext cx="6443003" cy="3247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5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Making Meaning Protocol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“Shoring up” Inquiries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Peer Review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Assessments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Rubrics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*Reflections </a:t>
            </a:r>
          </a:p>
        </p:txBody>
      </p:sp>
    </p:spTree>
    <p:extLst>
      <p:ext uri="{BB962C8B-B14F-4D97-AF65-F5344CB8AC3E}">
        <p14:creationId xmlns:p14="http://schemas.microsoft.com/office/powerpoint/2010/main" val="1129011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212" y="381000"/>
            <a:ext cx="3733800" cy="602248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561012" y="1371600"/>
            <a:ext cx="54864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Evaluations 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</a:p>
          <a:p>
            <a:pPr algn="ctr"/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Certificates</a:t>
            </a:r>
          </a:p>
          <a:p>
            <a:pPr algn="ctr"/>
            <a:endParaRPr lang="en-US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Ryan.new@education.ky.gov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http://ovecssnetwork.weebly.com/</a:t>
            </a:r>
          </a:p>
        </p:txBody>
      </p:sp>
    </p:spTree>
    <p:extLst>
      <p:ext uri="{BB962C8B-B14F-4D97-AF65-F5344CB8AC3E}">
        <p14:creationId xmlns:p14="http://schemas.microsoft.com/office/powerpoint/2010/main" val="963003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pload.wikimedia.org/wikipedia/commons/1/16/De_Bry_1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612" y="533400"/>
            <a:ext cx="53340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141412" y="381000"/>
            <a:ext cx="6443003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Norms. . 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Pausing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Paraphrasing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Providing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Posing Questions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Presume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Positive Intentions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Putting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Ideas on the Table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Paying Attention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130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208212" y="2290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5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Year at a Glance</a:t>
            </a:r>
            <a:endParaRPr lang="en-US" sz="45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9214" y="1676400"/>
            <a:ext cx="995779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500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endParaRPr lang="en-US" sz="2500" dirty="0" smtClean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73225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978835" y="3244334"/>
            <a:ext cx="231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8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712" y="1676400"/>
            <a:ext cx="9677400" cy="4698618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 rot="3320479">
            <a:off x="2488661" y="797548"/>
            <a:ext cx="1295400" cy="990600"/>
          </a:xfrm>
          <a:prstGeom prst="right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89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1012" y="1676400"/>
            <a:ext cx="8976947" cy="470898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Anchor Standard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Grade </a:t>
            </a:r>
            <a:r>
              <a:rPr lang="en-US" sz="25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level standard and DCC (i.e. CM, ED, GR, HT)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Questions </a:t>
            </a:r>
            <a:endParaRPr lang="en-US" sz="2500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5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That you will need to answer as teacher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5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That your students will need to be able to answer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Big </a:t>
            </a:r>
            <a:r>
              <a:rPr lang="en-US" sz="25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Ideas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5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What are some of the big ideas that come to mind?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5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What are connections between DCCs that might be helpful?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Context</a:t>
            </a:r>
            <a:endParaRPr lang="en-US" sz="2500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5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What context is most appropriate for disseminating content standards?</a:t>
            </a:r>
            <a:endParaRPr lang="en-US" sz="25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89212" y="533400"/>
            <a:ext cx="76217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Making Meaning Protocol </a:t>
            </a:r>
            <a:endParaRPr lang="en-US" sz="40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55344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212" y="0"/>
            <a:ext cx="95844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26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4811" y="1877214"/>
            <a:ext cx="4486275" cy="417037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Look at your Inquiries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Use the “Making Meaning” protocol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KASSS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Questions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Big Ideas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Context (multiple)</a:t>
            </a:r>
            <a:endParaRPr lang="en-US" sz="3000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Self-Assess/Reflection #1 </a:t>
            </a:r>
            <a:endParaRPr lang="en-US" sz="3000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5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89212" y="533400"/>
            <a:ext cx="76217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Making Meaning Protocol </a:t>
            </a:r>
            <a:endParaRPr lang="en-US" sz="40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1087" y="1676400"/>
            <a:ext cx="5191125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37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“Shoring up” Inquiries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0012" y="1487299"/>
            <a:ext cx="9701732" cy="404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 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Compelling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Supporting Questions</a:t>
            </a:r>
          </a:p>
          <a:p>
            <a:pPr lvl="1"/>
            <a:endParaRPr lang="en-US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TASKS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Formative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Tasks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Summative Task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SOURCES </a:t>
            </a:r>
          </a:p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500" dirty="0"/>
              <a:t>	</a:t>
            </a:r>
            <a:endParaRPr lang="en-US" sz="25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3953"/>
          <a:stretch/>
        </p:blipFill>
        <p:spPr>
          <a:xfrm>
            <a:off x="5287053" y="1600376"/>
            <a:ext cx="5607959" cy="398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854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8879" y="113205"/>
            <a:ext cx="9143998" cy="1020762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 I: What is good practice?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22414" y="1905000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0012" y="1487299"/>
            <a:ext cx="9701732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EQUIP Rubric</a:t>
            </a:r>
          </a:p>
          <a:p>
            <a:pPr marL="1428750" lvl="2" indent="-51435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Your Inquiry </a:t>
            </a:r>
          </a:p>
          <a:p>
            <a:pPr marL="1428750" lvl="2" indent="-51435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York Toolkit 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Feedback Protocol (group of 3)</a:t>
            </a:r>
          </a:p>
          <a:p>
            <a:pPr marL="1428750" lvl="2" indent="-51435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Exchange Inquires with partners</a:t>
            </a:r>
          </a:p>
          <a:p>
            <a:pPr marL="1428750" lvl="2" indent="-51435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 A facilitates as B and C discuss</a:t>
            </a:r>
          </a:p>
          <a:p>
            <a:pPr marL="1428750" lvl="2" indent="-51435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 B facilitates as A and C discuss</a:t>
            </a:r>
          </a:p>
          <a:p>
            <a:pPr marL="1428750" lvl="2" indent="-51435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 C facilitates as A and B discuss</a:t>
            </a:r>
          </a:p>
          <a:p>
            <a:pPr marL="1428750" lvl="2" indent="-51435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Tools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Equip Rubric 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Facilitation Rubric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Facilitation Questions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Self-Assess/Reflection #2 and #3  </a:t>
            </a:r>
            <a:endParaRPr lang="en-US" sz="280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pic>
        <p:nvPicPr>
          <p:cNvPr id="5" name="Picture 2" descr="Image result for equip rubri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8" r="1966"/>
          <a:stretch/>
        </p:blipFill>
        <p:spPr bwMode="auto">
          <a:xfrm>
            <a:off x="6752077" y="1627868"/>
            <a:ext cx="4780671" cy="8604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pSp>
        <p:nvGrpSpPr>
          <p:cNvPr id="10" name="Group 9"/>
          <p:cNvGrpSpPr/>
          <p:nvPr/>
        </p:nvGrpSpPr>
        <p:grpSpPr>
          <a:xfrm>
            <a:off x="7530046" y="2667600"/>
            <a:ext cx="3605734" cy="1722032"/>
            <a:chOff x="7530046" y="2667600"/>
            <a:chExt cx="3605734" cy="1722032"/>
          </a:xfrm>
        </p:grpSpPr>
        <p:sp>
          <p:nvSpPr>
            <p:cNvPr id="6" name="Isosceles Triangle 5"/>
            <p:cNvSpPr/>
            <p:nvPr/>
          </p:nvSpPr>
          <p:spPr>
            <a:xfrm>
              <a:off x="7530046" y="2667600"/>
              <a:ext cx="3605734" cy="1722032"/>
            </a:xfrm>
            <a:prstGeom prst="triangle">
              <a:avLst/>
            </a:prstGeom>
            <a:ln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142413" y="2713396"/>
              <a:ext cx="381000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dirty="0" smtClean="0"/>
                <a:t>A</a:t>
              </a:r>
              <a:endParaRPr lang="en-US" sz="24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847012" y="3955982"/>
              <a:ext cx="381000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dirty="0"/>
                <a:t>B</a:t>
              </a:r>
              <a:endParaRPr lang="en-US" sz="24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411877" y="3955982"/>
              <a:ext cx="381000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dirty="0"/>
                <a:t>C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75029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F09A44C-857D-42FD-9219-94A36248C2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Chalkboard education presentation (widescreen)</Template>
  <TotalTime>0</TotalTime>
  <Words>581</Words>
  <Application>Microsoft Office PowerPoint</Application>
  <PresentationFormat>Custom</PresentationFormat>
  <Paragraphs>147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Consolas</vt:lpstr>
      <vt:lpstr>Corbel</vt:lpstr>
      <vt:lpstr>Times New Roman</vt:lpstr>
      <vt:lpstr>Chalkboard 16x9</vt:lpstr>
      <vt:lpstr>PowerPoint Presentation</vt:lpstr>
      <vt:lpstr>Agenda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“Shoring up” Inquiries </vt:lpstr>
      <vt:lpstr>Part I: What is good practice?</vt:lpstr>
      <vt:lpstr>PowerPoint Presentation</vt:lpstr>
      <vt:lpstr>Part II Assessment: How do you know it?</vt:lpstr>
      <vt:lpstr>What is argumentation?</vt:lpstr>
      <vt:lpstr>What is argumentation? </vt:lpstr>
      <vt:lpstr>Argumentation</vt:lpstr>
      <vt:lpstr>Part II Rubrics: How do you know it?</vt:lpstr>
      <vt:lpstr>PowerPoint Presentation</vt:lpstr>
      <vt:lpstr>Part II Rubrics: How do you know it?</vt:lpstr>
      <vt:lpstr>Recap: What is Good Practice and how do we know?</vt:lpstr>
      <vt:lpstr>Unpacking the Day </vt:lpstr>
      <vt:lpstr>PowerPoint Presentation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2015-09-20T16:36:50Z</dcterms:created>
  <dcterms:modified xsi:type="dcterms:W3CDTF">2015-10-21T01:16:03Z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TC028048469991</vt:lpwstr>
  </property>
</Properties>
</file>