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83"/>
  </p:notesMasterIdLst>
  <p:handoutMasterIdLst>
    <p:handoutMasterId r:id="rId84"/>
  </p:handoutMasterIdLst>
  <p:sldIdLst>
    <p:sldId id="381" r:id="rId3"/>
    <p:sldId id="497" r:id="rId4"/>
    <p:sldId id="392" r:id="rId5"/>
    <p:sldId id="409" r:id="rId6"/>
    <p:sldId id="408" r:id="rId7"/>
    <p:sldId id="421" r:id="rId8"/>
    <p:sldId id="361" r:id="rId9"/>
    <p:sldId id="410" r:id="rId10"/>
    <p:sldId id="411" r:id="rId11"/>
    <p:sldId id="373" r:id="rId12"/>
    <p:sldId id="412" r:id="rId13"/>
    <p:sldId id="413" r:id="rId14"/>
    <p:sldId id="414" r:id="rId15"/>
    <p:sldId id="415" r:id="rId16"/>
    <p:sldId id="393" r:id="rId17"/>
    <p:sldId id="384" r:id="rId18"/>
    <p:sldId id="426" r:id="rId19"/>
    <p:sldId id="498" r:id="rId20"/>
    <p:sldId id="457" r:id="rId21"/>
    <p:sldId id="445" r:id="rId22"/>
    <p:sldId id="425" r:id="rId23"/>
    <p:sldId id="395" r:id="rId24"/>
    <p:sldId id="385" r:id="rId25"/>
    <p:sldId id="388" r:id="rId26"/>
    <p:sldId id="444" r:id="rId27"/>
    <p:sldId id="389" r:id="rId28"/>
    <p:sldId id="446" r:id="rId29"/>
    <p:sldId id="432" r:id="rId30"/>
    <p:sldId id="403" r:id="rId31"/>
    <p:sldId id="447" r:id="rId32"/>
    <p:sldId id="448" r:id="rId33"/>
    <p:sldId id="469" r:id="rId34"/>
    <p:sldId id="436" r:id="rId35"/>
    <p:sldId id="468" r:id="rId36"/>
    <p:sldId id="458" r:id="rId37"/>
    <p:sldId id="459" r:id="rId38"/>
    <p:sldId id="460" r:id="rId39"/>
    <p:sldId id="461" r:id="rId40"/>
    <p:sldId id="462" r:id="rId41"/>
    <p:sldId id="463" r:id="rId42"/>
    <p:sldId id="464" r:id="rId43"/>
    <p:sldId id="465" r:id="rId44"/>
    <p:sldId id="456" r:id="rId45"/>
    <p:sldId id="441" r:id="rId46"/>
    <p:sldId id="443" r:id="rId47"/>
    <p:sldId id="406" r:id="rId48"/>
    <p:sldId id="470" r:id="rId49"/>
    <p:sldId id="471" r:id="rId50"/>
    <p:sldId id="472" r:id="rId51"/>
    <p:sldId id="473" r:id="rId52"/>
    <p:sldId id="474" r:id="rId53"/>
    <p:sldId id="475" r:id="rId54"/>
    <p:sldId id="476" r:id="rId55"/>
    <p:sldId id="477" r:id="rId56"/>
    <p:sldId id="478" r:id="rId57"/>
    <p:sldId id="479" r:id="rId58"/>
    <p:sldId id="480" r:id="rId59"/>
    <p:sldId id="481" r:id="rId60"/>
    <p:sldId id="482" r:id="rId61"/>
    <p:sldId id="483" r:id="rId62"/>
    <p:sldId id="484" r:id="rId63"/>
    <p:sldId id="485" r:id="rId64"/>
    <p:sldId id="486" r:id="rId65"/>
    <p:sldId id="487" r:id="rId66"/>
    <p:sldId id="488" r:id="rId67"/>
    <p:sldId id="489" r:id="rId68"/>
    <p:sldId id="490" r:id="rId69"/>
    <p:sldId id="491" r:id="rId70"/>
    <p:sldId id="492" r:id="rId71"/>
    <p:sldId id="493" r:id="rId72"/>
    <p:sldId id="494" r:id="rId73"/>
    <p:sldId id="495" r:id="rId74"/>
    <p:sldId id="428" r:id="rId75"/>
    <p:sldId id="496" r:id="rId76"/>
    <p:sldId id="368" r:id="rId77"/>
    <p:sldId id="345" r:id="rId78"/>
    <p:sldId id="369" r:id="rId79"/>
    <p:sldId id="346" r:id="rId80"/>
    <p:sldId id="429" r:id="rId81"/>
    <p:sldId id="430" r:id="rId8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02AC"/>
    <a:srgbClr val="FFFF99"/>
    <a:srgbClr val="007635"/>
    <a:srgbClr val="FFFF00"/>
    <a:srgbClr val="FFCC00"/>
    <a:srgbClr val="FFFFCC"/>
    <a:srgbClr val="CCFFC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80540" autoAdjust="0"/>
  </p:normalViewPr>
  <p:slideViewPr>
    <p:cSldViewPr>
      <p:cViewPr varScale="1">
        <p:scale>
          <a:sx n="59" d="100"/>
          <a:sy n="59" d="100"/>
        </p:scale>
        <p:origin x="-17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6FBE3-4772-2647-A067-5E8F375AE70E}" type="doc">
      <dgm:prSet loTypeId="urn:microsoft.com/office/officeart/2005/8/layout/cycle1" loCatId="cycle" qsTypeId="urn:microsoft.com/office/officeart/2005/8/quickstyle/simple4" qsCatId="simple" csTypeId="urn:microsoft.com/office/officeart/2005/8/colors/colorful1#1" csCatId="colorful" phldr="1"/>
      <dgm:spPr/>
      <dgm:t>
        <a:bodyPr/>
        <a:lstStyle/>
        <a:p>
          <a:endParaRPr lang="en-US"/>
        </a:p>
      </dgm:t>
    </dgm:pt>
    <dgm:pt modelId="{6A0CC1DC-EE94-D14D-8B18-83F3D118407C}">
      <dgm:prSet phldrT="[Text]"/>
      <dgm:spPr/>
      <dgm:t>
        <a:bodyPr/>
        <a:lstStyle/>
        <a:p>
          <a:r>
            <a:rPr lang="en-US" dirty="0" smtClean="0"/>
            <a:t>Learning</a:t>
          </a:r>
          <a:endParaRPr lang="en-US" dirty="0"/>
        </a:p>
      </dgm:t>
    </dgm:pt>
    <dgm:pt modelId="{88A4031E-ABDD-1945-A6B7-09C7D95033CC}" type="parTrans" cxnId="{DCDB99AA-8E72-3740-9173-C98106CFE787}">
      <dgm:prSet/>
      <dgm:spPr/>
      <dgm:t>
        <a:bodyPr/>
        <a:lstStyle/>
        <a:p>
          <a:endParaRPr lang="en-US"/>
        </a:p>
      </dgm:t>
    </dgm:pt>
    <dgm:pt modelId="{0EB9B058-C188-D944-83FB-43BEEDDA1B45}" type="sibTrans" cxnId="{DCDB99AA-8E72-3740-9173-C98106CFE787}">
      <dgm:prSet/>
      <dgm:spPr/>
      <dgm:t>
        <a:bodyPr/>
        <a:lstStyle/>
        <a:p>
          <a:endParaRPr lang="en-US" dirty="0"/>
        </a:p>
      </dgm:t>
    </dgm:pt>
    <dgm:pt modelId="{5005168A-A975-CD4B-8044-84231FA76CB4}">
      <dgm:prSet phldrT="[Text]"/>
      <dgm:spPr/>
      <dgm:t>
        <a:bodyPr/>
        <a:lstStyle/>
        <a:p>
          <a:r>
            <a:rPr lang="en-US" dirty="0" smtClean="0"/>
            <a:t>Teaching</a:t>
          </a:r>
          <a:endParaRPr lang="en-US" dirty="0"/>
        </a:p>
      </dgm:t>
    </dgm:pt>
    <dgm:pt modelId="{E066EFCE-D831-E147-8E99-24B5DED5E51C}" type="parTrans" cxnId="{DDD14039-9989-B64D-9329-5E74AA400632}">
      <dgm:prSet/>
      <dgm:spPr/>
      <dgm:t>
        <a:bodyPr/>
        <a:lstStyle/>
        <a:p>
          <a:endParaRPr lang="en-US"/>
        </a:p>
      </dgm:t>
    </dgm:pt>
    <dgm:pt modelId="{B7AA3705-C7FC-EA44-916B-2FAB45891C7C}" type="sibTrans" cxnId="{DDD14039-9989-B64D-9329-5E74AA400632}">
      <dgm:prSet/>
      <dgm:spPr/>
      <dgm:t>
        <a:bodyPr/>
        <a:lstStyle/>
        <a:p>
          <a:endParaRPr lang="en-US" dirty="0"/>
        </a:p>
      </dgm:t>
    </dgm:pt>
    <dgm:pt modelId="{AFBD3BDE-5D26-0B4A-A829-602E2BFB03D0}">
      <dgm:prSet phldrT="[Text]"/>
      <dgm:spPr/>
      <dgm:t>
        <a:bodyPr/>
        <a:lstStyle/>
        <a:p>
          <a:r>
            <a:rPr lang="en-US" dirty="0" smtClean="0"/>
            <a:t>Enhancing</a:t>
          </a:r>
          <a:endParaRPr lang="en-US" dirty="0"/>
        </a:p>
      </dgm:t>
    </dgm:pt>
    <dgm:pt modelId="{0A2905AB-1896-444A-A187-3EFA2FA0ACC1}" type="parTrans" cxnId="{CA23C991-310C-4D47-861B-284CA3905D7B}">
      <dgm:prSet/>
      <dgm:spPr/>
      <dgm:t>
        <a:bodyPr/>
        <a:lstStyle/>
        <a:p>
          <a:endParaRPr lang="en-US"/>
        </a:p>
      </dgm:t>
    </dgm:pt>
    <dgm:pt modelId="{6152F142-3CD0-E548-AA2C-B683DB4A3BCF}" type="sibTrans" cxnId="{CA23C991-310C-4D47-861B-284CA3905D7B}">
      <dgm:prSet/>
      <dgm:spPr/>
      <dgm:t>
        <a:bodyPr/>
        <a:lstStyle/>
        <a:p>
          <a:endParaRPr lang="en-US" dirty="0"/>
        </a:p>
      </dgm:t>
    </dgm:pt>
    <dgm:pt modelId="{95C8160D-F6A7-2946-9B74-523498C7E8A4}">
      <dgm:prSet phldrT="[Text]"/>
      <dgm:spPr/>
      <dgm:t>
        <a:bodyPr/>
        <a:lstStyle/>
        <a:p>
          <a:r>
            <a:rPr lang="en-US" dirty="0" smtClean="0"/>
            <a:t>Supporting</a:t>
          </a:r>
          <a:endParaRPr lang="en-US" dirty="0"/>
        </a:p>
      </dgm:t>
    </dgm:pt>
    <dgm:pt modelId="{974B1D68-364A-7D4D-AC66-028D152A5421}" type="parTrans" cxnId="{BB0E2CC6-8DB8-5040-A6D2-8B764139A1AB}">
      <dgm:prSet/>
      <dgm:spPr/>
      <dgm:t>
        <a:bodyPr/>
        <a:lstStyle/>
        <a:p>
          <a:endParaRPr lang="en-US"/>
        </a:p>
      </dgm:t>
    </dgm:pt>
    <dgm:pt modelId="{C586709B-6B6A-FE47-A507-0BC3CF2DC6E4}" type="sibTrans" cxnId="{BB0E2CC6-8DB8-5040-A6D2-8B764139A1AB}">
      <dgm:prSet/>
      <dgm:spPr/>
      <dgm:t>
        <a:bodyPr/>
        <a:lstStyle/>
        <a:p>
          <a:endParaRPr lang="en-US" dirty="0"/>
        </a:p>
      </dgm:t>
    </dgm:pt>
    <dgm:pt modelId="{5568C93A-6816-AD48-A76F-24B35C62E018}">
      <dgm:prSet phldrT="[Text]"/>
      <dgm:spPr/>
      <dgm:t>
        <a:bodyPr/>
        <a:lstStyle/>
        <a:p>
          <a:r>
            <a:rPr lang="en-US" dirty="0" smtClean="0"/>
            <a:t>Sharing</a:t>
          </a:r>
          <a:endParaRPr lang="en-US" dirty="0"/>
        </a:p>
      </dgm:t>
    </dgm:pt>
    <dgm:pt modelId="{F28C576A-F4B6-5E42-9451-10EB1E022A39}" type="parTrans" cxnId="{4E1FB308-469A-4547-8196-6649712D3502}">
      <dgm:prSet/>
      <dgm:spPr/>
      <dgm:t>
        <a:bodyPr/>
        <a:lstStyle/>
        <a:p>
          <a:endParaRPr lang="en-US"/>
        </a:p>
      </dgm:t>
    </dgm:pt>
    <dgm:pt modelId="{76E23BBB-DA7C-1144-981C-73AF143B8DA5}" type="sibTrans" cxnId="{4E1FB308-469A-4547-8196-6649712D3502}">
      <dgm:prSet/>
      <dgm:spPr/>
      <dgm:t>
        <a:bodyPr/>
        <a:lstStyle/>
        <a:p>
          <a:endParaRPr lang="en-US" dirty="0"/>
        </a:p>
      </dgm:t>
    </dgm:pt>
    <dgm:pt modelId="{68E7BAA3-CFE6-FC4F-9476-25C866166E9A}" type="pres">
      <dgm:prSet presAssocID="{9326FBE3-4772-2647-A067-5E8F375AE70E}" presName="cycle" presStyleCnt="0">
        <dgm:presLayoutVars>
          <dgm:dir/>
          <dgm:resizeHandles val="exact"/>
        </dgm:presLayoutVars>
      </dgm:prSet>
      <dgm:spPr/>
      <dgm:t>
        <a:bodyPr/>
        <a:lstStyle/>
        <a:p>
          <a:endParaRPr lang="en-US"/>
        </a:p>
      </dgm:t>
    </dgm:pt>
    <dgm:pt modelId="{D0E65504-9738-0144-AB11-3CA47AAD4627}" type="pres">
      <dgm:prSet presAssocID="{6A0CC1DC-EE94-D14D-8B18-83F3D118407C}" presName="dummy" presStyleCnt="0"/>
      <dgm:spPr/>
      <dgm:t>
        <a:bodyPr/>
        <a:lstStyle/>
        <a:p>
          <a:endParaRPr lang="en-US"/>
        </a:p>
      </dgm:t>
    </dgm:pt>
    <dgm:pt modelId="{48F132A2-4056-A84B-B762-BF6DE61FCCC7}" type="pres">
      <dgm:prSet presAssocID="{6A0CC1DC-EE94-D14D-8B18-83F3D118407C}" presName="node" presStyleLbl="revTx" presStyleIdx="0" presStyleCnt="5">
        <dgm:presLayoutVars>
          <dgm:bulletEnabled val="1"/>
        </dgm:presLayoutVars>
      </dgm:prSet>
      <dgm:spPr/>
      <dgm:t>
        <a:bodyPr/>
        <a:lstStyle/>
        <a:p>
          <a:endParaRPr lang="en-US"/>
        </a:p>
      </dgm:t>
    </dgm:pt>
    <dgm:pt modelId="{32948E22-CC97-8248-959B-48739E1330DA}" type="pres">
      <dgm:prSet presAssocID="{0EB9B058-C188-D944-83FB-43BEEDDA1B45}" presName="sibTrans" presStyleLbl="node1" presStyleIdx="0" presStyleCnt="5"/>
      <dgm:spPr/>
      <dgm:t>
        <a:bodyPr/>
        <a:lstStyle/>
        <a:p>
          <a:endParaRPr lang="en-US"/>
        </a:p>
      </dgm:t>
    </dgm:pt>
    <dgm:pt modelId="{516A35C8-50B9-8F47-842D-40CC4CE9E65B}" type="pres">
      <dgm:prSet presAssocID="{5005168A-A975-CD4B-8044-84231FA76CB4}" presName="dummy" presStyleCnt="0"/>
      <dgm:spPr/>
      <dgm:t>
        <a:bodyPr/>
        <a:lstStyle/>
        <a:p>
          <a:endParaRPr lang="en-US"/>
        </a:p>
      </dgm:t>
    </dgm:pt>
    <dgm:pt modelId="{9A854710-B62F-E047-B885-845C28E1EC2A}" type="pres">
      <dgm:prSet presAssocID="{5005168A-A975-CD4B-8044-84231FA76CB4}" presName="node" presStyleLbl="revTx" presStyleIdx="1" presStyleCnt="5">
        <dgm:presLayoutVars>
          <dgm:bulletEnabled val="1"/>
        </dgm:presLayoutVars>
      </dgm:prSet>
      <dgm:spPr/>
      <dgm:t>
        <a:bodyPr/>
        <a:lstStyle/>
        <a:p>
          <a:endParaRPr lang="en-US"/>
        </a:p>
      </dgm:t>
    </dgm:pt>
    <dgm:pt modelId="{0B5E9BF7-291A-284D-94FF-F32C6D82D213}" type="pres">
      <dgm:prSet presAssocID="{B7AA3705-C7FC-EA44-916B-2FAB45891C7C}" presName="sibTrans" presStyleLbl="node1" presStyleIdx="1" presStyleCnt="5"/>
      <dgm:spPr/>
      <dgm:t>
        <a:bodyPr/>
        <a:lstStyle/>
        <a:p>
          <a:endParaRPr lang="en-US"/>
        </a:p>
      </dgm:t>
    </dgm:pt>
    <dgm:pt modelId="{3A2F2327-10D5-024B-A77D-01C5623CA1EF}" type="pres">
      <dgm:prSet presAssocID="{AFBD3BDE-5D26-0B4A-A829-602E2BFB03D0}" presName="dummy" presStyleCnt="0"/>
      <dgm:spPr/>
      <dgm:t>
        <a:bodyPr/>
        <a:lstStyle/>
        <a:p>
          <a:endParaRPr lang="en-US"/>
        </a:p>
      </dgm:t>
    </dgm:pt>
    <dgm:pt modelId="{AC274CE4-FF13-944D-986E-2DDF464ABE37}" type="pres">
      <dgm:prSet presAssocID="{AFBD3BDE-5D26-0B4A-A829-602E2BFB03D0}" presName="node" presStyleLbl="revTx" presStyleIdx="2" presStyleCnt="5">
        <dgm:presLayoutVars>
          <dgm:bulletEnabled val="1"/>
        </dgm:presLayoutVars>
      </dgm:prSet>
      <dgm:spPr/>
      <dgm:t>
        <a:bodyPr/>
        <a:lstStyle/>
        <a:p>
          <a:endParaRPr lang="en-US"/>
        </a:p>
      </dgm:t>
    </dgm:pt>
    <dgm:pt modelId="{78F69DBD-A0AE-B141-9C4C-814CDCB725FD}" type="pres">
      <dgm:prSet presAssocID="{6152F142-3CD0-E548-AA2C-B683DB4A3BCF}" presName="sibTrans" presStyleLbl="node1" presStyleIdx="2" presStyleCnt="5"/>
      <dgm:spPr/>
      <dgm:t>
        <a:bodyPr/>
        <a:lstStyle/>
        <a:p>
          <a:endParaRPr lang="en-US"/>
        </a:p>
      </dgm:t>
    </dgm:pt>
    <dgm:pt modelId="{0E1CE340-14E3-DC4D-8DE8-BB7DB36FF22F}" type="pres">
      <dgm:prSet presAssocID="{95C8160D-F6A7-2946-9B74-523498C7E8A4}" presName="dummy" presStyleCnt="0"/>
      <dgm:spPr/>
      <dgm:t>
        <a:bodyPr/>
        <a:lstStyle/>
        <a:p>
          <a:endParaRPr lang="en-US"/>
        </a:p>
      </dgm:t>
    </dgm:pt>
    <dgm:pt modelId="{CDB00F95-11D7-1842-B554-2E945279B75F}" type="pres">
      <dgm:prSet presAssocID="{95C8160D-F6A7-2946-9B74-523498C7E8A4}" presName="node" presStyleLbl="revTx" presStyleIdx="3" presStyleCnt="5">
        <dgm:presLayoutVars>
          <dgm:bulletEnabled val="1"/>
        </dgm:presLayoutVars>
      </dgm:prSet>
      <dgm:spPr/>
      <dgm:t>
        <a:bodyPr/>
        <a:lstStyle/>
        <a:p>
          <a:endParaRPr lang="en-US"/>
        </a:p>
      </dgm:t>
    </dgm:pt>
    <dgm:pt modelId="{A78C3A54-C83D-914E-AE7F-E876335F4BCA}" type="pres">
      <dgm:prSet presAssocID="{C586709B-6B6A-FE47-A507-0BC3CF2DC6E4}" presName="sibTrans" presStyleLbl="node1" presStyleIdx="3" presStyleCnt="5" custLinFactNeighborX="-1395" custLinFactNeighborY="-1116"/>
      <dgm:spPr/>
      <dgm:t>
        <a:bodyPr/>
        <a:lstStyle/>
        <a:p>
          <a:endParaRPr lang="en-US"/>
        </a:p>
      </dgm:t>
    </dgm:pt>
    <dgm:pt modelId="{099D12DF-56B5-7D4B-B07B-223DD05D5C68}" type="pres">
      <dgm:prSet presAssocID="{5568C93A-6816-AD48-A76F-24B35C62E018}" presName="dummy" presStyleCnt="0"/>
      <dgm:spPr/>
      <dgm:t>
        <a:bodyPr/>
        <a:lstStyle/>
        <a:p>
          <a:endParaRPr lang="en-US"/>
        </a:p>
      </dgm:t>
    </dgm:pt>
    <dgm:pt modelId="{9E0CD89B-B70C-164F-81C6-31208B1DCFAE}" type="pres">
      <dgm:prSet presAssocID="{5568C93A-6816-AD48-A76F-24B35C62E018}" presName="node" presStyleLbl="revTx" presStyleIdx="4" presStyleCnt="5">
        <dgm:presLayoutVars>
          <dgm:bulletEnabled val="1"/>
        </dgm:presLayoutVars>
      </dgm:prSet>
      <dgm:spPr/>
      <dgm:t>
        <a:bodyPr/>
        <a:lstStyle/>
        <a:p>
          <a:endParaRPr lang="en-US"/>
        </a:p>
      </dgm:t>
    </dgm:pt>
    <dgm:pt modelId="{85C515FA-5A1B-ED41-863F-C8E69963F60A}" type="pres">
      <dgm:prSet presAssocID="{76E23BBB-DA7C-1144-981C-73AF143B8DA5}" presName="sibTrans" presStyleLbl="node1" presStyleIdx="4" presStyleCnt="5"/>
      <dgm:spPr/>
      <dgm:t>
        <a:bodyPr/>
        <a:lstStyle/>
        <a:p>
          <a:endParaRPr lang="en-US"/>
        </a:p>
      </dgm:t>
    </dgm:pt>
  </dgm:ptLst>
  <dgm:cxnLst>
    <dgm:cxn modelId="{F9A6B334-4663-4F50-9DF8-5D6E299FF25A}" type="presOf" srcId="{6152F142-3CD0-E548-AA2C-B683DB4A3BCF}" destId="{78F69DBD-A0AE-B141-9C4C-814CDCB725FD}" srcOrd="0" destOrd="0" presId="urn:microsoft.com/office/officeart/2005/8/layout/cycle1"/>
    <dgm:cxn modelId="{BB0E2CC6-8DB8-5040-A6D2-8B764139A1AB}" srcId="{9326FBE3-4772-2647-A067-5E8F375AE70E}" destId="{95C8160D-F6A7-2946-9B74-523498C7E8A4}" srcOrd="3" destOrd="0" parTransId="{974B1D68-364A-7D4D-AC66-028D152A5421}" sibTransId="{C586709B-6B6A-FE47-A507-0BC3CF2DC6E4}"/>
    <dgm:cxn modelId="{D53C5052-A4B6-4F45-BE4C-5FDB6C9CB1BE}" type="presOf" srcId="{95C8160D-F6A7-2946-9B74-523498C7E8A4}" destId="{CDB00F95-11D7-1842-B554-2E945279B75F}" srcOrd="0" destOrd="0" presId="urn:microsoft.com/office/officeart/2005/8/layout/cycle1"/>
    <dgm:cxn modelId="{4E1FB308-469A-4547-8196-6649712D3502}" srcId="{9326FBE3-4772-2647-A067-5E8F375AE70E}" destId="{5568C93A-6816-AD48-A76F-24B35C62E018}" srcOrd="4" destOrd="0" parTransId="{F28C576A-F4B6-5E42-9451-10EB1E022A39}" sibTransId="{76E23BBB-DA7C-1144-981C-73AF143B8DA5}"/>
    <dgm:cxn modelId="{DCDB99AA-8E72-3740-9173-C98106CFE787}" srcId="{9326FBE3-4772-2647-A067-5E8F375AE70E}" destId="{6A0CC1DC-EE94-D14D-8B18-83F3D118407C}" srcOrd="0" destOrd="0" parTransId="{88A4031E-ABDD-1945-A6B7-09C7D95033CC}" sibTransId="{0EB9B058-C188-D944-83FB-43BEEDDA1B45}"/>
    <dgm:cxn modelId="{1C46B33A-873E-4116-B10F-DD87D7BDF461}" type="presOf" srcId="{C586709B-6B6A-FE47-A507-0BC3CF2DC6E4}" destId="{A78C3A54-C83D-914E-AE7F-E876335F4BCA}" srcOrd="0" destOrd="0" presId="urn:microsoft.com/office/officeart/2005/8/layout/cycle1"/>
    <dgm:cxn modelId="{4FFD510C-FAB5-440E-AFCA-AAE36EF26A17}" type="presOf" srcId="{5005168A-A975-CD4B-8044-84231FA76CB4}" destId="{9A854710-B62F-E047-B885-845C28E1EC2A}" srcOrd="0" destOrd="0" presId="urn:microsoft.com/office/officeart/2005/8/layout/cycle1"/>
    <dgm:cxn modelId="{DA27E634-0E3A-4866-99B3-844926306600}" type="presOf" srcId="{9326FBE3-4772-2647-A067-5E8F375AE70E}" destId="{68E7BAA3-CFE6-FC4F-9476-25C866166E9A}" srcOrd="0" destOrd="0" presId="urn:microsoft.com/office/officeart/2005/8/layout/cycle1"/>
    <dgm:cxn modelId="{F7661C91-43CE-40CA-A2AE-6806EC43A160}" type="presOf" srcId="{AFBD3BDE-5D26-0B4A-A829-602E2BFB03D0}" destId="{AC274CE4-FF13-944D-986E-2DDF464ABE37}" srcOrd="0" destOrd="0" presId="urn:microsoft.com/office/officeart/2005/8/layout/cycle1"/>
    <dgm:cxn modelId="{4D453C63-05E9-4329-8961-CC7C745C75A5}" type="presOf" srcId="{6A0CC1DC-EE94-D14D-8B18-83F3D118407C}" destId="{48F132A2-4056-A84B-B762-BF6DE61FCCC7}" srcOrd="0" destOrd="0" presId="urn:microsoft.com/office/officeart/2005/8/layout/cycle1"/>
    <dgm:cxn modelId="{82CFBA34-BC63-4BFC-92CC-8E190305DC1C}" type="presOf" srcId="{0EB9B058-C188-D944-83FB-43BEEDDA1B45}" destId="{32948E22-CC97-8248-959B-48739E1330DA}" srcOrd="0" destOrd="0" presId="urn:microsoft.com/office/officeart/2005/8/layout/cycle1"/>
    <dgm:cxn modelId="{DDD14039-9989-B64D-9329-5E74AA400632}" srcId="{9326FBE3-4772-2647-A067-5E8F375AE70E}" destId="{5005168A-A975-CD4B-8044-84231FA76CB4}" srcOrd="1" destOrd="0" parTransId="{E066EFCE-D831-E147-8E99-24B5DED5E51C}" sibTransId="{B7AA3705-C7FC-EA44-916B-2FAB45891C7C}"/>
    <dgm:cxn modelId="{4819368C-D5CE-48E0-B36E-C3E2BBE081B6}" type="presOf" srcId="{5568C93A-6816-AD48-A76F-24B35C62E018}" destId="{9E0CD89B-B70C-164F-81C6-31208B1DCFAE}" srcOrd="0" destOrd="0" presId="urn:microsoft.com/office/officeart/2005/8/layout/cycle1"/>
    <dgm:cxn modelId="{CA23C991-310C-4D47-861B-284CA3905D7B}" srcId="{9326FBE3-4772-2647-A067-5E8F375AE70E}" destId="{AFBD3BDE-5D26-0B4A-A829-602E2BFB03D0}" srcOrd="2" destOrd="0" parTransId="{0A2905AB-1896-444A-A187-3EFA2FA0ACC1}" sibTransId="{6152F142-3CD0-E548-AA2C-B683DB4A3BCF}"/>
    <dgm:cxn modelId="{B49B67C7-AD41-4825-B455-BD03935CCC15}" type="presOf" srcId="{B7AA3705-C7FC-EA44-916B-2FAB45891C7C}" destId="{0B5E9BF7-291A-284D-94FF-F32C6D82D213}" srcOrd="0" destOrd="0" presId="urn:microsoft.com/office/officeart/2005/8/layout/cycle1"/>
    <dgm:cxn modelId="{C5DE02D4-89F8-4759-9993-85EEDF62611B}" type="presOf" srcId="{76E23BBB-DA7C-1144-981C-73AF143B8DA5}" destId="{85C515FA-5A1B-ED41-863F-C8E69963F60A}" srcOrd="0" destOrd="0" presId="urn:microsoft.com/office/officeart/2005/8/layout/cycle1"/>
    <dgm:cxn modelId="{16137BB2-8032-4FAF-BD10-7BAE5EB8C174}" type="presParOf" srcId="{68E7BAA3-CFE6-FC4F-9476-25C866166E9A}" destId="{D0E65504-9738-0144-AB11-3CA47AAD4627}" srcOrd="0" destOrd="0" presId="urn:microsoft.com/office/officeart/2005/8/layout/cycle1"/>
    <dgm:cxn modelId="{025AA190-D3B8-467F-ACA0-264CD4B953D8}" type="presParOf" srcId="{68E7BAA3-CFE6-FC4F-9476-25C866166E9A}" destId="{48F132A2-4056-A84B-B762-BF6DE61FCCC7}" srcOrd="1" destOrd="0" presId="urn:microsoft.com/office/officeart/2005/8/layout/cycle1"/>
    <dgm:cxn modelId="{844FF291-16CA-43ED-B8FF-E20B228EF202}" type="presParOf" srcId="{68E7BAA3-CFE6-FC4F-9476-25C866166E9A}" destId="{32948E22-CC97-8248-959B-48739E1330DA}" srcOrd="2" destOrd="0" presId="urn:microsoft.com/office/officeart/2005/8/layout/cycle1"/>
    <dgm:cxn modelId="{D6EF9E4C-55C1-4D41-999A-04C381D7656A}" type="presParOf" srcId="{68E7BAA3-CFE6-FC4F-9476-25C866166E9A}" destId="{516A35C8-50B9-8F47-842D-40CC4CE9E65B}" srcOrd="3" destOrd="0" presId="urn:microsoft.com/office/officeart/2005/8/layout/cycle1"/>
    <dgm:cxn modelId="{684BB761-A9EE-42D0-8BB2-B6D3CF27D18A}" type="presParOf" srcId="{68E7BAA3-CFE6-FC4F-9476-25C866166E9A}" destId="{9A854710-B62F-E047-B885-845C28E1EC2A}" srcOrd="4" destOrd="0" presId="urn:microsoft.com/office/officeart/2005/8/layout/cycle1"/>
    <dgm:cxn modelId="{9728A209-B3A0-4A12-91F1-A63FC9E34C38}" type="presParOf" srcId="{68E7BAA3-CFE6-FC4F-9476-25C866166E9A}" destId="{0B5E9BF7-291A-284D-94FF-F32C6D82D213}" srcOrd="5" destOrd="0" presId="urn:microsoft.com/office/officeart/2005/8/layout/cycle1"/>
    <dgm:cxn modelId="{C48E10B4-DF1C-45C0-8958-12DC359F3E04}" type="presParOf" srcId="{68E7BAA3-CFE6-FC4F-9476-25C866166E9A}" destId="{3A2F2327-10D5-024B-A77D-01C5623CA1EF}" srcOrd="6" destOrd="0" presId="urn:microsoft.com/office/officeart/2005/8/layout/cycle1"/>
    <dgm:cxn modelId="{CFDE1E15-3A36-475D-8A8C-27E65DEE12EC}" type="presParOf" srcId="{68E7BAA3-CFE6-FC4F-9476-25C866166E9A}" destId="{AC274CE4-FF13-944D-986E-2DDF464ABE37}" srcOrd="7" destOrd="0" presId="urn:microsoft.com/office/officeart/2005/8/layout/cycle1"/>
    <dgm:cxn modelId="{44307DFA-2A01-4385-A656-F0E3A7846746}" type="presParOf" srcId="{68E7BAA3-CFE6-FC4F-9476-25C866166E9A}" destId="{78F69DBD-A0AE-B141-9C4C-814CDCB725FD}" srcOrd="8" destOrd="0" presId="urn:microsoft.com/office/officeart/2005/8/layout/cycle1"/>
    <dgm:cxn modelId="{C24BA496-EE22-4D9C-A427-5B732D6EE7BB}" type="presParOf" srcId="{68E7BAA3-CFE6-FC4F-9476-25C866166E9A}" destId="{0E1CE340-14E3-DC4D-8DE8-BB7DB36FF22F}" srcOrd="9" destOrd="0" presId="urn:microsoft.com/office/officeart/2005/8/layout/cycle1"/>
    <dgm:cxn modelId="{84F78E2E-CC46-47F0-9A20-199CC6C1CE2D}" type="presParOf" srcId="{68E7BAA3-CFE6-FC4F-9476-25C866166E9A}" destId="{CDB00F95-11D7-1842-B554-2E945279B75F}" srcOrd="10" destOrd="0" presId="urn:microsoft.com/office/officeart/2005/8/layout/cycle1"/>
    <dgm:cxn modelId="{0D9286AA-A902-48DE-8C4C-88344FA21D26}" type="presParOf" srcId="{68E7BAA3-CFE6-FC4F-9476-25C866166E9A}" destId="{A78C3A54-C83D-914E-AE7F-E876335F4BCA}" srcOrd="11" destOrd="0" presId="urn:microsoft.com/office/officeart/2005/8/layout/cycle1"/>
    <dgm:cxn modelId="{C37E5F64-9212-4BCF-B9B1-C5B1E772C0B2}" type="presParOf" srcId="{68E7BAA3-CFE6-FC4F-9476-25C866166E9A}" destId="{099D12DF-56B5-7D4B-B07B-223DD05D5C68}" srcOrd="12" destOrd="0" presId="urn:microsoft.com/office/officeart/2005/8/layout/cycle1"/>
    <dgm:cxn modelId="{1E97728A-D09A-403E-A98A-07EE78671C6B}" type="presParOf" srcId="{68E7BAA3-CFE6-FC4F-9476-25C866166E9A}" destId="{9E0CD89B-B70C-164F-81C6-31208B1DCFAE}" srcOrd="13" destOrd="0" presId="urn:microsoft.com/office/officeart/2005/8/layout/cycle1"/>
    <dgm:cxn modelId="{5BF7B1E1-3152-46DD-8841-08BCDF94168D}" type="presParOf" srcId="{68E7BAA3-CFE6-FC4F-9476-25C866166E9A}" destId="{85C515FA-5A1B-ED41-863F-C8E69963F60A}" srcOrd="14" destOrd="0" presId="urn:microsoft.com/office/officeart/2005/8/layout/cycle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132A2-4056-A84B-B762-BF6DE61FCCC7}">
      <dsp:nvSpPr>
        <dsp:cNvPr id="0" name=""/>
        <dsp:cNvSpPr/>
      </dsp:nvSpPr>
      <dsp:spPr>
        <a:xfrm>
          <a:off x="4203771" y="35713"/>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Learning</a:t>
          </a:r>
          <a:endParaRPr lang="en-US" sz="2000" kern="1200" dirty="0"/>
        </a:p>
      </dsp:txBody>
      <dsp:txXfrm>
        <a:off x="4203771" y="35713"/>
        <a:ext cx="1225455" cy="1225455"/>
      </dsp:txXfrm>
    </dsp:sp>
    <dsp:sp modelId="{32948E22-CC97-8248-959B-48739E1330DA}">
      <dsp:nvSpPr>
        <dsp:cNvPr id="0" name=""/>
        <dsp:cNvSpPr/>
      </dsp:nvSpPr>
      <dsp:spPr>
        <a:xfrm>
          <a:off x="1315604" y="-394"/>
          <a:ext cx="4601452" cy="4601452"/>
        </a:xfrm>
        <a:prstGeom prst="circularArrow">
          <a:avLst>
            <a:gd name="adj1" fmla="val 5193"/>
            <a:gd name="adj2" fmla="val 335408"/>
            <a:gd name="adj3" fmla="val 21295298"/>
            <a:gd name="adj4" fmla="val 19764437"/>
            <a:gd name="adj5" fmla="val 605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A854710-B62F-E047-B885-845C28E1EC2A}">
      <dsp:nvSpPr>
        <dsp:cNvPr id="0" name=""/>
        <dsp:cNvSpPr/>
      </dsp:nvSpPr>
      <dsp:spPr>
        <a:xfrm>
          <a:off x="4945516" y="2318569"/>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Teaching</a:t>
          </a:r>
          <a:endParaRPr lang="en-US" sz="2000" kern="1200" dirty="0"/>
        </a:p>
      </dsp:txBody>
      <dsp:txXfrm>
        <a:off x="4945516" y="2318569"/>
        <a:ext cx="1225455" cy="1225455"/>
      </dsp:txXfrm>
    </dsp:sp>
    <dsp:sp modelId="{0B5E9BF7-291A-284D-94FF-F32C6D82D213}">
      <dsp:nvSpPr>
        <dsp:cNvPr id="0" name=""/>
        <dsp:cNvSpPr/>
      </dsp:nvSpPr>
      <dsp:spPr>
        <a:xfrm>
          <a:off x="1315604" y="-394"/>
          <a:ext cx="4601452" cy="4601452"/>
        </a:xfrm>
        <a:prstGeom prst="circularArrow">
          <a:avLst>
            <a:gd name="adj1" fmla="val 5193"/>
            <a:gd name="adj2" fmla="val 335408"/>
            <a:gd name="adj3" fmla="val 4016830"/>
            <a:gd name="adj4" fmla="val 2251476"/>
            <a:gd name="adj5" fmla="val 605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274CE4-FF13-944D-986E-2DDF464ABE37}">
      <dsp:nvSpPr>
        <dsp:cNvPr id="0" name=""/>
        <dsp:cNvSpPr/>
      </dsp:nvSpPr>
      <dsp:spPr>
        <a:xfrm>
          <a:off x="3003603" y="3729452"/>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Enhancing</a:t>
          </a:r>
          <a:endParaRPr lang="en-US" sz="2000" kern="1200" dirty="0"/>
        </a:p>
      </dsp:txBody>
      <dsp:txXfrm>
        <a:off x="3003603" y="3729452"/>
        <a:ext cx="1225455" cy="1225455"/>
      </dsp:txXfrm>
    </dsp:sp>
    <dsp:sp modelId="{78F69DBD-A0AE-B141-9C4C-814CDCB725FD}">
      <dsp:nvSpPr>
        <dsp:cNvPr id="0" name=""/>
        <dsp:cNvSpPr/>
      </dsp:nvSpPr>
      <dsp:spPr>
        <a:xfrm>
          <a:off x="1315604" y="-394"/>
          <a:ext cx="4601452" cy="4601452"/>
        </a:xfrm>
        <a:prstGeom prst="circularArrow">
          <a:avLst>
            <a:gd name="adj1" fmla="val 5193"/>
            <a:gd name="adj2" fmla="val 335408"/>
            <a:gd name="adj3" fmla="val 8213116"/>
            <a:gd name="adj4" fmla="val 6447762"/>
            <a:gd name="adj5" fmla="val 6059"/>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B00F95-11D7-1842-B554-2E945279B75F}">
      <dsp:nvSpPr>
        <dsp:cNvPr id="0" name=""/>
        <dsp:cNvSpPr/>
      </dsp:nvSpPr>
      <dsp:spPr>
        <a:xfrm>
          <a:off x="1061689" y="2318569"/>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Supporting</a:t>
          </a:r>
          <a:endParaRPr lang="en-US" sz="2000" kern="1200" dirty="0"/>
        </a:p>
      </dsp:txBody>
      <dsp:txXfrm>
        <a:off x="1061689" y="2318569"/>
        <a:ext cx="1225455" cy="1225455"/>
      </dsp:txXfrm>
    </dsp:sp>
    <dsp:sp modelId="{A78C3A54-C83D-914E-AE7F-E876335F4BCA}">
      <dsp:nvSpPr>
        <dsp:cNvPr id="0" name=""/>
        <dsp:cNvSpPr/>
      </dsp:nvSpPr>
      <dsp:spPr>
        <a:xfrm>
          <a:off x="1251414" y="-51746"/>
          <a:ext cx="4601452" cy="4601452"/>
        </a:xfrm>
        <a:prstGeom prst="circularArrow">
          <a:avLst>
            <a:gd name="adj1" fmla="val 5193"/>
            <a:gd name="adj2" fmla="val 335408"/>
            <a:gd name="adj3" fmla="val 12300155"/>
            <a:gd name="adj4" fmla="val 10769293"/>
            <a:gd name="adj5" fmla="val 605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0CD89B-B70C-164F-81C6-31208B1DCFAE}">
      <dsp:nvSpPr>
        <dsp:cNvPr id="0" name=""/>
        <dsp:cNvSpPr/>
      </dsp:nvSpPr>
      <dsp:spPr>
        <a:xfrm>
          <a:off x="1803434" y="35713"/>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Sharing</a:t>
          </a:r>
          <a:endParaRPr lang="en-US" sz="2000" kern="1200" dirty="0"/>
        </a:p>
      </dsp:txBody>
      <dsp:txXfrm>
        <a:off x="1803434" y="35713"/>
        <a:ext cx="1225455" cy="1225455"/>
      </dsp:txXfrm>
    </dsp:sp>
    <dsp:sp modelId="{85C515FA-5A1B-ED41-863F-C8E69963F60A}">
      <dsp:nvSpPr>
        <dsp:cNvPr id="0" name=""/>
        <dsp:cNvSpPr/>
      </dsp:nvSpPr>
      <dsp:spPr>
        <a:xfrm>
          <a:off x="1315604" y="-394"/>
          <a:ext cx="4601452" cy="4601452"/>
        </a:xfrm>
        <a:prstGeom prst="circularArrow">
          <a:avLst>
            <a:gd name="adj1" fmla="val 5193"/>
            <a:gd name="adj2" fmla="val 335408"/>
            <a:gd name="adj3" fmla="val 16867812"/>
            <a:gd name="adj4" fmla="val 15196780"/>
            <a:gd name="adj5" fmla="val 6059"/>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0" tIns="46585" rIns="93170" bIns="46585" rtlCol="0"/>
          <a:lstStyle>
            <a:lvl1pPr algn="r">
              <a:defRPr sz="1200"/>
            </a:lvl1pPr>
          </a:lstStyle>
          <a:p>
            <a:fld id="{300DDEB1-F827-41BA-A512-41199CC979D2}" type="datetimeFigureOut">
              <a:rPr lang="en-US" smtClean="0"/>
              <a:t>2/26/2014</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0" tIns="46585" rIns="93170" bIns="46585"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0" tIns="46585" rIns="93170" bIns="46585" rtlCol="0" anchor="b"/>
          <a:lstStyle>
            <a:lvl1pPr algn="r">
              <a:defRPr sz="1200"/>
            </a:lvl1pPr>
          </a:lstStyle>
          <a:p>
            <a:fld id="{18FAF8FD-C357-46D7-BD83-8CBC790447A9}" type="slidenum">
              <a:rPr lang="en-US" smtClean="0"/>
              <a:t>‹#›</a:t>
            </a:fld>
            <a:endParaRPr lang="en-US"/>
          </a:p>
        </p:txBody>
      </p:sp>
    </p:spTree>
    <p:extLst>
      <p:ext uri="{BB962C8B-B14F-4D97-AF65-F5344CB8AC3E}">
        <p14:creationId xmlns:p14="http://schemas.microsoft.com/office/powerpoint/2010/main" val="2955368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0" tIns="46585" rIns="93170" bIns="46585" rtlCol="0"/>
          <a:lstStyle>
            <a:lvl1pPr algn="r">
              <a:defRPr sz="1200"/>
            </a:lvl1pPr>
          </a:lstStyle>
          <a:p>
            <a:fld id="{C2E8A5D6-09C6-40FD-BC89-5FB9BF9D471F}" type="datetimeFigureOut">
              <a:rPr lang="en-US" smtClean="0"/>
              <a:t>2/26/2014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5" rIns="93170"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0" tIns="46585" rIns="93170" bIns="46585" rtlCol="0" anchor="b"/>
          <a:lstStyle>
            <a:lvl1pPr algn="r">
              <a:defRPr sz="1200"/>
            </a:lvl1pPr>
          </a:lstStyle>
          <a:p>
            <a:fld id="{60913557-7C53-471A-BB74-08C5526B88AA}" type="slidenum">
              <a:rPr lang="en-US" smtClean="0"/>
              <a:t>‹#›</a:t>
            </a:fld>
            <a:endParaRPr lang="en-US"/>
          </a:p>
        </p:txBody>
      </p:sp>
    </p:spTree>
    <p:extLst>
      <p:ext uri="{BB962C8B-B14F-4D97-AF65-F5344CB8AC3E}">
        <p14:creationId xmlns:p14="http://schemas.microsoft.com/office/powerpoint/2010/main" val="116467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5713">
              <a:spcBef>
                <a:spcPct val="0"/>
              </a:spcBef>
              <a:defRPr/>
            </a:pPr>
            <a:r>
              <a:rPr lang="en-US" dirty="0" smtClean="0"/>
              <a:t>5 minutes</a:t>
            </a:r>
          </a:p>
          <a:p>
            <a:pPr defTabSz="905713">
              <a:spcBef>
                <a:spcPct val="0"/>
              </a:spcBef>
              <a:defRPr/>
            </a:pPr>
            <a:r>
              <a:rPr lang="en-US" dirty="0" smtClean="0"/>
              <a:t>Facilitator:  Amy Treece</a:t>
            </a:r>
          </a:p>
          <a:p>
            <a:pPr defTabSz="905713">
              <a:spcBef>
                <a:spcPct val="0"/>
              </a:spcBef>
              <a:defRPr/>
            </a:pPr>
            <a:r>
              <a:rPr lang="en-US" dirty="0" smtClean="0"/>
              <a:t>Materials:</a:t>
            </a:r>
            <a:r>
              <a:rPr lang="en-US" baseline="0" dirty="0" smtClean="0"/>
              <a:t>  List of Facilitators </a:t>
            </a:r>
            <a:endParaRPr lang="en-US" dirty="0" smtClean="0"/>
          </a:p>
          <a:p>
            <a:pPr defTabSz="905713">
              <a:spcBef>
                <a:spcPct val="0"/>
              </a:spcBef>
              <a:defRPr/>
            </a:pPr>
            <a:r>
              <a:rPr lang="en-US" dirty="0" smtClean="0"/>
              <a:t>Welcome to SS Leadership Network.</a:t>
            </a:r>
          </a:p>
          <a:p>
            <a:pPr defTabSz="905713">
              <a:spcBef>
                <a:spcPct val="0"/>
              </a:spcBef>
              <a:defRPr/>
            </a:pPr>
            <a:r>
              <a:rPr lang="en-US" dirty="0" smtClean="0"/>
              <a:t>Social Studies</a:t>
            </a:r>
            <a:r>
              <a:rPr lang="en-US" baseline="0" dirty="0" smtClean="0"/>
              <a:t> Education </a:t>
            </a:r>
            <a:r>
              <a:rPr lang="en-US" dirty="0" smtClean="0"/>
              <a:t>is central to the lives of all Americans, preparing them to be informed citizens in a democracy and knowledgeable consumers.  </a:t>
            </a:r>
          </a:p>
          <a:p>
            <a:pPr defTabSz="905713">
              <a:spcBef>
                <a:spcPct val="0"/>
              </a:spcBef>
              <a:defRPr/>
            </a:pPr>
            <a:r>
              <a:rPr lang="en-US" altLang="en-US" dirty="0" smtClean="0">
                <a:ea typeface="ＭＳ Ｐゴシック" pitchFamily="34" charset="-128"/>
              </a:rPr>
              <a:t>Wanted to take this opportunity to welcome you to our SS Leadership Network.  </a:t>
            </a:r>
          </a:p>
          <a:p>
            <a:pPr marL="0" marR="0" indent="0" algn="l" defTabSz="905713" rtl="0" eaLnBrk="1" fontAlgn="auto" latinLnBrk="0" hangingPunct="1">
              <a:lnSpc>
                <a:spcPct val="100000"/>
              </a:lnSpc>
              <a:spcBef>
                <a:spcPct val="0"/>
              </a:spcBef>
              <a:spcAft>
                <a:spcPts val="0"/>
              </a:spcAft>
              <a:buClrTx/>
              <a:buSzTx/>
              <a:buFontTx/>
              <a:buNone/>
              <a:tabLst/>
              <a:defRPr/>
            </a:pPr>
            <a:r>
              <a:rPr lang="en-US" altLang="en-US" dirty="0" smtClean="0">
                <a:ea typeface="ＭＳ Ｐゴシック" pitchFamily="34" charset="-128"/>
              </a:rPr>
              <a:t>Introduce Facilitators (Dr. </a:t>
            </a:r>
            <a:r>
              <a:rPr lang="en-US" altLang="en-US" dirty="0" err="1" smtClean="0">
                <a:ea typeface="ＭＳ Ｐゴシック" pitchFamily="34" charset="-128"/>
              </a:rPr>
              <a:t>Klotter</a:t>
            </a:r>
            <a:r>
              <a:rPr lang="en-US" altLang="en-US" dirty="0" smtClean="0">
                <a:ea typeface="ＭＳ Ｐゴシック" pitchFamily="34" charset="-128"/>
              </a:rPr>
              <a:t>, Mikkaka Overstreet, Angela Hamblen, Sean Elkins, myself).</a:t>
            </a:r>
            <a:r>
              <a:rPr lang="en-US" altLang="en-US" baseline="0" dirty="0" smtClean="0">
                <a:ea typeface="ＭＳ Ｐゴシック" pitchFamily="34" charset="-128"/>
              </a:rPr>
              <a:t>  Reference participants to the </a:t>
            </a:r>
            <a:r>
              <a:rPr lang="en-US" baseline="0" dirty="0" smtClean="0"/>
              <a:t>handout with brief description of strengths and contact information.</a:t>
            </a:r>
            <a:endParaRPr lang="en-US" dirty="0" smtClean="0"/>
          </a:p>
          <a:p>
            <a:pPr defTabSz="905713">
              <a:spcBef>
                <a:spcPct val="0"/>
              </a:spcBef>
              <a:defRPr/>
            </a:pPr>
            <a:endParaRPr lang="en-US" altLang="en-US" dirty="0" smtClean="0">
              <a:ea typeface="ＭＳ Ｐゴシック" pitchFamily="34" charset="-128"/>
            </a:endParaRPr>
          </a:p>
          <a:p>
            <a:pPr defTabSz="905713">
              <a:spcBef>
                <a:spcPct val="0"/>
              </a:spcBef>
              <a:defRPr/>
            </a:pPr>
            <a:r>
              <a:rPr lang="en-US" altLang="en-US" dirty="0" smtClean="0">
                <a:ea typeface="ＭＳ Ｐゴシック" pitchFamily="34" charset="-128"/>
              </a:rPr>
              <a:t>Recognition</a:t>
            </a:r>
            <a:r>
              <a:rPr lang="en-US" altLang="en-US" baseline="0" dirty="0" smtClean="0">
                <a:ea typeface="ＭＳ Ｐゴシック" pitchFamily="34" charset="-128"/>
              </a:rPr>
              <a:t> to Tina Tipton and Tracy Harris for creating this team</a:t>
            </a:r>
            <a:endParaRPr lang="en-US" altLang="en-US" dirty="0"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856" indent="-285714" eaLnBrk="0" hangingPunct="0">
              <a:spcBef>
                <a:spcPct val="30000"/>
              </a:spcBef>
              <a:defRPr sz="1200">
                <a:solidFill>
                  <a:schemeClr val="tx1"/>
                </a:solidFill>
                <a:latin typeface="Calibri" pitchFamily="34" charset="0"/>
                <a:ea typeface="ＭＳ Ｐゴシック" pitchFamily="34" charset="-128"/>
              </a:defRPr>
            </a:lvl2pPr>
            <a:lvl3pPr marL="1142856" indent="-228571" eaLnBrk="0" hangingPunct="0">
              <a:spcBef>
                <a:spcPct val="30000"/>
              </a:spcBef>
              <a:defRPr sz="1200">
                <a:solidFill>
                  <a:schemeClr val="tx1"/>
                </a:solidFill>
                <a:latin typeface="Calibri" pitchFamily="34" charset="0"/>
                <a:ea typeface="ＭＳ Ｐゴシック" pitchFamily="34" charset="-128"/>
              </a:defRPr>
            </a:lvl3pPr>
            <a:lvl4pPr marL="1599997" indent="-228571" eaLnBrk="0" hangingPunct="0">
              <a:spcBef>
                <a:spcPct val="30000"/>
              </a:spcBef>
              <a:defRPr sz="1200">
                <a:solidFill>
                  <a:schemeClr val="tx1"/>
                </a:solidFill>
                <a:latin typeface="Calibri" pitchFamily="34" charset="0"/>
                <a:ea typeface="ＭＳ Ｐゴシック" pitchFamily="34" charset="-128"/>
              </a:defRPr>
            </a:lvl4pPr>
            <a:lvl5pPr marL="2057140" indent="-228571" eaLnBrk="0" hangingPunct="0">
              <a:spcBef>
                <a:spcPct val="30000"/>
              </a:spcBef>
              <a:defRPr sz="1200">
                <a:solidFill>
                  <a:schemeClr val="tx1"/>
                </a:solidFill>
                <a:latin typeface="Calibri" pitchFamily="34" charset="0"/>
                <a:ea typeface="ＭＳ Ｐゴシック" pitchFamily="34" charset="-128"/>
              </a:defRPr>
            </a:lvl5pPr>
            <a:lvl6pPr marL="2514281" indent="-228571"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424" indent="-228571"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566" indent="-228571"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5708" indent="-228571"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787B360-2E5A-498B-9AC6-BC978D521F84}" type="slidenum">
              <a:rPr lang="en-US" altLang="en-US">
                <a:solidFill>
                  <a:prstClr val="black"/>
                </a:solidFill>
                <a:cs typeface="Arial" pitchFamily="34" charset="0"/>
              </a:rPr>
              <a:pPr eaLnBrk="1" hangingPunct="1">
                <a:spcBef>
                  <a:spcPct val="0"/>
                </a:spcBef>
              </a:pPr>
              <a:t>1</a:t>
            </a:fld>
            <a:endParaRPr lang="en-US" altLang="en-US" dirty="0">
              <a:solidFill>
                <a:prstClr val="black"/>
              </a:solidFill>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moment to familiarize yourself with the structure of the Framework for Teaching. (May want to do a quick formative assessment to check participants familiarity with the framework  ex. Thumbs Up/Thumbs Down)</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10</a:t>
            </a:fld>
            <a:endParaRPr lang="en-US"/>
          </a:p>
        </p:txBody>
      </p:sp>
    </p:spTree>
    <p:extLst>
      <p:ext uri="{BB962C8B-B14F-4D97-AF65-F5344CB8AC3E}">
        <p14:creationId xmlns:p14="http://schemas.microsoft.com/office/powerpoint/2010/main" val="2934332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Participants</a:t>
            </a:r>
            <a:r>
              <a:rPr lang="en-US" baseline="0" dirty="0" smtClean="0"/>
              <a:t> to focus on the Accomplished Column of the Framework.  </a:t>
            </a:r>
          </a:p>
          <a:p>
            <a:r>
              <a:rPr lang="en-US" baseline="0" dirty="0" smtClean="0"/>
              <a:t>Discuss “What indicators demonstrate a teacher who is Accomplished or Exemplary in terms of using assessment?”</a:t>
            </a:r>
          </a:p>
          <a:p>
            <a:r>
              <a:rPr lang="en-US" baseline="0" dirty="0" smtClean="0"/>
              <a:t>May encourage teachers to do some self-reflection…where would you situate yourself on this chart—this is not to share out/just to think individually.</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11</a:t>
            </a:fld>
            <a:endParaRPr lang="en-US"/>
          </a:p>
        </p:txBody>
      </p:sp>
    </p:spTree>
    <p:extLst>
      <p:ext uri="{BB962C8B-B14F-4D97-AF65-F5344CB8AC3E}">
        <p14:creationId xmlns:p14="http://schemas.microsoft.com/office/powerpoint/2010/main" val="3830335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p>
          <a:p>
            <a:r>
              <a:rPr lang="en-US" dirty="0" smtClean="0"/>
              <a:t>Direct Teachers to Locate the </a:t>
            </a:r>
            <a:r>
              <a:rPr lang="en-US" b="1" dirty="0" smtClean="0"/>
              <a:t>Formative</a:t>
            </a:r>
            <a:r>
              <a:rPr lang="en-US" b="1" baseline="0" dirty="0" smtClean="0"/>
              <a:t> Assessment Strategies Quick Reference Guide</a:t>
            </a:r>
            <a:r>
              <a:rPr lang="en-US" b="0" baseline="0" dirty="0" smtClean="0"/>
              <a:t> in their packet.  Have teachers review the assessments and discuss a way they have use it (or a modified version of it) in their classroom.  Discuss success/concerns/ways to modify to meet the needs of your learners.</a:t>
            </a:r>
          </a:p>
          <a:p>
            <a:r>
              <a:rPr lang="en-US" b="0" baseline="0" dirty="0" smtClean="0"/>
              <a:t>Introduce the Reflective Journal to record results of techniques implemented </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12</a:t>
            </a:fld>
            <a:endParaRPr lang="en-US"/>
          </a:p>
        </p:txBody>
      </p:sp>
    </p:spTree>
    <p:extLst>
      <p:ext uri="{BB962C8B-B14F-4D97-AF65-F5344CB8AC3E}">
        <p14:creationId xmlns:p14="http://schemas.microsoft.com/office/powerpoint/2010/main" val="3129345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13</a:t>
            </a:fld>
            <a:endParaRPr lang="en-US"/>
          </a:p>
        </p:txBody>
      </p:sp>
    </p:spTree>
    <p:extLst>
      <p:ext uri="{BB962C8B-B14F-4D97-AF65-F5344CB8AC3E}">
        <p14:creationId xmlns:p14="http://schemas.microsoft.com/office/powerpoint/2010/main" val="4078088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25 minutes</a:t>
            </a:r>
          </a:p>
          <a:p>
            <a:r>
              <a:rPr lang="en-US" b="1" dirty="0" smtClean="0"/>
              <a:t>I Think We</a:t>
            </a:r>
            <a:r>
              <a:rPr lang="en-US" b="1" baseline="0" dirty="0" smtClean="0"/>
              <a:t> Think Graphic Organizer </a:t>
            </a:r>
            <a:r>
              <a:rPr lang="en-US" baseline="0" dirty="0" smtClean="0"/>
              <a:t>(record individual reflections and then group reflections) </a:t>
            </a:r>
          </a:p>
          <a:p>
            <a:r>
              <a:rPr lang="en-US" baseline="0" dirty="0" smtClean="0"/>
              <a:t>Watch video (14 minutes), record individual responses to the questions. Remind teachers that as they engage in peer observations, they may be looking for some of the same evidence (effective use of assessment in classroom instruction). </a:t>
            </a:r>
          </a:p>
          <a:p>
            <a:r>
              <a:rPr lang="en-US" baseline="0" dirty="0" smtClean="0"/>
              <a:t>Discuss (10 minutes) questions as a group and record collective responses.</a:t>
            </a:r>
          </a:p>
          <a:p>
            <a:r>
              <a:rPr lang="en-US" baseline="0" dirty="0" smtClean="0"/>
              <a:t>Share out … a few volunteers share their “I Think” and “We Think” responses</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14</a:t>
            </a:fld>
            <a:endParaRPr lang="en-US"/>
          </a:p>
        </p:txBody>
      </p:sp>
    </p:spTree>
    <p:extLst>
      <p:ext uri="{BB962C8B-B14F-4D97-AF65-F5344CB8AC3E}">
        <p14:creationId xmlns:p14="http://schemas.microsoft.com/office/powerpoint/2010/main" val="4236996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minutes</a:t>
            </a:r>
          </a:p>
          <a:p>
            <a:r>
              <a:rPr lang="en-US" dirty="0" smtClean="0"/>
              <a:t>Be sure to give time for reflection</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15</a:t>
            </a:fld>
            <a:endParaRPr lang="en-US"/>
          </a:p>
        </p:txBody>
      </p:sp>
    </p:spTree>
    <p:extLst>
      <p:ext uri="{BB962C8B-B14F-4D97-AF65-F5344CB8AC3E}">
        <p14:creationId xmlns:p14="http://schemas.microsoft.com/office/powerpoint/2010/main" val="121615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16</a:t>
            </a:fld>
            <a:endParaRPr lang="en-US"/>
          </a:p>
        </p:txBody>
      </p:sp>
    </p:spTree>
    <p:extLst>
      <p:ext uri="{BB962C8B-B14F-4D97-AF65-F5344CB8AC3E}">
        <p14:creationId xmlns:p14="http://schemas.microsoft.com/office/powerpoint/2010/main" val="3938435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t>
            </a:r>
            <a:r>
              <a:rPr lang="en-US" baseline="0" dirty="0" smtClean="0"/>
              <a:t> </a:t>
            </a:r>
            <a:r>
              <a:rPr lang="en-US" baseline="0" dirty="0" err="1" smtClean="0"/>
              <a:t>Klotter</a:t>
            </a:r>
            <a:r>
              <a:rPr lang="en-US" baseline="0" dirty="0" smtClean="0"/>
              <a:t> gives introduction “Why Study History”</a:t>
            </a:r>
          </a:p>
          <a:p>
            <a:r>
              <a:rPr lang="en-US" baseline="0" dirty="0" smtClean="0"/>
              <a:t>Amy Treece explains Say Something Protocol and Article Stopping Points</a:t>
            </a:r>
          </a:p>
          <a:p>
            <a:r>
              <a:rPr lang="en-US" baseline="0" dirty="0" smtClean="0"/>
              <a:t>Give Partners 20 minutes to read article/discuss</a:t>
            </a:r>
          </a:p>
          <a:p>
            <a:r>
              <a:rPr lang="en-US" baseline="0" dirty="0" smtClean="0"/>
              <a:t>Share out as a whole group 5 minutes</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17</a:t>
            </a:fld>
            <a:endParaRPr lang="en-US"/>
          </a:p>
        </p:txBody>
      </p:sp>
    </p:spTree>
    <p:extLst>
      <p:ext uri="{BB962C8B-B14F-4D97-AF65-F5344CB8AC3E}">
        <p14:creationId xmlns:p14="http://schemas.microsoft.com/office/powerpoint/2010/main" val="1423513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18</a:t>
            </a:fld>
            <a:endParaRPr lang="en-US"/>
          </a:p>
        </p:txBody>
      </p:sp>
    </p:spTree>
    <p:extLst>
      <p:ext uri="{BB962C8B-B14F-4D97-AF65-F5344CB8AC3E}">
        <p14:creationId xmlns:p14="http://schemas.microsoft.com/office/powerpoint/2010/main" val="1689510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a brief break (10 minutes)</a:t>
            </a:r>
          </a:p>
          <a:p>
            <a:r>
              <a:rPr lang="en-US" baseline="0" dirty="0" smtClean="0"/>
              <a:t>Stay in Grade Level Teams</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19</a:t>
            </a:fld>
            <a:endParaRPr lang="en-US"/>
          </a:p>
        </p:txBody>
      </p:sp>
    </p:spTree>
    <p:extLst>
      <p:ext uri="{BB962C8B-B14F-4D97-AF65-F5344CB8AC3E}">
        <p14:creationId xmlns:p14="http://schemas.microsoft.com/office/powerpoint/2010/main" val="412099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2</a:t>
            </a:fld>
            <a:endParaRPr lang="en-US"/>
          </a:p>
        </p:txBody>
      </p:sp>
    </p:spTree>
    <p:extLst>
      <p:ext uri="{BB962C8B-B14F-4D97-AF65-F5344CB8AC3E}">
        <p14:creationId xmlns:p14="http://schemas.microsoft.com/office/powerpoint/2010/main" val="2656054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p>
          <a:p>
            <a:r>
              <a:rPr lang="en-US" dirty="0" smtClean="0"/>
              <a:t>What makes risks worth</a:t>
            </a:r>
            <a:r>
              <a:rPr lang="en-US" baseline="0" dirty="0" smtClean="0"/>
              <a:t> taking? Is a compelling question. </a:t>
            </a:r>
            <a:endParaRPr lang="en-US" dirty="0" smtClean="0"/>
          </a:p>
          <a:p>
            <a:r>
              <a:rPr lang="en-US" dirty="0" smtClean="0"/>
              <a:t>View the video Clip Agents of Change</a:t>
            </a:r>
          </a:p>
          <a:p>
            <a:r>
              <a:rPr lang="en-US" dirty="0" smtClean="0"/>
              <a:t>Have students complete a “Brain Dump” take everything</a:t>
            </a:r>
            <a:r>
              <a:rPr lang="en-US" baseline="0" dirty="0" smtClean="0"/>
              <a:t> that is in their mind regarding the power of an individual to impact society.  </a:t>
            </a:r>
          </a:p>
          <a:p>
            <a:r>
              <a:rPr lang="en-US" baseline="0" dirty="0" smtClean="0"/>
              <a:t>Encourage participants to annotate the quote. Record </a:t>
            </a:r>
            <a:r>
              <a:rPr lang="en-US" baseline="0" dirty="0" err="1" smtClean="0"/>
              <a:t>thinkings</a:t>
            </a:r>
            <a:r>
              <a:rPr lang="en-US" baseline="0" dirty="0" smtClean="0"/>
              <a:t> and wonderings.  </a:t>
            </a:r>
          </a:p>
          <a:p>
            <a:r>
              <a:rPr lang="en-US" baseline="0" dirty="0" smtClean="0"/>
              <a:t>Hand out cards for card sort while groups are thinking independently.  </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20</a:t>
            </a:fld>
            <a:endParaRPr lang="en-US"/>
          </a:p>
        </p:txBody>
      </p:sp>
    </p:spTree>
    <p:extLst>
      <p:ext uri="{BB962C8B-B14F-4D97-AF65-F5344CB8AC3E}">
        <p14:creationId xmlns:p14="http://schemas.microsoft.com/office/powerpoint/2010/main" val="5820139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713"/>
            <a:r>
              <a:rPr lang="en-US" dirty="0" smtClean="0"/>
              <a:t>20 minutes</a:t>
            </a:r>
          </a:p>
          <a:p>
            <a:pPr defTabSz="905713"/>
            <a:r>
              <a:rPr lang="en-US" dirty="0" smtClean="0"/>
              <a:t>Provide groups</a:t>
            </a:r>
            <a:r>
              <a:rPr lang="en-US" baseline="0" dirty="0" smtClean="0"/>
              <a:t> with individual cards for card sort.</a:t>
            </a:r>
          </a:p>
          <a:p>
            <a:pPr defTabSz="905713"/>
            <a:r>
              <a:rPr lang="en-US" dirty="0" smtClean="0"/>
              <a:t>Participants work to sort cards into categories.</a:t>
            </a:r>
            <a:r>
              <a:rPr lang="en-US" baseline="0" dirty="0" smtClean="0"/>
              <a:t>  </a:t>
            </a:r>
          </a:p>
          <a:p>
            <a:r>
              <a:rPr lang="en-US" dirty="0" smtClean="0"/>
              <a:t>You have a stack</a:t>
            </a:r>
            <a:r>
              <a:rPr lang="en-US" baseline="0" dirty="0" smtClean="0"/>
              <a:t> of cards available at your work stations.  Work together to categorize these words using your background knowledge.  Place the words into categories and then attempt to discover the main topic to be addressed today.  </a:t>
            </a:r>
            <a:endParaRPr lang="en-US" dirty="0" smtClean="0"/>
          </a:p>
          <a:p>
            <a:pPr defTabSz="905713"/>
            <a:r>
              <a:rPr lang="en-US" dirty="0" smtClean="0"/>
              <a:t>Each group shares with the class its method of categorization and the thinking behind its choices, while adding words from other class members. Teachers can extend this activity by having students convert their organized concepts into a Semantic Map which a visual expression of their thinking.</a:t>
            </a:r>
          </a:p>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21</a:t>
            </a:fld>
            <a:endParaRPr lang="en-US"/>
          </a:p>
        </p:txBody>
      </p:sp>
    </p:spTree>
    <p:extLst>
      <p:ext uri="{BB962C8B-B14F-4D97-AF65-F5344CB8AC3E}">
        <p14:creationId xmlns:p14="http://schemas.microsoft.com/office/powerpoint/2010/main" val="1963944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minutes</a:t>
            </a:r>
          </a:p>
          <a:p>
            <a:r>
              <a:rPr lang="en-US" dirty="0" smtClean="0"/>
              <a:t>You have a stack</a:t>
            </a:r>
            <a:r>
              <a:rPr lang="en-US" baseline="0" dirty="0" smtClean="0"/>
              <a:t> of cards available at your work stations.  Work together to categorize these words using your background knowledge.  Place the words into categories and then attempt to discover the main topic to be addressed today.  </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22</a:t>
            </a:fld>
            <a:endParaRPr lang="en-US"/>
          </a:p>
        </p:txBody>
      </p:sp>
    </p:spTree>
    <p:extLst>
      <p:ext uri="{BB962C8B-B14F-4D97-AF65-F5344CB8AC3E}">
        <p14:creationId xmlns:p14="http://schemas.microsoft.com/office/powerpoint/2010/main" val="4292221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a:t>
            </a:r>
            <a:r>
              <a:rPr lang="en-US" baseline="0" dirty="0" smtClean="0"/>
              <a:t> minutes</a:t>
            </a:r>
          </a:p>
          <a:p>
            <a:r>
              <a:rPr lang="en-US" baseline="0" dirty="0" smtClean="0"/>
              <a:t>Retell the story using as many of the words as possible</a:t>
            </a:r>
          </a:p>
          <a:p>
            <a:r>
              <a:rPr lang="en-US" baseline="0" dirty="0" smtClean="0"/>
              <a:t>History is a series of stories.  Today, we are going to take a look into the story of one individual…one Agent of Change.</a:t>
            </a:r>
          </a:p>
          <a:p>
            <a:r>
              <a:rPr lang="en-US" baseline="0" dirty="0" smtClean="0"/>
              <a:t>Discuss Rosa Parks</a:t>
            </a:r>
          </a:p>
          <a:p>
            <a:r>
              <a:rPr lang="en-US" baseline="0" dirty="0" smtClean="0"/>
              <a:t>Hand out document sets (one per table group)</a:t>
            </a:r>
          </a:p>
          <a:p>
            <a:r>
              <a:rPr lang="en-US" baseline="0" dirty="0" smtClean="0"/>
              <a:t>Hand out analysis sheets (one per person)</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23</a:t>
            </a:fld>
            <a:endParaRPr lang="en-US"/>
          </a:p>
        </p:txBody>
      </p:sp>
    </p:spTree>
    <p:extLst>
      <p:ext uri="{BB962C8B-B14F-4D97-AF65-F5344CB8AC3E}">
        <p14:creationId xmlns:p14="http://schemas.microsoft.com/office/powerpoint/2010/main" val="3145550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Historical Detectives,</a:t>
            </a:r>
            <a:r>
              <a:rPr lang="en-US" baseline="0" dirty="0" smtClean="0"/>
              <a:t> we will attempt to describe that actions of Rosa Parks and analyze the impacts that these actions had on society as a whole.</a:t>
            </a:r>
          </a:p>
          <a:p>
            <a:r>
              <a:rPr lang="en-US" baseline="0" dirty="0" smtClean="0"/>
              <a:t>What made Rosa Parks’ risks worth taking?</a:t>
            </a:r>
          </a:p>
          <a:p>
            <a:r>
              <a:rPr lang="en-US" baseline="0" dirty="0" smtClean="0"/>
              <a:t>Was she successful as an agent of change?</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24</a:t>
            </a:fld>
            <a:endParaRPr lang="en-US"/>
          </a:p>
        </p:txBody>
      </p:sp>
    </p:spTree>
    <p:extLst>
      <p:ext uri="{BB962C8B-B14F-4D97-AF65-F5344CB8AC3E}">
        <p14:creationId xmlns:p14="http://schemas.microsoft.com/office/powerpoint/2010/main" val="1470431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 minutes to investigate sources</a:t>
            </a:r>
          </a:p>
          <a:p>
            <a:r>
              <a:rPr lang="en-US" dirty="0" smtClean="0"/>
              <a:t>--5 minutes introducing graphic organizer</a:t>
            </a:r>
          </a:p>
          <a:p>
            <a:r>
              <a:rPr lang="en-US" dirty="0" smtClean="0"/>
              <a:t>--5 minutes modeling</a:t>
            </a:r>
          </a:p>
          <a:p>
            <a:r>
              <a:rPr lang="en-US" dirty="0" smtClean="0"/>
              <a:t>--25 minutes Gradual Release</a:t>
            </a:r>
            <a:r>
              <a:rPr lang="en-US" baseline="0" dirty="0" smtClean="0"/>
              <a:t> </a:t>
            </a:r>
            <a:endParaRPr lang="en-US" dirty="0" smtClean="0"/>
          </a:p>
          <a:p>
            <a:r>
              <a:rPr lang="en-US" dirty="0" smtClean="0"/>
              <a:t>Graphic Organizer</a:t>
            </a:r>
          </a:p>
          <a:p>
            <a:r>
              <a:rPr lang="en-US" dirty="0" smtClean="0"/>
              <a:t>Can I use this</a:t>
            </a:r>
            <a:r>
              <a:rPr lang="en-US" baseline="0" dirty="0" smtClean="0"/>
              <a:t> document to answer the bigger question?</a:t>
            </a:r>
          </a:p>
          <a:p>
            <a:r>
              <a:rPr lang="en-US" baseline="0" dirty="0" smtClean="0"/>
              <a:t>What made Rosa Parks’ risks worth taking?</a:t>
            </a:r>
          </a:p>
          <a:p>
            <a:r>
              <a:rPr lang="en-US" baseline="0" dirty="0" smtClean="0"/>
              <a:t>Was she a successful “Agent of Change”?</a:t>
            </a:r>
          </a:p>
          <a:p>
            <a:r>
              <a:rPr lang="en-US" baseline="0" dirty="0" smtClean="0"/>
              <a:t>Model How to analyze One source with the whole group.</a:t>
            </a:r>
          </a:p>
          <a:p>
            <a:r>
              <a:rPr lang="en-US" baseline="0" dirty="0" smtClean="0"/>
              <a:t>Document A: Excerpt From Letter to the Mayor</a:t>
            </a:r>
          </a:p>
          <a:p>
            <a:r>
              <a:rPr lang="en-US" baseline="0" dirty="0" smtClean="0"/>
              <a:t>Document B: NAACP Minutes</a:t>
            </a:r>
          </a:p>
          <a:p>
            <a:r>
              <a:rPr lang="en-US" baseline="0" dirty="0" smtClean="0"/>
              <a:t>Document C: Announcement</a:t>
            </a:r>
          </a:p>
          <a:p>
            <a:r>
              <a:rPr lang="en-US" baseline="0" dirty="0" smtClean="0"/>
              <a:t>Document D:  Letter to Ann</a:t>
            </a:r>
          </a:p>
          <a:p>
            <a:r>
              <a:rPr lang="en-US" baseline="0" dirty="0" smtClean="0"/>
              <a:t>Document E:  Photograph of Bond</a:t>
            </a:r>
          </a:p>
          <a:p>
            <a:r>
              <a:rPr lang="en-US" baseline="0" dirty="0" smtClean="0"/>
              <a:t>Document F: Handbill</a:t>
            </a:r>
          </a:p>
          <a:p>
            <a:r>
              <a:rPr lang="en-US" baseline="0" dirty="0" smtClean="0"/>
              <a:t>Document G: MLK Speaks</a:t>
            </a:r>
          </a:p>
          <a:p>
            <a:r>
              <a:rPr lang="en-US" baseline="0" dirty="0" smtClean="0"/>
              <a:t>Document H: Interview</a:t>
            </a:r>
          </a:p>
          <a:p>
            <a:r>
              <a:rPr lang="en-US" baseline="0" dirty="0" smtClean="0"/>
              <a:t>Allow Participants to select sources and collect information.  </a:t>
            </a:r>
          </a:p>
          <a:p>
            <a:r>
              <a:rPr lang="en-US" baseline="0" dirty="0" smtClean="0"/>
              <a:t>Bottom Has a Reflection:  How would I use primary sources with my students?  What about this do I like? What would I change?</a:t>
            </a:r>
          </a:p>
          <a:p>
            <a:r>
              <a:rPr lang="en-US" baseline="0" dirty="0" smtClean="0"/>
              <a:t>What document did you choose and why?  </a:t>
            </a:r>
          </a:p>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25</a:t>
            </a:fld>
            <a:endParaRPr lang="en-US"/>
          </a:p>
        </p:txBody>
      </p:sp>
    </p:spTree>
    <p:extLst>
      <p:ext uri="{BB962C8B-B14F-4D97-AF65-F5344CB8AC3E}">
        <p14:creationId xmlns:p14="http://schemas.microsoft.com/office/powerpoint/2010/main" val="1276177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i="1" dirty="0" smtClean="0"/>
          </a:p>
          <a:p>
            <a:r>
              <a:rPr lang="en-US" sz="1200" i="1" dirty="0" smtClean="0"/>
              <a:t>Is there a place where you could use a similar</a:t>
            </a:r>
            <a:r>
              <a:rPr lang="en-US" sz="1200" i="1" baseline="0" dirty="0" smtClean="0"/>
              <a:t> question in your classroom?</a:t>
            </a:r>
          </a:p>
          <a:p>
            <a:r>
              <a:rPr lang="en-US" sz="1200" i="1" baseline="0" dirty="0" smtClean="0"/>
              <a:t>What kind of documents could you use to tell this story?</a:t>
            </a:r>
          </a:p>
          <a:p>
            <a:r>
              <a:rPr lang="en-US" sz="1200" i="1" baseline="0" dirty="0" smtClean="0"/>
              <a:t>How could you translate this into a learning experience.</a:t>
            </a:r>
            <a:endParaRPr lang="en-US" sz="1200" i="1" dirty="0" smtClean="0"/>
          </a:p>
          <a:p>
            <a:r>
              <a:rPr lang="en-US" sz="1200" i="1" dirty="0" smtClean="0"/>
              <a:t>Learning Target:  I can evaluate secondary sources for an accurate retelling of historical events using evidence from primary sources. </a:t>
            </a:r>
            <a:r>
              <a:rPr lang="en-US" sz="2800" b="1" dirty="0" smtClean="0"/>
              <a:t/>
            </a:r>
            <a:br>
              <a:rPr lang="en-US" sz="2800" b="1" dirty="0" smtClean="0"/>
            </a:br>
            <a:r>
              <a:rPr lang="en-US" dirty="0" smtClean="0"/>
              <a:t>Social Science</a:t>
            </a:r>
            <a:r>
              <a:rPr lang="en-US" baseline="0" dirty="0" smtClean="0"/>
              <a:t> is Thinking…it is driven by inquiry.  Students are inquisitive by nature—they like to ask questions and to look for answers and imagine possibilities.  Think critically as you gather, evaluate, analyze and synthesize data.  Think flexibly about multiple sources of information, sifting through puzzling, conflicting and sometimes biased texts to corroborate information and perspectives.  </a:t>
            </a:r>
          </a:p>
          <a:p>
            <a:endParaRPr lang="en-US" baseline="0" dirty="0" smtClean="0"/>
          </a:p>
          <a:p>
            <a:r>
              <a:rPr lang="en-US" baseline="0" dirty="0" smtClean="0"/>
              <a:t>Social Science is Metacognitive…think about your thinking as you research and develop claims and insights grounded in evidence from multiple, credible sources.  Deepen background knowledge, examine and expand upon beliefs, make sense of the world and your role in it, develop an understanding of the impact choices make.</a:t>
            </a:r>
          </a:p>
          <a:p>
            <a:endParaRPr lang="en-US" baseline="0" dirty="0" smtClean="0"/>
          </a:p>
          <a:p>
            <a:r>
              <a:rPr lang="en-US" baseline="0" dirty="0" smtClean="0"/>
              <a:t>Social Science is Complex…represents a dynamic set of content area disciplines (history, civics, geography and economics).  Social Scientists must critically examine multiple, authentic sources to recognize patterns.</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26</a:t>
            </a:fld>
            <a:endParaRPr lang="en-US"/>
          </a:p>
        </p:txBody>
      </p:sp>
    </p:spTree>
    <p:extLst>
      <p:ext uri="{BB962C8B-B14F-4D97-AF65-F5344CB8AC3E}">
        <p14:creationId xmlns:p14="http://schemas.microsoft.com/office/powerpoint/2010/main" val="3571525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27</a:t>
            </a:fld>
            <a:endParaRPr lang="en-US"/>
          </a:p>
        </p:txBody>
      </p:sp>
    </p:spTree>
    <p:extLst>
      <p:ext uri="{BB962C8B-B14F-4D97-AF65-F5344CB8AC3E}">
        <p14:creationId xmlns:p14="http://schemas.microsoft.com/office/powerpoint/2010/main" val="582013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one current Content Standard you will be teaching in March.</a:t>
            </a:r>
          </a:p>
          <a:p>
            <a:r>
              <a:rPr lang="en-US" dirty="0" smtClean="0"/>
              <a:t>Submit names and content standard/idea on card provided.  Color</a:t>
            </a:r>
            <a:r>
              <a:rPr lang="en-US" baseline="0" dirty="0" smtClean="0"/>
              <a:t> coded according to grade level.</a:t>
            </a:r>
            <a:endParaRPr lang="en-US" dirty="0" smtClean="0"/>
          </a:p>
          <a:p>
            <a:r>
              <a:rPr lang="en-US" dirty="0" smtClean="0"/>
              <a:t>High School Copy of Quality Core</a:t>
            </a:r>
            <a:r>
              <a:rPr lang="en-US" baseline="0" dirty="0" smtClean="0"/>
              <a:t> Standards and Program of Studies </a:t>
            </a:r>
          </a:p>
          <a:p>
            <a:r>
              <a:rPr lang="en-US" baseline="0" dirty="0" smtClean="0"/>
              <a:t>Core Content 4.1 Middle School</a:t>
            </a:r>
          </a:p>
          <a:p>
            <a:r>
              <a:rPr lang="en-US" baseline="0" dirty="0" smtClean="0"/>
              <a:t>Core Content 4.1 Elementary </a:t>
            </a:r>
          </a:p>
        </p:txBody>
      </p:sp>
      <p:sp>
        <p:nvSpPr>
          <p:cNvPr id="4" name="Slide Number Placeholder 3"/>
          <p:cNvSpPr>
            <a:spLocks noGrp="1"/>
          </p:cNvSpPr>
          <p:nvPr>
            <p:ph type="sldNum" sz="quarter" idx="10"/>
          </p:nvPr>
        </p:nvSpPr>
        <p:spPr/>
        <p:txBody>
          <a:bodyPr/>
          <a:lstStyle/>
          <a:p>
            <a:fld id="{60913557-7C53-471A-BB74-08C5526B88AA}" type="slidenum">
              <a:rPr lang="en-US" smtClean="0"/>
              <a:t>28</a:t>
            </a:fld>
            <a:endParaRPr lang="en-US"/>
          </a:p>
        </p:txBody>
      </p:sp>
    </p:spTree>
    <p:extLst>
      <p:ext uri="{BB962C8B-B14F-4D97-AF65-F5344CB8AC3E}">
        <p14:creationId xmlns:p14="http://schemas.microsoft.com/office/powerpoint/2010/main" val="3304710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Reflection </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29</a:t>
            </a:fld>
            <a:endParaRPr lang="en-US"/>
          </a:p>
        </p:txBody>
      </p:sp>
    </p:spTree>
    <p:extLst>
      <p:ext uri="{BB962C8B-B14F-4D97-AF65-F5344CB8AC3E}">
        <p14:creationId xmlns:p14="http://schemas.microsoft.com/office/powerpoint/2010/main" val="207973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a:t>
            </a:r>
          </a:p>
          <a:p>
            <a:r>
              <a:rPr lang="en-US" dirty="0" smtClean="0"/>
              <a:t>Facilitator:  Amy Treece</a:t>
            </a:r>
          </a:p>
          <a:p>
            <a:r>
              <a:rPr lang="en-US" dirty="0" smtClean="0"/>
              <a:t>Take a moment to ponder this quote.  You as Social Studies Teacher Leaders and Your commitment to this Leadership Network and your District Leadership Team places you</a:t>
            </a:r>
            <a:r>
              <a:rPr lang="en-US" baseline="0" dirty="0" smtClean="0"/>
              <a:t> in a very unique role.  As Agents of Change, we must be ready to embrace the challenges that are before us because we believe in the promise of tomorrow.  As a member of this network, we will work together, form close relationships with teacher leaders from other districts and develop a network of support as we move forward with this work.  Our ultimate goal is to have a positive impact teaching and learning in classrooms across our school, our district and our state.</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3</a:t>
            </a:fld>
            <a:endParaRPr lang="en-US" dirty="0"/>
          </a:p>
        </p:txBody>
      </p:sp>
    </p:spTree>
    <p:extLst>
      <p:ext uri="{BB962C8B-B14F-4D97-AF65-F5344CB8AC3E}">
        <p14:creationId xmlns:p14="http://schemas.microsoft.com/office/powerpoint/2010/main" val="3350941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11:45-12:15</a:t>
            </a:r>
          </a:p>
          <a:p>
            <a:pPr eaLnBrk="1" hangingPunct="1">
              <a:spcBef>
                <a:spcPct val="0"/>
              </a:spcBef>
            </a:pPr>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7066" indent="-291179" eaLnBrk="0" hangingPunct="0">
              <a:spcBef>
                <a:spcPct val="30000"/>
              </a:spcBef>
              <a:defRPr sz="1200">
                <a:solidFill>
                  <a:schemeClr val="tx1"/>
                </a:solidFill>
                <a:latin typeface="Calibri" pitchFamily="34" charset="0"/>
                <a:ea typeface="MS PGothic" pitchFamily="34" charset="-128"/>
              </a:defRPr>
            </a:lvl2pPr>
            <a:lvl3pPr marL="1164717" indent="-232943" eaLnBrk="0" hangingPunct="0">
              <a:spcBef>
                <a:spcPct val="30000"/>
              </a:spcBef>
              <a:defRPr sz="1200">
                <a:solidFill>
                  <a:schemeClr val="tx1"/>
                </a:solidFill>
                <a:latin typeface="Calibri" pitchFamily="34" charset="0"/>
                <a:ea typeface="MS PGothic" pitchFamily="34" charset="-128"/>
              </a:defRPr>
            </a:lvl3pPr>
            <a:lvl4pPr marL="1630604" indent="-232943" eaLnBrk="0" hangingPunct="0">
              <a:spcBef>
                <a:spcPct val="30000"/>
              </a:spcBef>
              <a:defRPr sz="1200">
                <a:solidFill>
                  <a:schemeClr val="tx1"/>
                </a:solidFill>
                <a:latin typeface="Calibri" pitchFamily="34" charset="0"/>
                <a:ea typeface="MS PGothic" pitchFamily="34" charset="-128"/>
              </a:defRPr>
            </a:lvl4pPr>
            <a:lvl5pPr marL="2096491" indent="-232943" eaLnBrk="0" hangingPunct="0">
              <a:spcBef>
                <a:spcPct val="30000"/>
              </a:spcBef>
              <a:defRPr sz="1200">
                <a:solidFill>
                  <a:schemeClr val="tx1"/>
                </a:solidFill>
                <a:latin typeface="Calibri" pitchFamily="34" charset="0"/>
                <a:ea typeface="MS PGothic" pitchFamily="34" charset="-128"/>
              </a:defRPr>
            </a:lvl5pPr>
            <a:lvl6pPr marL="2562377"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EE94EEA-B929-4D6C-B70F-D9C4B86BAB3A}" type="slidenum">
              <a:rPr lang="en-US" altLang="en-US" smtClean="0"/>
              <a:pPr eaLnBrk="1" hangingPunct="1">
                <a:spcBef>
                  <a:spcPct val="0"/>
                </a:spcBef>
              </a:pPr>
              <a:t>30</a:t>
            </a:fld>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57066" indent="-291179" eaLnBrk="0" hangingPunct="0">
              <a:spcBef>
                <a:spcPct val="30000"/>
              </a:spcBef>
              <a:defRPr sz="1200">
                <a:solidFill>
                  <a:schemeClr val="tx1"/>
                </a:solidFill>
                <a:latin typeface="Calibri" pitchFamily="34" charset="0"/>
                <a:ea typeface="MS PGothic" pitchFamily="34" charset="-128"/>
              </a:defRPr>
            </a:lvl2pPr>
            <a:lvl3pPr marL="1164717" indent="-232943" eaLnBrk="0" hangingPunct="0">
              <a:spcBef>
                <a:spcPct val="30000"/>
              </a:spcBef>
              <a:defRPr sz="1200">
                <a:solidFill>
                  <a:schemeClr val="tx1"/>
                </a:solidFill>
                <a:latin typeface="Calibri" pitchFamily="34" charset="0"/>
                <a:ea typeface="MS PGothic" pitchFamily="34" charset="-128"/>
              </a:defRPr>
            </a:lvl3pPr>
            <a:lvl4pPr marL="1630604" indent="-232943" eaLnBrk="0" hangingPunct="0">
              <a:spcBef>
                <a:spcPct val="30000"/>
              </a:spcBef>
              <a:defRPr sz="1200">
                <a:solidFill>
                  <a:schemeClr val="tx1"/>
                </a:solidFill>
                <a:latin typeface="Calibri" pitchFamily="34" charset="0"/>
                <a:ea typeface="MS PGothic" pitchFamily="34" charset="-128"/>
              </a:defRPr>
            </a:lvl4pPr>
            <a:lvl5pPr marL="2096491" indent="-232943" eaLnBrk="0" hangingPunct="0">
              <a:spcBef>
                <a:spcPct val="30000"/>
              </a:spcBef>
              <a:defRPr sz="1200">
                <a:solidFill>
                  <a:schemeClr val="tx1"/>
                </a:solidFill>
                <a:latin typeface="Calibri" pitchFamily="34" charset="0"/>
                <a:ea typeface="MS PGothic" pitchFamily="34" charset="-128"/>
              </a:defRPr>
            </a:lvl5pPr>
            <a:lvl6pPr marL="2562377"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6pPr>
            <a:lvl7pPr marL="3028264"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94151"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960038" indent="-232943" defTabSz="46588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9D69C45-8073-4B56-AFE2-E7BD14AA727B}" type="slidenum">
              <a:rPr lang="en-US" altLang="en-US" smtClean="0">
                <a:latin typeface="Arial" charset="0"/>
              </a:rPr>
              <a:pPr eaLnBrk="1" hangingPunct="1">
                <a:spcBef>
                  <a:spcPct val="0"/>
                </a:spcBef>
              </a:pPr>
              <a:t>31</a:t>
            </a:fld>
            <a:endParaRPr lang="en-US"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5 minutes</a:t>
            </a:r>
          </a:p>
          <a:p>
            <a:pPr eaLnBrk="1" hangingPunct="1">
              <a:spcBef>
                <a:spcPct val="0"/>
              </a:spcBef>
            </a:pPr>
            <a:r>
              <a:rPr lang="en-US" altLang="en-US" dirty="0" smtClean="0"/>
              <a:t>Ask participants to get</a:t>
            </a:r>
            <a:r>
              <a:rPr lang="en-US" altLang="en-US" baseline="0" dirty="0" smtClean="0"/>
              <a:t> out Framework Books</a:t>
            </a:r>
            <a:endParaRPr lang="en-US" altLang="en-US" dirty="0" smtClean="0"/>
          </a:p>
          <a:p>
            <a:pPr eaLnBrk="1" hangingPunct="1">
              <a:spcBef>
                <a:spcPct val="0"/>
              </a:spcBef>
            </a:pPr>
            <a:r>
              <a:rPr lang="en-US" altLang="en-US" dirty="0" smtClean="0"/>
              <a:t>Picture Prediction</a:t>
            </a:r>
          </a:p>
          <a:p>
            <a:pPr eaLnBrk="1" hangingPunct="1">
              <a:spcBef>
                <a:spcPct val="0"/>
              </a:spcBef>
            </a:pPr>
            <a:r>
              <a:rPr lang="en-US" altLang="en-US" dirty="0" smtClean="0"/>
              <a:t>Based</a:t>
            </a:r>
            <a:r>
              <a:rPr lang="en-US" altLang="en-US" baseline="0" dirty="0" smtClean="0"/>
              <a:t> on the symbols included in the graphic, predict what you think might be the critical components of the C3 Framework.</a:t>
            </a:r>
            <a:endParaRPr lang="en-US" altLang="en-US" dirty="0" smtClean="0"/>
          </a:p>
          <a:p>
            <a:r>
              <a:rPr lang="en-US" dirty="0" smtClean="0"/>
              <a:t>Discuss</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32</a:t>
            </a:fld>
            <a:endParaRPr lang="en-US"/>
          </a:p>
        </p:txBody>
      </p:sp>
    </p:spTree>
    <p:extLst>
      <p:ext uri="{BB962C8B-B14F-4D97-AF65-F5344CB8AC3E}">
        <p14:creationId xmlns:p14="http://schemas.microsoft.com/office/powerpoint/2010/main" val="2674822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1100" b="0" u="none" dirty="0" smtClean="0">
                <a:ea typeface="ＭＳ Ｐゴシック" pitchFamily="34" charset="-128"/>
              </a:rPr>
              <a:t>5</a:t>
            </a:r>
            <a:r>
              <a:rPr lang="en-US" altLang="en-US" sz="1100" b="0" u="none" baseline="0" dirty="0" smtClean="0">
                <a:ea typeface="ＭＳ Ｐゴシック" pitchFamily="34" charset="-128"/>
              </a:rPr>
              <a:t> minutes</a:t>
            </a:r>
            <a:endParaRPr lang="en-US" altLang="en-US" sz="1100" b="0" u="none" dirty="0" smtClean="0">
              <a:ea typeface="ＭＳ Ｐゴシック" pitchFamily="34" charset="-128"/>
            </a:endParaRPr>
          </a:p>
          <a:p>
            <a:pPr eaLnBrk="1" hangingPunct="1">
              <a:lnSpc>
                <a:spcPct val="80000"/>
              </a:lnSpc>
              <a:spcBef>
                <a:spcPct val="0"/>
              </a:spcBef>
            </a:pPr>
            <a:r>
              <a:rPr lang="en-US" altLang="en-US" sz="1100" b="1" u="sng" dirty="0" smtClean="0">
                <a:ea typeface="ＭＳ Ｐゴシック" pitchFamily="34" charset="-128"/>
              </a:rPr>
              <a:t>Senate Bill 1 (2009) requires that Kentucky revise all content standards to reflect the necessary knowledge and skills needed to ensure that all students are college and career ready.  In February 2013, a team of elementary, middle,</a:t>
            </a:r>
            <a:r>
              <a:rPr lang="en-US" altLang="en-US" sz="1100" b="1" u="sng" baseline="0" dirty="0" smtClean="0">
                <a:ea typeface="ＭＳ Ｐゴシック" pitchFamily="34" charset="-128"/>
              </a:rPr>
              <a:t> high school, higher education and key SS advocacy group representatives began to set the vision for and drafting new SS standards for the commonwealth.  These new standards will be guided by C3 Framework.  </a:t>
            </a:r>
          </a:p>
          <a:p>
            <a:pPr eaLnBrk="1" hangingPunct="1">
              <a:lnSpc>
                <a:spcPct val="80000"/>
              </a:lnSpc>
              <a:spcBef>
                <a:spcPct val="0"/>
              </a:spcBef>
            </a:pPr>
            <a:r>
              <a:rPr lang="en-US" altLang="en-US" sz="1100" b="1" u="sng" baseline="0" dirty="0" smtClean="0">
                <a:ea typeface="ＭＳ Ｐゴシック" pitchFamily="34" charset="-128"/>
              </a:rPr>
              <a:t>Participants in Kentucky’s Leadership Networks for SS will focus on developing their capacity to implement and support </a:t>
            </a:r>
            <a:r>
              <a:rPr lang="en-US" altLang="en-US" sz="1100" b="1" u="sng" baseline="0" dirty="0" err="1" smtClean="0">
                <a:ea typeface="ＭＳ Ｐゴシック" pitchFamily="34" charset="-128"/>
              </a:rPr>
              <a:t>hightly</a:t>
            </a:r>
            <a:r>
              <a:rPr lang="en-US" altLang="en-US" sz="1100" b="1" u="sng" baseline="0" dirty="0" smtClean="0">
                <a:ea typeface="ＭＳ Ｐゴシック" pitchFamily="34" charset="-128"/>
              </a:rPr>
              <a:t> effective teaching, learning, and assessment practices in SS. </a:t>
            </a:r>
            <a:r>
              <a:rPr lang="en-US" altLang="en-US" sz="1100" dirty="0" smtClean="0">
                <a:ea typeface="ＭＳ Ｐゴシック" pitchFamily="34" charset="-128"/>
              </a:rPr>
              <a:t>It </a:t>
            </a:r>
            <a:r>
              <a:rPr lang="en-US" altLang="en-US" sz="1100" dirty="0">
                <a:ea typeface="ＭＳ Ｐゴシック" pitchFamily="34" charset="-128"/>
              </a:rPr>
              <a:t>is important to note that we do have a Framework that is based upon the Inquiry Arc and presented into four dimensions: 1. Developing Questions and Planning Inquiries 2. Applying Disciplinary Concepts and Tools 3. Evaluating sources and using evidence and 4. Communicating conclusions and taking informed action</a:t>
            </a:r>
            <a:r>
              <a:rPr lang="en-US" altLang="en-US" sz="1100" dirty="0" smtClean="0">
                <a:ea typeface="ＭＳ Ｐゴシック" pitchFamily="34" charset="-128"/>
              </a:rPr>
              <a:t>.  It is our</a:t>
            </a:r>
            <a:r>
              <a:rPr lang="en-US" altLang="en-US" sz="1100" baseline="0" dirty="0" smtClean="0">
                <a:ea typeface="ＭＳ Ｐゴシック" pitchFamily="34" charset="-128"/>
              </a:rPr>
              <a:t> goal as a network that participants will engage in networking opportunities that will result in the development of rigorous and congruent curricula, assessments, and  instructional practices.  </a:t>
            </a:r>
            <a:endParaRPr lang="en-US" altLang="en-US" sz="1100" dirty="0">
              <a:ea typeface="ＭＳ Ｐゴシック" pitchFamily="34" charset="-128"/>
            </a:endParaRPr>
          </a:p>
          <a:p>
            <a:pPr eaLnBrk="1" hangingPunct="1">
              <a:lnSpc>
                <a:spcPct val="80000"/>
              </a:lnSpc>
              <a:spcBef>
                <a:spcPct val="0"/>
              </a:spcBef>
            </a:pPr>
            <a:r>
              <a:rPr lang="en-US" altLang="en-US" sz="1100" b="1" u="sng" dirty="0">
                <a:ea typeface="ＭＳ Ｐゴシック" pitchFamily="34" charset="-128"/>
              </a:rPr>
              <a:t>OVER TIME, </a:t>
            </a:r>
            <a:r>
              <a:rPr lang="en-US" altLang="en-US" sz="1100" dirty="0">
                <a:ea typeface="ＭＳ Ｐゴシック" pitchFamily="34" charset="-128"/>
              </a:rPr>
              <a:t>Our goal is to have a solid, defensible, world-class draft of college/career ready standards to present to the Kentucky Board of Education –</a:t>
            </a:r>
            <a:r>
              <a:rPr lang="en-US" altLang="en-US" sz="1100" b="1" u="sng" dirty="0">
                <a:ea typeface="ＭＳ Ｐゴシック" pitchFamily="34" charset="-128"/>
              </a:rPr>
              <a:t>POSSIBLY SOMETIME in 2014.  </a:t>
            </a:r>
            <a:endParaRPr lang="en-US" altLang="en-US" sz="1100" dirty="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883" indent="-285725" eaLnBrk="0" hangingPunct="0">
              <a:spcBef>
                <a:spcPct val="30000"/>
              </a:spcBef>
              <a:defRPr sz="1200">
                <a:solidFill>
                  <a:schemeClr val="tx1"/>
                </a:solidFill>
                <a:latin typeface="Calibri" pitchFamily="34" charset="0"/>
                <a:ea typeface="ＭＳ Ｐゴシック" pitchFamily="34" charset="-128"/>
              </a:defRPr>
            </a:lvl2pPr>
            <a:lvl3pPr marL="1142897" indent="-228580" eaLnBrk="0" hangingPunct="0">
              <a:spcBef>
                <a:spcPct val="30000"/>
              </a:spcBef>
              <a:defRPr sz="1200">
                <a:solidFill>
                  <a:schemeClr val="tx1"/>
                </a:solidFill>
                <a:latin typeface="Calibri" pitchFamily="34" charset="0"/>
                <a:ea typeface="ＭＳ Ｐゴシック" pitchFamily="34" charset="-128"/>
              </a:defRPr>
            </a:lvl3pPr>
            <a:lvl4pPr marL="1600056" indent="-228580" eaLnBrk="0" hangingPunct="0">
              <a:spcBef>
                <a:spcPct val="30000"/>
              </a:spcBef>
              <a:defRPr sz="1200">
                <a:solidFill>
                  <a:schemeClr val="tx1"/>
                </a:solidFill>
                <a:latin typeface="Calibri" pitchFamily="34" charset="0"/>
                <a:ea typeface="ＭＳ Ｐゴシック" pitchFamily="34" charset="-128"/>
              </a:defRPr>
            </a:lvl4pPr>
            <a:lvl5pPr marL="2057214" indent="-228580" eaLnBrk="0" hangingPunct="0">
              <a:spcBef>
                <a:spcPct val="30000"/>
              </a:spcBef>
              <a:defRPr sz="1200">
                <a:solidFill>
                  <a:schemeClr val="tx1"/>
                </a:solidFill>
                <a:latin typeface="Calibri" pitchFamily="34" charset="0"/>
                <a:ea typeface="ＭＳ Ｐゴシック" pitchFamily="34" charset="-128"/>
              </a:defRPr>
            </a:lvl5pPr>
            <a:lvl6pPr marL="2514373" indent="-22858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532" indent="-22858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691" indent="-22858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5849" indent="-22858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F098E65-4494-4553-9DAE-3E9A0F9BBC26}" type="slidenum">
              <a:rPr lang="en-US" altLang="en-US" smtClean="0"/>
              <a:pPr eaLnBrk="1" hangingPunct="1">
                <a:spcBef>
                  <a:spcPct val="0"/>
                </a:spcBef>
              </a:pPr>
              <a:t>33</a:t>
            </a:fld>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ea typeface="ＭＳ Ｐゴシック" pitchFamily="34" charset="-128"/>
              </a:rPr>
              <a:t>The Final C3 Framework was released on Constitution Day, September 17</a:t>
            </a:r>
            <a:r>
              <a:rPr lang="en-US" altLang="en-US" baseline="30000" dirty="0" smtClean="0">
                <a:ea typeface="ＭＳ Ｐゴシック" pitchFamily="34" charset="-128"/>
              </a:rPr>
              <a:t>th</a:t>
            </a:r>
            <a:r>
              <a:rPr lang="en-US" altLang="en-US" dirty="0" smtClean="0">
                <a:ea typeface="ＭＳ Ｐゴシック" pitchFamily="34" charset="-128"/>
              </a:rPr>
              <a:t>.  Small writing teams are continuing in their work to capture the thinking of the team and the intent of the Framework. </a:t>
            </a:r>
            <a:r>
              <a:rPr lang="en-US" altLang="en-US" b="1" u="sng" dirty="0" smtClean="0">
                <a:ea typeface="ＭＳ Ｐゴシック" pitchFamily="34" charset="-128"/>
              </a:rPr>
              <a:t>Teacher, School, and District Leaders participating in Kentucky’s  Leadership Networks for Social Studies will have multiple opportunities to dig into the framework, analyze its strengths and provide feedback on the usefulness of it to inform Social Studies standards and practice.  </a:t>
            </a:r>
            <a:r>
              <a:rPr lang="en-US" altLang="en-US" b="1" u="sng" dirty="0" err="1" smtClean="0">
                <a:ea typeface="ＭＳ Ｐゴシック" pitchFamily="34" charset="-128"/>
              </a:rPr>
              <a:t>Particpants</a:t>
            </a:r>
            <a:r>
              <a:rPr lang="en-US" altLang="en-US" b="1" u="sng" dirty="0" smtClean="0">
                <a:ea typeface="ＭＳ Ｐゴシック" pitchFamily="34" charset="-128"/>
              </a:rPr>
              <a:t> will also have multiple opportunities to provide input/feedback</a:t>
            </a:r>
            <a:r>
              <a:rPr lang="en-US" altLang="en-US" b="1" u="sng" baseline="0" dirty="0" smtClean="0">
                <a:ea typeface="ＭＳ Ｐゴシック" pitchFamily="34" charset="-128"/>
              </a:rPr>
              <a:t> on the standards revision work.  Collectively, the </a:t>
            </a:r>
            <a:r>
              <a:rPr lang="en-US" altLang="en-US" b="1" u="sng" baseline="0" dirty="0" err="1" smtClean="0">
                <a:ea typeface="ＭＳ Ｐゴシック" pitchFamily="34" charset="-128"/>
              </a:rPr>
              <a:t>participats</a:t>
            </a:r>
            <a:r>
              <a:rPr lang="en-US" altLang="en-US" b="1" u="sng" baseline="0" dirty="0" smtClean="0">
                <a:ea typeface="ＭＳ Ｐゴシック" pitchFamily="34" charset="-128"/>
              </a:rPr>
              <a:t> will be authors of the vision for 21</a:t>
            </a:r>
            <a:r>
              <a:rPr lang="en-US" altLang="en-US" b="1" u="sng" baseline="30000" dirty="0" smtClean="0">
                <a:ea typeface="ＭＳ Ｐゴシック" pitchFamily="34" charset="-128"/>
              </a:rPr>
              <a:t>st</a:t>
            </a:r>
            <a:r>
              <a:rPr lang="en-US" altLang="en-US" b="1" u="sng" baseline="0" dirty="0" smtClean="0">
                <a:ea typeface="ＭＳ Ｐゴシック" pitchFamily="34" charset="-128"/>
              </a:rPr>
              <a:t> century social and civic education in the Commonwealth.</a:t>
            </a:r>
            <a:r>
              <a:rPr lang="en-US" altLang="en-US" b="1" u="sng" dirty="0" smtClean="0">
                <a:ea typeface="ＭＳ Ｐゴシック" pitchFamily="34" charset="-128"/>
              </a:rPr>
              <a:t>  </a:t>
            </a:r>
          </a:p>
          <a:p>
            <a:endParaRPr lang="en-US" altLang="en-US" dirty="0" smtClean="0">
              <a:ea typeface="ＭＳ Ｐゴシック" pitchFamily="34"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883" indent="-285725" eaLnBrk="0" hangingPunct="0">
              <a:spcBef>
                <a:spcPct val="30000"/>
              </a:spcBef>
              <a:defRPr sz="1200">
                <a:solidFill>
                  <a:schemeClr val="tx1"/>
                </a:solidFill>
                <a:latin typeface="Calibri" pitchFamily="34" charset="0"/>
                <a:ea typeface="ＭＳ Ｐゴシック" pitchFamily="34" charset="-128"/>
              </a:defRPr>
            </a:lvl2pPr>
            <a:lvl3pPr marL="1142897" indent="-228580" eaLnBrk="0" hangingPunct="0">
              <a:spcBef>
                <a:spcPct val="30000"/>
              </a:spcBef>
              <a:defRPr sz="1200">
                <a:solidFill>
                  <a:schemeClr val="tx1"/>
                </a:solidFill>
                <a:latin typeface="Calibri" pitchFamily="34" charset="0"/>
                <a:ea typeface="ＭＳ Ｐゴシック" pitchFamily="34" charset="-128"/>
              </a:defRPr>
            </a:lvl3pPr>
            <a:lvl4pPr marL="1600056" indent="-228580" eaLnBrk="0" hangingPunct="0">
              <a:spcBef>
                <a:spcPct val="30000"/>
              </a:spcBef>
              <a:defRPr sz="1200">
                <a:solidFill>
                  <a:schemeClr val="tx1"/>
                </a:solidFill>
                <a:latin typeface="Calibri" pitchFamily="34" charset="0"/>
                <a:ea typeface="ＭＳ Ｐゴシック" pitchFamily="34" charset="-128"/>
              </a:defRPr>
            </a:lvl4pPr>
            <a:lvl5pPr marL="2057214" indent="-228580" eaLnBrk="0" hangingPunct="0">
              <a:spcBef>
                <a:spcPct val="30000"/>
              </a:spcBef>
              <a:defRPr sz="1200">
                <a:solidFill>
                  <a:schemeClr val="tx1"/>
                </a:solidFill>
                <a:latin typeface="Calibri" pitchFamily="34" charset="0"/>
                <a:ea typeface="ＭＳ Ｐゴシック" pitchFamily="34" charset="-128"/>
              </a:defRPr>
            </a:lvl5pPr>
            <a:lvl6pPr marL="2514373" indent="-22858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532" indent="-22858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691" indent="-22858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5849" indent="-22858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4DA3B6A8-822A-412D-B67D-A97D8C3EE5F6}" type="slidenum">
              <a:rPr lang="en-US" altLang="en-US" smtClean="0"/>
              <a:pPr eaLnBrk="1" hangingPunct="1">
                <a:spcBef>
                  <a:spcPct val="0"/>
                </a:spcBef>
              </a:pPr>
              <a:t>34</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EBC11B1-3BB9-40AF-8D64-D0B1AB9C0710}" type="slidenum">
              <a:rPr lang="en-US" altLang="en-US" smtClean="0">
                <a:latin typeface="Arial" pitchFamily="34" charset="0"/>
              </a:rPr>
              <a:pPr eaLnBrk="1" hangingPunct="1">
                <a:spcBef>
                  <a:spcPct val="0"/>
                </a:spcBef>
              </a:pPr>
              <a:t>35</a:t>
            </a:fld>
            <a:endParaRPr lang="en-US" altLang="en-U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36</a:t>
            </a:fld>
            <a:endParaRPr lang="en-US"/>
          </a:p>
        </p:txBody>
      </p:sp>
    </p:spTree>
    <p:extLst>
      <p:ext uri="{BB962C8B-B14F-4D97-AF65-F5344CB8AC3E}">
        <p14:creationId xmlns:p14="http://schemas.microsoft.com/office/powerpoint/2010/main" val="3779412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EBC11B1-3BB9-40AF-8D64-D0B1AB9C0710}" type="slidenum">
              <a:rPr lang="en-US" altLang="en-US" smtClean="0">
                <a:latin typeface="Arial" pitchFamily="34" charset="0"/>
              </a:rPr>
              <a:pPr eaLnBrk="1" hangingPunct="1">
                <a:spcBef>
                  <a:spcPct val="0"/>
                </a:spcBef>
              </a:pPr>
              <a:t>37</a:t>
            </a:fld>
            <a:endParaRPr lang="en-US" alt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38</a:t>
            </a:fld>
            <a:endParaRPr lang="en-US"/>
          </a:p>
        </p:txBody>
      </p:sp>
    </p:spTree>
    <p:extLst>
      <p:ext uri="{BB962C8B-B14F-4D97-AF65-F5344CB8AC3E}">
        <p14:creationId xmlns:p14="http://schemas.microsoft.com/office/powerpoint/2010/main" val="19557265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EBC11B1-3BB9-40AF-8D64-D0B1AB9C0710}" type="slidenum">
              <a:rPr lang="en-US" altLang="en-US" smtClean="0">
                <a:latin typeface="Arial" pitchFamily="34" charset="0"/>
              </a:rPr>
              <a:pPr eaLnBrk="1" hangingPunct="1">
                <a:spcBef>
                  <a:spcPct val="0"/>
                </a:spcBef>
              </a:pPr>
              <a:t>39</a:t>
            </a:fld>
            <a:endParaRPr lang="en-US"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3 minutes</a:t>
            </a:r>
          </a:p>
          <a:p>
            <a:r>
              <a:rPr lang="en-US" sz="1200" i="1" kern="1200" dirty="0" smtClean="0">
                <a:solidFill>
                  <a:schemeClr val="tx1"/>
                </a:solidFill>
                <a:effectLst/>
                <a:latin typeface="+mn-lt"/>
                <a:ea typeface="+mn-ea"/>
                <a:cs typeface="+mn-cs"/>
              </a:rPr>
              <a:t>Materials:  Norms Sheet in Binder</a:t>
            </a:r>
          </a:p>
          <a:p>
            <a:r>
              <a:rPr lang="en-US" sz="1200" i="1" kern="1200" dirty="0" smtClean="0">
                <a:solidFill>
                  <a:schemeClr val="tx1"/>
                </a:solidFill>
                <a:effectLst/>
                <a:latin typeface="+mn-lt"/>
                <a:ea typeface="+mn-ea"/>
                <a:cs typeface="+mn-cs"/>
              </a:rPr>
              <a:t>Please take a moment to review our Norms</a:t>
            </a:r>
            <a:r>
              <a:rPr lang="en-US" sz="1200" i="1" kern="1200" baseline="0" dirty="0" smtClean="0">
                <a:solidFill>
                  <a:schemeClr val="tx1"/>
                </a:solidFill>
                <a:effectLst/>
                <a:latin typeface="+mn-lt"/>
                <a:ea typeface="+mn-ea"/>
                <a:cs typeface="+mn-cs"/>
              </a:rPr>
              <a:t> for this work.</a:t>
            </a:r>
          </a:p>
          <a:p>
            <a:endParaRPr lang="en-US" sz="1200" i="1" kern="1200" baseline="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Members of a professional learning community must be prepared to slosh around together in the mess, to endure temporary discomfort, to accept uncertainty, to celebrate their discoveries, and to move quickly beyond their mistakes.  They must recognize that even with the most careful planning, misunderstandings will occur occasionally, uncertainty will prevail, people will resort to old habits, and things will go wrong.  At those moments, they must give one another the benefit of the doubt, maintain a sense of humor and, above all, demonstrate what Patrick Dolan refers to as grace.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DuFour</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Eaker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4</a:t>
            </a:fld>
            <a:endParaRPr lang="en-US"/>
          </a:p>
        </p:txBody>
      </p:sp>
    </p:spTree>
    <p:extLst>
      <p:ext uri="{BB962C8B-B14F-4D97-AF65-F5344CB8AC3E}">
        <p14:creationId xmlns:p14="http://schemas.microsoft.com/office/powerpoint/2010/main" val="3167219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40</a:t>
            </a:fld>
            <a:endParaRPr lang="en-US"/>
          </a:p>
        </p:txBody>
      </p:sp>
    </p:spTree>
    <p:extLst>
      <p:ext uri="{BB962C8B-B14F-4D97-AF65-F5344CB8AC3E}">
        <p14:creationId xmlns:p14="http://schemas.microsoft.com/office/powerpoint/2010/main" val="6910852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EBC11B1-3BB9-40AF-8D64-D0B1AB9C0710}" type="slidenum">
              <a:rPr lang="en-US" altLang="en-US" smtClean="0">
                <a:latin typeface="Arial" pitchFamily="34" charset="0"/>
              </a:rPr>
              <a:pPr eaLnBrk="1" hangingPunct="1">
                <a:spcBef>
                  <a:spcPct val="0"/>
                </a:spcBef>
              </a:pPr>
              <a:t>41</a:t>
            </a:fld>
            <a:endParaRPr lang="en-US" alt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42</a:t>
            </a:fld>
            <a:endParaRPr lang="en-US"/>
          </a:p>
        </p:txBody>
      </p:sp>
    </p:spTree>
    <p:extLst>
      <p:ext uri="{BB962C8B-B14F-4D97-AF65-F5344CB8AC3E}">
        <p14:creationId xmlns:p14="http://schemas.microsoft.com/office/powerpoint/2010/main" val="2004898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Feel free to tab key components of the Framework</a:t>
            </a:r>
          </a:p>
        </p:txBody>
      </p:sp>
      <p:sp>
        <p:nvSpPr>
          <p:cNvPr id="4" name="Slide Number Placeholder 3"/>
          <p:cNvSpPr>
            <a:spLocks noGrp="1"/>
          </p:cNvSpPr>
          <p:nvPr>
            <p:ph type="sldNum" sz="quarter" idx="10"/>
          </p:nvPr>
        </p:nvSpPr>
        <p:spPr/>
        <p:txBody>
          <a:bodyPr/>
          <a:lstStyle/>
          <a:p>
            <a:fld id="{60913557-7C53-471A-BB74-08C5526B88AA}" type="slidenum">
              <a:rPr lang="en-US" smtClean="0"/>
              <a:t>43</a:t>
            </a:fld>
            <a:endParaRPr lang="en-US"/>
          </a:p>
        </p:txBody>
      </p:sp>
    </p:spTree>
    <p:extLst>
      <p:ext uri="{BB962C8B-B14F-4D97-AF65-F5344CB8AC3E}">
        <p14:creationId xmlns:p14="http://schemas.microsoft.com/office/powerpoint/2010/main" val="7918145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Chart Paper</a:t>
            </a:r>
            <a:r>
              <a:rPr lang="en-US" baseline="0" dirty="0" smtClean="0"/>
              <a:t> for Parking Lot</a:t>
            </a:r>
          </a:p>
          <a:p>
            <a:r>
              <a:rPr lang="en-US" baseline="0" dirty="0" smtClean="0"/>
              <a:t>Introduce Graphic Organizer for Recording C3 Framework Information from Kathy Swan’s Presentation</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44</a:t>
            </a:fld>
            <a:endParaRPr lang="en-US"/>
          </a:p>
        </p:txBody>
      </p:sp>
    </p:spTree>
    <p:extLst>
      <p:ext uri="{BB962C8B-B14F-4D97-AF65-F5344CB8AC3E}">
        <p14:creationId xmlns:p14="http://schemas.microsoft.com/office/powerpoint/2010/main" val="30417865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give time for reflection</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45</a:t>
            </a:fld>
            <a:endParaRPr lang="en-US"/>
          </a:p>
        </p:txBody>
      </p:sp>
    </p:spTree>
    <p:extLst>
      <p:ext uri="{BB962C8B-B14F-4D97-AF65-F5344CB8AC3E}">
        <p14:creationId xmlns:p14="http://schemas.microsoft.com/office/powerpoint/2010/main" val="12161546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46</a:t>
            </a:fld>
            <a:endParaRPr lang="en-US"/>
          </a:p>
        </p:txBody>
      </p:sp>
    </p:spTree>
    <p:extLst>
      <p:ext uri="{BB962C8B-B14F-4D97-AF65-F5344CB8AC3E}">
        <p14:creationId xmlns:p14="http://schemas.microsoft.com/office/powerpoint/2010/main" val="18321595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E3C0DEFB-7BD9-4508-B133-937B00C88C5A}" type="slidenum">
              <a:rPr lang="en-US" altLang="en-US"/>
              <a:pPr eaLnBrk="1" hangingPunct="1"/>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558A3B93-16E9-46ED-AD0B-044E27F7AC01}" type="slidenum">
              <a:rPr lang="en-US" altLang="en-US"/>
              <a:pPr eaLnBrk="1" hangingPunct="1"/>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9DBF518D-2989-4AA6-AB53-F8B3CF4773A7}" type="slidenum">
              <a:rPr lang="en-US" altLang="en-US"/>
              <a:pPr eaLnBrk="1" hangingPunct="1"/>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minutes</a:t>
            </a:r>
          </a:p>
          <a:p>
            <a:r>
              <a:rPr lang="en-US" dirty="0" smtClean="0"/>
              <a:t>Facilitator:  Sean Elkins</a:t>
            </a:r>
          </a:p>
          <a:p>
            <a:endParaRPr lang="en-US" dirty="0" smtClean="0"/>
          </a:p>
          <a:p>
            <a:r>
              <a:rPr lang="en-US" b="0" dirty="0" smtClean="0"/>
              <a:t>Participants</a:t>
            </a:r>
            <a:r>
              <a:rPr lang="en-US" b="0" baseline="0" dirty="0" smtClean="0"/>
              <a:t> Read: </a:t>
            </a:r>
            <a:r>
              <a:rPr lang="en-US" b="1" dirty="0" smtClean="0"/>
              <a:t>Kentucky Leadership</a:t>
            </a:r>
            <a:r>
              <a:rPr lang="en-US" b="1" baseline="0" dirty="0" smtClean="0"/>
              <a:t> Networks What Participants Need to Know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After reflecting individually, share with the members of your district team your goals for this work.</a:t>
            </a:r>
          </a:p>
          <a:p>
            <a:endParaRPr lang="en-US" b="0" baseline="0" dirty="0" smtClean="0"/>
          </a:p>
          <a:p>
            <a:r>
              <a:rPr lang="en-US" b="0" baseline="0" dirty="0" smtClean="0"/>
              <a:t>Draw attention to the remaining resources found</a:t>
            </a:r>
          </a:p>
          <a:p>
            <a:r>
              <a:rPr lang="en-US" b="1" baseline="0" dirty="0" smtClean="0"/>
              <a:t>Released Statement from Karen Kidwell Social Studies Networks</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Characteristics of the Right Network Participant</a:t>
            </a:r>
          </a:p>
          <a:p>
            <a:r>
              <a:rPr lang="en-US" b="1" baseline="0" dirty="0" smtClean="0"/>
              <a:t>Graphic Organizer to Record Members of the District Leadership Team (homework to locate names of members)</a:t>
            </a:r>
          </a:p>
          <a:p>
            <a:endParaRPr lang="en-US" b="1" baseline="0" dirty="0" smtClean="0"/>
          </a:p>
        </p:txBody>
      </p:sp>
      <p:sp>
        <p:nvSpPr>
          <p:cNvPr id="4" name="Slide Number Placeholder 3"/>
          <p:cNvSpPr>
            <a:spLocks noGrp="1"/>
          </p:cNvSpPr>
          <p:nvPr>
            <p:ph type="sldNum" sz="quarter" idx="10"/>
          </p:nvPr>
        </p:nvSpPr>
        <p:spPr/>
        <p:txBody>
          <a:bodyPr/>
          <a:lstStyle/>
          <a:p>
            <a:fld id="{60913557-7C53-471A-BB74-08C5526B88AA}" type="slidenum">
              <a:rPr lang="en-US" smtClean="0"/>
              <a:t>5</a:t>
            </a:fld>
            <a:endParaRPr lang="en-US"/>
          </a:p>
        </p:txBody>
      </p:sp>
    </p:spTree>
    <p:extLst>
      <p:ext uri="{BB962C8B-B14F-4D97-AF65-F5344CB8AC3E}">
        <p14:creationId xmlns:p14="http://schemas.microsoft.com/office/powerpoint/2010/main" val="8988682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A98F779-AEC8-4C47-8B96-6F9F5C4DDD43}" type="slidenum">
              <a:rPr lang="en-US" altLang="en-US"/>
              <a:pPr eaLnBrk="1" hangingPunct="1"/>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40F92207-B44C-4D95-AA10-35C47B660F40}" type="slidenum">
              <a:rPr lang="en-US" altLang="en-US"/>
              <a:pPr eaLnBrk="1" hangingPunct="1"/>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AD8EE24A-7224-49E4-A9E6-7452AD668933}" type="slidenum">
              <a:rPr lang="en-US" altLang="en-US"/>
              <a:pPr eaLnBrk="1" hangingPunct="1"/>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7094D9D-E59A-4C3F-A7DC-8ECC5CEAAC64}" type="slidenum">
              <a:rPr lang="en-US" altLang="en-US"/>
              <a:pPr eaLnBrk="1" hangingPunct="1"/>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E9780D0-17F8-48B5-97E4-1E363D79B2F5}" type="slidenum">
              <a:rPr lang="en-US" altLang="en-US">
                <a:latin typeface="Arial" pitchFamily="34" charset="0"/>
              </a:rPr>
              <a:pPr eaLnBrk="1" hangingPunct="1"/>
              <a:t>54</a:t>
            </a:fld>
            <a:endParaRPr lang="en-US" altLang="en-US">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B775B2D-E580-4557-A437-88D7FD77FF9F}" type="slidenum">
              <a:rPr lang="en-US" altLang="en-US">
                <a:latin typeface="Arial" pitchFamily="34" charset="0"/>
              </a:rPr>
              <a:pPr eaLnBrk="1" hangingPunct="1"/>
              <a:t>55</a:t>
            </a:fld>
            <a:endParaRPr lang="en-US" altLang="en-US">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1ED564C7-7E27-48D7-9632-D207E8121CCB}" type="slidenum">
              <a:rPr lang="en-US" altLang="en-US">
                <a:latin typeface="Arial" pitchFamily="34" charset="0"/>
              </a:rPr>
              <a:pPr eaLnBrk="1" hangingPunct="1"/>
              <a:t>56</a:t>
            </a:fld>
            <a:endParaRPr lang="en-US" altLang="en-US">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FF0309A-0B54-45B9-B225-36F8220B3853}" type="slidenum">
              <a:rPr lang="en-US" altLang="en-US">
                <a:latin typeface="Arial" pitchFamily="34" charset="0"/>
              </a:rPr>
              <a:pPr eaLnBrk="1" hangingPunct="1"/>
              <a:t>57</a:t>
            </a:fld>
            <a:endParaRPr lang="en-US" altLang="en-US">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E68D703-CFFC-4C63-938D-42AE04A25610}" type="slidenum">
              <a:rPr lang="en-US" altLang="en-US">
                <a:latin typeface="Arial" pitchFamily="34" charset="0"/>
              </a:rPr>
              <a:pPr eaLnBrk="1" hangingPunct="1"/>
              <a:t>58</a:t>
            </a:fld>
            <a:endParaRPr lang="en-US" altLang="en-US">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D9B9DAA1-8A36-4F58-B1E2-B61BED7A6D74}" type="slidenum">
              <a:rPr lang="en-US" altLang="en-US">
                <a:latin typeface="Arial" pitchFamily="34" charset="0"/>
              </a:rPr>
              <a:pPr eaLnBrk="1" hangingPunct="1"/>
              <a:t>59</a:t>
            </a:fld>
            <a:endParaRPr lang="en-US" alt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9:00 am to 9:10</a:t>
            </a:r>
            <a:r>
              <a:rPr lang="en-US" baseline="0" dirty="0" smtClean="0"/>
              <a:t> am</a:t>
            </a:r>
            <a:endParaRPr lang="en-US" dirty="0" smtClean="0"/>
          </a:p>
          <a:p>
            <a:r>
              <a:rPr lang="en-US" dirty="0" smtClean="0"/>
              <a:t>Take</a:t>
            </a:r>
            <a:r>
              <a:rPr lang="en-US" baseline="0" dirty="0" smtClean="0"/>
              <a:t> a brief break (10 minutes)</a:t>
            </a:r>
          </a:p>
          <a:p>
            <a:r>
              <a:rPr lang="en-US" baseline="0" dirty="0" smtClean="0"/>
              <a:t>Relocate into Grade Level Teams  Locate 1 to 2 teachers who teach the same subject and grade level</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6</a:t>
            </a:fld>
            <a:endParaRPr lang="en-US"/>
          </a:p>
        </p:txBody>
      </p:sp>
    </p:spTree>
    <p:extLst>
      <p:ext uri="{BB962C8B-B14F-4D97-AF65-F5344CB8AC3E}">
        <p14:creationId xmlns:p14="http://schemas.microsoft.com/office/powerpoint/2010/main" val="41209957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00738CA-BD0B-4233-8994-43CA267CF66C}" type="slidenum">
              <a:rPr lang="en-US" altLang="en-US">
                <a:latin typeface="Arial" pitchFamily="34" charset="0"/>
              </a:rPr>
              <a:pPr eaLnBrk="1" hangingPunct="1"/>
              <a:t>60</a:t>
            </a:fld>
            <a:endParaRPr lang="en-US" altLang="en-US">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4DABE460-EC00-4674-8123-25C9C053314B}" type="slidenum">
              <a:rPr lang="en-US" altLang="en-US">
                <a:latin typeface="Arial" pitchFamily="34" charset="0"/>
              </a:rPr>
              <a:pPr eaLnBrk="1" hangingPunct="1"/>
              <a:t>61</a:t>
            </a:fld>
            <a:endParaRPr lang="en-US" altLang="en-US">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205B4630-DB53-4A3A-99CD-39FAD92DC6B7}" type="slidenum">
              <a:rPr lang="en-US" altLang="en-US">
                <a:latin typeface="Arial" pitchFamily="34" charset="0"/>
              </a:rPr>
              <a:pPr eaLnBrk="1" hangingPunct="1"/>
              <a:t>62</a:t>
            </a:fld>
            <a:endParaRPr lang="en-US" altLang="en-US">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E5674277-9344-4043-B2F7-18ADE0840907}" type="slidenum">
              <a:rPr lang="en-US" altLang="en-US">
                <a:latin typeface="Arial" pitchFamily="34" charset="0"/>
              </a:rPr>
              <a:pPr eaLnBrk="1" hangingPunct="1"/>
              <a:t>63</a:t>
            </a:fld>
            <a:endParaRPr lang="en-US" altLang="en-US">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233D75F-D253-4699-8EBA-951BFD7F6246}" type="slidenum">
              <a:rPr lang="en-US" altLang="en-US">
                <a:latin typeface="Arial" pitchFamily="34" charset="0"/>
              </a:rPr>
              <a:pPr eaLnBrk="1" hangingPunct="1"/>
              <a:t>64</a:t>
            </a:fld>
            <a:endParaRPr lang="en-US" altLang="en-US">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65</a:t>
            </a:fld>
            <a:endParaRPr lang="en-US"/>
          </a:p>
        </p:txBody>
      </p:sp>
    </p:spTree>
    <p:extLst>
      <p:ext uri="{BB962C8B-B14F-4D97-AF65-F5344CB8AC3E}">
        <p14:creationId xmlns:p14="http://schemas.microsoft.com/office/powerpoint/2010/main" val="13357045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66</a:t>
            </a:fld>
            <a:endParaRPr lang="en-US"/>
          </a:p>
        </p:txBody>
      </p:sp>
    </p:spTree>
    <p:extLst>
      <p:ext uri="{BB962C8B-B14F-4D97-AF65-F5344CB8AC3E}">
        <p14:creationId xmlns:p14="http://schemas.microsoft.com/office/powerpoint/2010/main" val="27858865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67</a:t>
            </a:fld>
            <a:endParaRPr lang="en-US"/>
          </a:p>
        </p:txBody>
      </p:sp>
    </p:spTree>
    <p:extLst>
      <p:ext uri="{BB962C8B-B14F-4D97-AF65-F5344CB8AC3E}">
        <p14:creationId xmlns:p14="http://schemas.microsoft.com/office/powerpoint/2010/main" val="4909713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68</a:t>
            </a:fld>
            <a:endParaRPr lang="en-US"/>
          </a:p>
        </p:txBody>
      </p:sp>
    </p:spTree>
    <p:extLst>
      <p:ext uri="{BB962C8B-B14F-4D97-AF65-F5344CB8AC3E}">
        <p14:creationId xmlns:p14="http://schemas.microsoft.com/office/powerpoint/2010/main" val="6590430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913557-7C53-471A-BB74-08C5526B88AA}" type="slidenum">
              <a:rPr lang="en-US" smtClean="0"/>
              <a:t>69</a:t>
            </a:fld>
            <a:endParaRPr lang="en-US"/>
          </a:p>
        </p:txBody>
      </p:sp>
    </p:spTree>
    <p:extLst>
      <p:ext uri="{BB962C8B-B14F-4D97-AF65-F5344CB8AC3E}">
        <p14:creationId xmlns:p14="http://schemas.microsoft.com/office/powerpoint/2010/main" val="45004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 Minutes</a:t>
            </a:r>
          </a:p>
          <a:p>
            <a:r>
              <a:rPr lang="en-US" dirty="0" smtClean="0"/>
              <a:t>Facilitator:</a:t>
            </a:r>
            <a:r>
              <a:rPr lang="en-US" baseline="0" dirty="0" smtClean="0"/>
              <a:t> Mikkaka Overstreet</a:t>
            </a:r>
          </a:p>
          <a:p>
            <a:r>
              <a:rPr lang="en-US" baseline="0" dirty="0" smtClean="0"/>
              <a:t>Move Teacher Leaders into Grade Level Teams</a:t>
            </a:r>
          </a:p>
          <a:p>
            <a:r>
              <a:rPr lang="en-US" baseline="0" dirty="0" smtClean="0"/>
              <a:t>Encourage them to locate 1 or 2 teachers who teach the same subject / grade level </a:t>
            </a:r>
            <a:endParaRPr lang="en-US" dirty="0" smtClean="0"/>
          </a:p>
          <a:p>
            <a:r>
              <a:rPr lang="en-US" dirty="0" smtClean="0"/>
              <a:t>(5 minutes)</a:t>
            </a:r>
          </a:p>
          <a:p>
            <a:r>
              <a:rPr lang="en-US" dirty="0" smtClean="0"/>
              <a:t>Introduce the 4 Pillars of Kentucky</a:t>
            </a:r>
            <a:r>
              <a:rPr lang="en-US" baseline="0" dirty="0" smtClean="0"/>
              <a:t> Leadership Networks…also discuss the importance of Professional Learning and TPGES</a:t>
            </a:r>
            <a:endParaRPr lang="en-US" dirty="0" smtClean="0"/>
          </a:p>
          <a:p>
            <a:r>
              <a:rPr lang="en-US" dirty="0" smtClean="0"/>
              <a:t>This Focus of</a:t>
            </a:r>
            <a:r>
              <a:rPr lang="en-US" baseline="0" dirty="0" smtClean="0"/>
              <a:t> this session is Assessment Literacy</a:t>
            </a:r>
          </a:p>
          <a:p>
            <a:r>
              <a:rPr lang="en-US" b="1" baseline="0" dirty="0" smtClean="0"/>
              <a:t>CHETL Classroom Assessment and Reflection  </a:t>
            </a:r>
          </a:p>
          <a:p>
            <a:r>
              <a:rPr lang="en-US" b="1" baseline="0" dirty="0" err="1" smtClean="0"/>
              <a:t>FfT</a:t>
            </a:r>
            <a:r>
              <a:rPr lang="en-US" b="1" baseline="0" dirty="0" smtClean="0"/>
              <a:t> Domain 3 Assessment Using Assessment in Instruction</a:t>
            </a:r>
            <a:endParaRPr lang="en-US" b="1" dirty="0"/>
          </a:p>
        </p:txBody>
      </p:sp>
      <p:sp>
        <p:nvSpPr>
          <p:cNvPr id="4" name="Slide Number Placeholder 3"/>
          <p:cNvSpPr>
            <a:spLocks noGrp="1"/>
          </p:cNvSpPr>
          <p:nvPr>
            <p:ph type="sldNum" sz="quarter" idx="10"/>
          </p:nvPr>
        </p:nvSpPr>
        <p:spPr/>
        <p:txBody>
          <a:bodyPr/>
          <a:lstStyle/>
          <a:p>
            <a:fld id="{60913557-7C53-471A-BB74-08C5526B88AA}" type="slidenum">
              <a:rPr lang="en-US" smtClean="0"/>
              <a:t>7</a:t>
            </a:fld>
            <a:endParaRPr lang="en-US" dirty="0"/>
          </a:p>
        </p:txBody>
      </p:sp>
    </p:spTree>
    <p:extLst>
      <p:ext uri="{BB962C8B-B14F-4D97-AF65-F5344CB8AC3E}">
        <p14:creationId xmlns:p14="http://schemas.microsoft.com/office/powerpoint/2010/main" val="12622565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Kathy</a:t>
            </a:r>
          </a:p>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32281D0-345D-484C-9F22-D9C56AB38108}" type="slidenum">
              <a:rPr lang="en-US" altLang="en-US"/>
              <a:pPr eaLnBrk="1" hangingPunct="1"/>
              <a:t>70</a:t>
            </a:fld>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Emma</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C5007E59-4564-4137-A2C4-1168E4A44F39}" type="slidenum">
              <a:rPr lang="en-US" altLang="en-US"/>
              <a:pPr eaLnBrk="1" hangingPunct="1"/>
              <a:t>71</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Kathy</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57066" indent="-291179" eaLnBrk="0" hangingPunct="0">
              <a:defRPr>
                <a:solidFill>
                  <a:schemeClr val="tx1"/>
                </a:solidFill>
                <a:latin typeface="Calibri" pitchFamily="34" charset="0"/>
                <a:ea typeface="MS PGothic" pitchFamily="34" charset="-128"/>
              </a:defRPr>
            </a:lvl2pPr>
            <a:lvl3pPr marL="1164717" indent="-232943" eaLnBrk="0" hangingPunct="0">
              <a:defRPr>
                <a:solidFill>
                  <a:schemeClr val="tx1"/>
                </a:solidFill>
                <a:latin typeface="Calibri" pitchFamily="34" charset="0"/>
                <a:ea typeface="MS PGothic" pitchFamily="34" charset="-128"/>
              </a:defRPr>
            </a:lvl3pPr>
            <a:lvl4pPr marL="1630604" indent="-232943" eaLnBrk="0" hangingPunct="0">
              <a:defRPr>
                <a:solidFill>
                  <a:schemeClr val="tx1"/>
                </a:solidFill>
                <a:latin typeface="Calibri" pitchFamily="34" charset="0"/>
                <a:ea typeface="MS PGothic" pitchFamily="34" charset="-128"/>
              </a:defRPr>
            </a:lvl4pPr>
            <a:lvl5pPr marL="2096491" indent="-232943" eaLnBrk="0" hangingPunct="0">
              <a:defRPr>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fld id="{7AF3EB99-E129-4F6A-B462-046B9B017FA1}" type="slidenum">
              <a:rPr lang="en-US" altLang="en-US"/>
              <a:pPr eaLnBrk="1" hangingPunct="1"/>
              <a:t>72</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Dr. Swan’s presentation, participants will be asked to generate a question regarding the impact</a:t>
            </a:r>
            <a:r>
              <a:rPr lang="en-US" baseline="0" dirty="0" smtClean="0"/>
              <a:t> of the C3 Framework on teaching and learning.  </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73</a:t>
            </a:fld>
            <a:endParaRPr lang="en-US"/>
          </a:p>
        </p:txBody>
      </p:sp>
    </p:spTree>
    <p:extLst>
      <p:ext uri="{BB962C8B-B14F-4D97-AF65-F5344CB8AC3E}">
        <p14:creationId xmlns:p14="http://schemas.microsoft.com/office/powerpoint/2010/main" val="21699797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a brief break (10 minutes)</a:t>
            </a:r>
          </a:p>
          <a:p>
            <a:r>
              <a:rPr lang="en-US" baseline="0" dirty="0" smtClean="0"/>
              <a:t>District Teams</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74</a:t>
            </a:fld>
            <a:endParaRPr lang="en-US"/>
          </a:p>
        </p:txBody>
      </p:sp>
    </p:spTree>
    <p:extLst>
      <p:ext uri="{BB962C8B-B14F-4D97-AF65-F5344CB8AC3E}">
        <p14:creationId xmlns:p14="http://schemas.microsoft.com/office/powerpoint/2010/main" val="41209957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a:t>
            </a:r>
            <a:r>
              <a:rPr lang="en-US" baseline="0" dirty="0" smtClean="0"/>
              <a:t> Teams</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75</a:t>
            </a:fld>
            <a:endParaRPr lang="en-US"/>
          </a:p>
        </p:txBody>
      </p:sp>
    </p:spTree>
    <p:extLst>
      <p:ext uri="{BB962C8B-B14F-4D97-AF65-F5344CB8AC3E}">
        <p14:creationId xmlns:p14="http://schemas.microsoft.com/office/powerpoint/2010/main" val="11759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Capacity Building vs. Train the Trainer</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76</a:t>
            </a:fld>
            <a:endParaRPr lang="en-US"/>
          </a:p>
        </p:txBody>
      </p:sp>
    </p:spTree>
    <p:extLst>
      <p:ext uri="{BB962C8B-B14F-4D97-AF65-F5344CB8AC3E}">
        <p14:creationId xmlns:p14="http://schemas.microsoft.com/office/powerpoint/2010/main" val="38416249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455" indent="-284689">
              <a:defRPr>
                <a:solidFill>
                  <a:schemeClr val="tx1"/>
                </a:solidFill>
                <a:latin typeface="Calibri" pitchFamily="34" charset="0"/>
              </a:defRPr>
            </a:lvl2pPr>
            <a:lvl3pPr marL="1141988" indent="-228075">
              <a:defRPr>
                <a:solidFill>
                  <a:schemeClr val="tx1"/>
                </a:solidFill>
                <a:latin typeface="Calibri" pitchFamily="34" charset="0"/>
              </a:defRPr>
            </a:lvl3pPr>
            <a:lvl4pPr marL="1599755" indent="-228075">
              <a:defRPr>
                <a:solidFill>
                  <a:schemeClr val="tx1"/>
                </a:solidFill>
                <a:latin typeface="Calibri" pitchFamily="34" charset="0"/>
              </a:defRPr>
            </a:lvl4pPr>
            <a:lvl5pPr marL="2055903" indent="-228075">
              <a:defRPr>
                <a:solidFill>
                  <a:schemeClr val="tx1"/>
                </a:solidFill>
                <a:latin typeface="Calibri" pitchFamily="34" charset="0"/>
              </a:defRPr>
            </a:lvl5pPr>
            <a:lvl6pPr marL="2521757" indent="-228075" fontAlgn="base">
              <a:spcBef>
                <a:spcPct val="0"/>
              </a:spcBef>
              <a:spcAft>
                <a:spcPct val="0"/>
              </a:spcAft>
              <a:defRPr>
                <a:solidFill>
                  <a:schemeClr val="tx1"/>
                </a:solidFill>
                <a:latin typeface="Calibri" pitchFamily="34" charset="0"/>
              </a:defRPr>
            </a:lvl6pPr>
            <a:lvl7pPr marL="2987610" indent="-228075" fontAlgn="base">
              <a:spcBef>
                <a:spcPct val="0"/>
              </a:spcBef>
              <a:spcAft>
                <a:spcPct val="0"/>
              </a:spcAft>
              <a:defRPr>
                <a:solidFill>
                  <a:schemeClr val="tx1"/>
                </a:solidFill>
                <a:latin typeface="Calibri" pitchFamily="34" charset="0"/>
              </a:defRPr>
            </a:lvl7pPr>
            <a:lvl8pPr marL="3453463" indent="-228075" fontAlgn="base">
              <a:spcBef>
                <a:spcPct val="0"/>
              </a:spcBef>
              <a:spcAft>
                <a:spcPct val="0"/>
              </a:spcAft>
              <a:defRPr>
                <a:solidFill>
                  <a:schemeClr val="tx1"/>
                </a:solidFill>
                <a:latin typeface="Calibri" pitchFamily="34" charset="0"/>
              </a:defRPr>
            </a:lvl8pPr>
            <a:lvl9pPr marL="3919317" indent="-22807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8580373-6A62-4096-8F50-3AE7354B10A7}" type="slidenum">
              <a:rPr lang="en-US" altLang="en-US"/>
              <a:pPr fontAlgn="base">
                <a:spcBef>
                  <a:spcPct val="0"/>
                </a:spcBef>
                <a:spcAft>
                  <a:spcPct val="0"/>
                </a:spcAft>
              </a:pPr>
              <a:t>77</a:t>
            </a:fld>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713">
              <a:defRPr/>
            </a:pPr>
            <a:r>
              <a:rPr lang="en-US" baseline="0" dirty="0" smtClean="0"/>
              <a:t>5 minutes</a:t>
            </a:r>
          </a:p>
          <a:p>
            <a:pPr defTabSz="905713">
              <a:defRPr/>
            </a:pPr>
            <a:r>
              <a:rPr lang="en-US" baseline="0" dirty="0" smtClean="0"/>
              <a:t>Begin with individual reflection: What will I do with what I have learned in this network meeting?  When, where, how, with whom will I do what I have planned?</a:t>
            </a:r>
            <a:endParaRPr lang="en-US" dirty="0" smtClean="0"/>
          </a:p>
          <a:p>
            <a:r>
              <a:rPr lang="en-US" dirty="0" smtClean="0"/>
              <a:t>10 minutes</a:t>
            </a:r>
          </a:p>
          <a:p>
            <a:r>
              <a:rPr lang="en-US" dirty="0" smtClean="0"/>
              <a:t>Discuss as a District:</a:t>
            </a:r>
            <a:r>
              <a:rPr lang="en-US" baseline="0" dirty="0" smtClean="0"/>
              <a:t>  What will we do with what we have learned in this network meeting?  When, where, how, with whom will I do what I have planned?</a:t>
            </a:r>
          </a:p>
          <a:p>
            <a:pPr marL="0" indent="0">
              <a:buNone/>
            </a:pPr>
            <a:r>
              <a:rPr lang="en-US" sz="1200" b="1" dirty="0" smtClean="0"/>
              <a:t>Share One Aspect of Your Plan.</a:t>
            </a:r>
          </a:p>
          <a:p>
            <a:pPr marL="0" indent="0">
              <a:buNone/>
            </a:pPr>
            <a:r>
              <a:rPr lang="en-US" sz="1200" b="1" dirty="0" smtClean="0"/>
              <a:t>Any Inspirations? Any Take </a:t>
            </a:r>
            <a:r>
              <a:rPr lang="en-US" sz="1200" b="1" dirty="0" err="1" smtClean="0"/>
              <a:t>Aways</a:t>
            </a:r>
            <a:r>
              <a:rPr lang="en-US" sz="1200" b="1" dirty="0" smtClean="0"/>
              <a:t>?</a:t>
            </a:r>
          </a:p>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78</a:t>
            </a:fld>
            <a:endParaRPr lang="en-US"/>
          </a:p>
        </p:txBody>
      </p:sp>
    </p:spTree>
    <p:extLst>
      <p:ext uri="{BB962C8B-B14F-4D97-AF65-F5344CB8AC3E}">
        <p14:creationId xmlns:p14="http://schemas.microsoft.com/office/powerpoint/2010/main" val="14626450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79</a:t>
            </a:fld>
            <a:endParaRPr lang="en-US"/>
          </a:p>
        </p:txBody>
      </p:sp>
    </p:spTree>
    <p:extLst>
      <p:ext uri="{BB962C8B-B14F-4D97-AF65-F5344CB8AC3E}">
        <p14:creationId xmlns:p14="http://schemas.microsoft.com/office/powerpoint/2010/main" val="151025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this session you will be using</a:t>
            </a:r>
            <a:r>
              <a:rPr lang="en-US" baseline="0" dirty="0" smtClean="0"/>
              <a:t> </a:t>
            </a:r>
            <a:r>
              <a:rPr lang="en-US" b="1" baseline="0" dirty="0" smtClean="0"/>
              <a:t>CHETL Classroom Assessment and Reflection </a:t>
            </a:r>
            <a:r>
              <a:rPr lang="en-US" b="0" baseline="0" dirty="0" smtClean="0"/>
              <a:t>and…</a:t>
            </a:r>
            <a:endParaRPr lang="en-US" b="1" dirty="0"/>
          </a:p>
        </p:txBody>
      </p:sp>
      <p:sp>
        <p:nvSpPr>
          <p:cNvPr id="4" name="Slide Number Placeholder 3"/>
          <p:cNvSpPr>
            <a:spLocks noGrp="1"/>
          </p:cNvSpPr>
          <p:nvPr>
            <p:ph type="sldNum" sz="quarter" idx="10"/>
          </p:nvPr>
        </p:nvSpPr>
        <p:spPr/>
        <p:txBody>
          <a:bodyPr/>
          <a:lstStyle/>
          <a:p>
            <a:fld id="{60913557-7C53-471A-BB74-08C5526B88AA}" type="slidenum">
              <a:rPr lang="en-US" smtClean="0"/>
              <a:t>8</a:t>
            </a:fld>
            <a:endParaRPr lang="en-US"/>
          </a:p>
        </p:txBody>
      </p:sp>
    </p:spTree>
    <p:extLst>
      <p:ext uri="{BB962C8B-B14F-4D97-AF65-F5344CB8AC3E}">
        <p14:creationId xmlns:p14="http://schemas.microsoft.com/office/powerpoint/2010/main" val="15349755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Technology</a:t>
            </a:r>
            <a:r>
              <a:rPr lang="en-US" baseline="0" dirty="0" smtClean="0"/>
              <a:t> Tools that Support Highly Effective Teaching And Learning</a:t>
            </a:r>
          </a:p>
          <a:p>
            <a:r>
              <a:rPr lang="en-US" baseline="0" dirty="0" smtClean="0"/>
              <a:t>Using Text Sets to Support Instruction – Text Complexity</a:t>
            </a:r>
          </a:p>
          <a:p>
            <a:r>
              <a:rPr lang="en-US" baseline="0" dirty="0" smtClean="0"/>
              <a:t>Creating History Mysteries – Learn from a Professional in the Field</a:t>
            </a:r>
          </a:p>
          <a:p>
            <a:r>
              <a:rPr lang="en-US" baseline="0" dirty="0" smtClean="0"/>
              <a:t>Assessment Literacy – Effective Formative Assessments </a:t>
            </a:r>
          </a:p>
          <a:p>
            <a:r>
              <a:rPr lang="en-US" baseline="0" dirty="0" smtClean="0"/>
              <a:t>Questioning – Developing Compelling and Supporting Questions </a:t>
            </a:r>
            <a:endParaRPr lang="en-US" dirty="0"/>
          </a:p>
        </p:txBody>
      </p:sp>
      <p:sp>
        <p:nvSpPr>
          <p:cNvPr id="4" name="Slide Number Placeholder 3"/>
          <p:cNvSpPr>
            <a:spLocks noGrp="1"/>
          </p:cNvSpPr>
          <p:nvPr>
            <p:ph type="sldNum" sz="quarter" idx="10"/>
          </p:nvPr>
        </p:nvSpPr>
        <p:spPr/>
        <p:txBody>
          <a:bodyPr/>
          <a:lstStyle/>
          <a:p>
            <a:fld id="{60913557-7C53-471A-BB74-08C5526B88AA}" type="slidenum">
              <a:rPr lang="en-US" smtClean="0"/>
              <a:t>80</a:t>
            </a:fld>
            <a:endParaRPr lang="en-US"/>
          </a:p>
        </p:txBody>
      </p:sp>
    </p:spTree>
    <p:extLst>
      <p:ext uri="{BB962C8B-B14F-4D97-AF65-F5344CB8AC3E}">
        <p14:creationId xmlns:p14="http://schemas.microsoft.com/office/powerpoint/2010/main" val="233116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Danielson</a:t>
            </a:r>
            <a:r>
              <a:rPr lang="en-US" b="1" baseline="0" dirty="0" smtClean="0"/>
              <a:t> Framework for Teaching Domain 3 Using Assessment In Instruction </a:t>
            </a:r>
            <a:r>
              <a:rPr lang="en-US" b="0" baseline="0" dirty="0" smtClean="0"/>
              <a:t>to evaluate effective formative assessment practices in a Social Studies Classroom.</a:t>
            </a:r>
            <a:endParaRPr lang="en-US" b="1" dirty="0"/>
          </a:p>
        </p:txBody>
      </p:sp>
      <p:sp>
        <p:nvSpPr>
          <p:cNvPr id="4" name="Slide Number Placeholder 3"/>
          <p:cNvSpPr>
            <a:spLocks noGrp="1"/>
          </p:cNvSpPr>
          <p:nvPr>
            <p:ph type="sldNum" sz="quarter" idx="10"/>
          </p:nvPr>
        </p:nvSpPr>
        <p:spPr/>
        <p:txBody>
          <a:bodyPr/>
          <a:lstStyle/>
          <a:p>
            <a:fld id="{60913557-7C53-471A-BB74-08C5526B88AA}" type="slidenum">
              <a:rPr lang="en-US" smtClean="0"/>
              <a:t>9</a:t>
            </a:fld>
            <a:endParaRPr lang="en-US"/>
          </a:p>
        </p:txBody>
      </p:sp>
    </p:spTree>
    <p:extLst>
      <p:ext uri="{BB962C8B-B14F-4D97-AF65-F5344CB8AC3E}">
        <p14:creationId xmlns:p14="http://schemas.microsoft.com/office/powerpoint/2010/main" val="2195123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58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681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79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402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620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653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800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059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40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151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407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220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640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076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18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62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53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19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13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4142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555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30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3152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9033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a:solidFill>
            <a:srgbClr val="0071B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3152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1C3EA0-37B9-47D4-A24B-CBF45309C48E}" type="datetimeFigureOut">
              <a:rPr lang="en-US" smtClean="0">
                <a:solidFill>
                  <a:prstClr val="black">
                    <a:tint val="75000"/>
                  </a:prstClr>
                </a:solidFill>
              </a:rPr>
              <a:pPr/>
              <a:t>2/26/2014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E7778-F955-4BC3-9ED3-9196B7156DA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7743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a:solidFill>
            <a:srgbClr val="0071B5"/>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diagramLayout" Target="../diagrams/layout1.xml"/><Relationship Id="rId3" Type="http://schemas.openxmlformats.org/officeDocument/2006/relationships/image" Target="../media/image1.png"/><Relationship Id="rId21" Type="http://schemas.microsoft.com/office/2007/relationships/diagramDrawing" Target="../diagrams/drawing1.xml"/><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diagramData" Target="../diagrams/data1.xml"/><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diagramColors" Target="../diagrams/colors1.xml"/><Relationship Id="rId1" Type="http://schemas.openxmlformats.org/officeDocument/2006/relationships/slideLayout" Target="../slideLayouts/slideLayout18.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16.jpeg"/><Relationship Id="rId10" Type="http://schemas.openxmlformats.org/officeDocument/2006/relationships/image" Target="../media/image8.png"/><Relationship Id="rId19"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teachingchannel.org/videos/teaching-slavery"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31.png"/><Relationship Id="rId7"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ovecssnetwork.weebly.com/"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yDwF76Ykci0"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historicalthinkingmatters.org/rosaparks/"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www.youtube.com/watch?v=yDwF76Ykci0" TargetMode="External"/><Relationship Id="rId7"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48.jpg"/><Relationship Id="rId5" Type="http://schemas.openxmlformats.org/officeDocument/2006/relationships/image" Target="../media/image44.jpg"/><Relationship Id="rId4" Type="http://schemas.openxmlformats.org/officeDocument/2006/relationships/image" Target="../media/image43.jp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hyperlink" Target="http://www.pearsonschool.com/index.cfm?locator=PS1aU9&amp;elementType=news&amp;elementId=222989" TargetMode="External"/><Relationship Id="rId4" Type="http://schemas.openxmlformats.org/officeDocument/2006/relationships/hyperlink" Target="http://www.lacoe.edu/Home/Videos/PlayVideo/TabId/202/VideoId/220/College?Career??Civic?Life?C3?"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4.xml"/><Relationship Id="rId1" Type="http://schemas.openxmlformats.org/officeDocument/2006/relationships/slideLayout" Target="../slideLayouts/slideLayout19.xml"/><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50.xml"/><Relationship Id="rId1" Type="http://schemas.openxmlformats.org/officeDocument/2006/relationships/slideLayout" Target="../slideLayouts/slideLayout18.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51.xml"/><Relationship Id="rId1" Type="http://schemas.openxmlformats.org/officeDocument/2006/relationships/slideLayout" Target="../slideLayouts/slideLayout18.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2.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52.xml"/><Relationship Id="rId1" Type="http://schemas.openxmlformats.org/officeDocument/2006/relationships/slideLayout" Target="../slideLayouts/slideLayout18.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png"/><Relationship Id="rId7" Type="http://schemas.openxmlformats.org/officeDocument/2006/relationships/image" Target="../media/image90.jpeg"/><Relationship Id="rId2" Type="http://schemas.openxmlformats.org/officeDocument/2006/relationships/notesSlide" Target="../notesSlides/notesSlide70.xml"/><Relationship Id="rId1" Type="http://schemas.openxmlformats.org/officeDocument/2006/relationships/slideLayout" Target="../slideLayouts/slideLayout1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71.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image" Target="../media/image99.jpeg"/><Relationship Id="rId5" Type="http://schemas.openxmlformats.org/officeDocument/2006/relationships/image" Target="../media/image98.png"/><Relationship Id="rId4" Type="http://schemas.openxmlformats.org/officeDocument/2006/relationships/package" Target="../embeddings/Microsoft_Word_Document1.docx"/></Relationships>
</file>

<file path=ppt/slides/_rels/slide73.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image" Target="../media/image103.jpeg"/></Relationships>
</file>

<file path=ppt/slides/_rels/slide7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77.xml"/><Relationship Id="rId1" Type="http://schemas.openxmlformats.org/officeDocument/2006/relationships/slideLayout" Target="../slideLayouts/slideLayout13.xml"/><Relationship Id="rId4" Type="http://schemas.openxmlformats.org/officeDocument/2006/relationships/image" Target="../media/image105.png"/></Relationships>
</file>

<file path=ppt/slides/_rels/slide7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arroll county logo.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5000" y="2497138"/>
            <a:ext cx="7445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eminence independent.tif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45113" y="6200775"/>
            <a:ext cx="34321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fcpslogo_sm.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8788" y="1836738"/>
            <a:ext cx="6667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gallatin.tiff"/>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69963" y="49213"/>
            <a:ext cx="42465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grant .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4175" y="3625850"/>
            <a:ext cx="7413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henry.jp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6875" y="4471988"/>
            <a:ext cx="8858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oldham.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991350" y="696913"/>
            <a:ext cx="20526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owen.gif"/>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06400" y="2692400"/>
            <a:ext cx="7461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shelby.tiff"/>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55575" y="1038225"/>
            <a:ext cx="20526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descr="spencer.tiff"/>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242300" y="3751263"/>
            <a:ext cx="7985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descr="trimble.tiff"/>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969963" y="6254750"/>
            <a:ext cx="41592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7" descr="anchorage.tiff"/>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496888" y="5486400"/>
            <a:ext cx="17684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8" descr="bullitt.tif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727950" y="5021263"/>
            <a:ext cx="10080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9" descr="jcps logo.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638800" y="61913"/>
            <a:ext cx="188118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Diagram 20"/>
          <p:cNvGraphicFramePr/>
          <p:nvPr/>
        </p:nvGraphicFramePr>
        <p:xfrm>
          <a:off x="1126305" y="849083"/>
          <a:ext cx="7232662" cy="495604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5137" name="Picture 22" descr="KSB_logo.png"/>
          <p:cNvPicPr>
            <a:picLocks noChangeAspect="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7718425" y="1620838"/>
            <a:ext cx="12811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 descr="OVEC"/>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24213" y="2570163"/>
            <a:ext cx="30495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65363" y="5407025"/>
            <a:ext cx="5254625" cy="830997"/>
          </a:xfrm>
          <a:prstGeom prst="rect">
            <a:avLst/>
          </a:prstGeom>
          <a:noFill/>
        </p:spPr>
        <p:txBody>
          <a:bodyPr wrap="square" rtlCol="0">
            <a:spAutoFit/>
          </a:bodyPr>
          <a:lstStyle/>
          <a:p>
            <a:pPr algn="ctr"/>
            <a:r>
              <a:rPr lang="en-US" sz="2400" b="1" dirty="0" smtClean="0"/>
              <a:t>Social Studies Leadership Network</a:t>
            </a:r>
          </a:p>
          <a:p>
            <a:pPr algn="ctr"/>
            <a:r>
              <a:rPr lang="en-US" sz="2400" b="1" dirty="0" smtClean="0"/>
              <a:t>February 28, </a:t>
            </a:r>
            <a:r>
              <a:rPr lang="en-US" sz="2400" b="1" dirty="0" smtClean="0"/>
              <a:t>2014</a:t>
            </a:r>
            <a:endParaRPr lang="en-US" sz="2400" b="1" dirty="0"/>
          </a:p>
        </p:txBody>
      </p:sp>
    </p:spTree>
    <p:extLst>
      <p:ext uri="{BB962C8B-B14F-4D97-AF65-F5344CB8AC3E}">
        <p14:creationId xmlns:p14="http://schemas.microsoft.com/office/powerpoint/2010/main" val="2582735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87400"/>
            <a:ext cx="9144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2183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50825" y="114300"/>
            <a:ext cx="8137525" cy="549275"/>
          </a:xfrm>
        </p:spPr>
        <p:txBody>
          <a:bodyPr>
            <a:normAutofit fontScale="90000"/>
          </a:bodyPr>
          <a:lstStyle/>
          <a:p>
            <a:pPr eaLnBrk="1" hangingPunct="1"/>
            <a:r>
              <a:rPr lang="en-US" altLang="en-US" smtClean="0"/>
              <a:t>3D – Using Assessment in Instruction</a:t>
            </a:r>
          </a:p>
        </p:txBody>
      </p:sp>
      <p:sp>
        <p:nvSpPr>
          <p:cNvPr id="22531" name="Content Placeholder 2"/>
          <p:cNvSpPr>
            <a:spLocks noGrp="1"/>
          </p:cNvSpPr>
          <p:nvPr>
            <p:ph idx="1"/>
          </p:nvPr>
        </p:nvSpPr>
        <p:spPr/>
        <p:txBody>
          <a:bodyPr/>
          <a:lstStyle/>
          <a:p>
            <a:pPr eaLnBrk="1" hangingPunct="1"/>
            <a:endParaRPr lang="en-US" altLang="en-US" smtClean="0"/>
          </a:p>
        </p:txBody>
      </p:sp>
      <p:pic>
        <p:nvPicPr>
          <p:cNvPr id="22532" name="Picture 2"/>
          <p:cNvPicPr>
            <a:picLocks noChangeAspect="1" noChangeArrowheads="1"/>
          </p:cNvPicPr>
          <p:nvPr/>
        </p:nvPicPr>
        <p:blipFill>
          <a:blip r:embed="rId3" cstate="print"/>
          <a:srcRect/>
          <a:stretch>
            <a:fillRect/>
          </a:stretch>
        </p:blipFill>
        <p:spPr bwMode="auto">
          <a:xfrm>
            <a:off x="0" y="692150"/>
            <a:ext cx="9124950" cy="6197600"/>
          </a:xfrm>
          <a:prstGeom prst="rect">
            <a:avLst/>
          </a:prstGeom>
          <a:noFill/>
          <a:ln w="9525">
            <a:noFill/>
            <a:miter lim="800000"/>
            <a:headEnd/>
            <a:tailEnd/>
          </a:ln>
        </p:spPr>
      </p:pic>
      <p:sp>
        <p:nvSpPr>
          <p:cNvPr id="6" name="Rounded Rectangle 5"/>
          <p:cNvSpPr/>
          <p:nvPr/>
        </p:nvSpPr>
        <p:spPr>
          <a:xfrm>
            <a:off x="5029200" y="1524000"/>
            <a:ext cx="1981200" cy="2590800"/>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68357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34400" cy="1600200"/>
          </a:xfrm>
        </p:spPr>
        <p:txBody>
          <a:bodyPr rtlCol="0">
            <a:normAutofit/>
          </a:bodyPr>
          <a:lstStyle/>
          <a:p>
            <a:pPr algn="ctr" eaLnBrk="1" fontAlgn="auto" hangingPunct="1">
              <a:spcAft>
                <a:spcPts val="0"/>
              </a:spcAft>
              <a:defRPr/>
            </a:pPr>
            <a:r>
              <a:rPr lang="en-US" b="1" dirty="0" smtClean="0">
                <a:solidFill>
                  <a:schemeClr val="tx1">
                    <a:lumMod val="85000"/>
                    <a:lumOff val="15000"/>
                  </a:schemeClr>
                </a:solidFill>
              </a:rPr>
              <a:t>Formative Assessment Strategies</a:t>
            </a:r>
            <a:br>
              <a:rPr lang="en-US" b="1" dirty="0" smtClean="0">
                <a:solidFill>
                  <a:schemeClr val="tx1">
                    <a:lumMod val="85000"/>
                    <a:lumOff val="15000"/>
                  </a:schemeClr>
                </a:solidFill>
              </a:rPr>
            </a:br>
            <a:endParaRPr lang="en-US" b="1" dirty="0">
              <a:solidFill>
                <a:schemeClr val="tx1">
                  <a:lumMod val="85000"/>
                  <a:lumOff val="15000"/>
                </a:schemeClr>
              </a:solidFill>
            </a:endParaRPr>
          </a:p>
        </p:txBody>
      </p:sp>
      <p:pic>
        <p:nvPicPr>
          <p:cNvPr id="24579" name="Picture 5" descr="C:\Users\dwaggon\AppData\Local\Microsoft\Windows\Temporary Internet Files\Content.IE5\MXZKZQ59\MP900431250[1].jpg"/>
          <p:cNvPicPr>
            <a:picLocks noChangeAspect="1" noChangeArrowheads="1"/>
          </p:cNvPicPr>
          <p:nvPr/>
        </p:nvPicPr>
        <p:blipFill>
          <a:blip r:embed="rId3" cstate="print"/>
          <a:srcRect/>
          <a:stretch>
            <a:fillRect/>
          </a:stretch>
        </p:blipFill>
        <p:spPr bwMode="auto">
          <a:xfrm>
            <a:off x="4356100" y="3756025"/>
            <a:ext cx="4283075" cy="3101975"/>
          </a:xfrm>
          <a:prstGeom prst="rect">
            <a:avLst/>
          </a:prstGeom>
          <a:noFill/>
          <a:ln w="9525">
            <a:noFill/>
            <a:miter lim="800000"/>
            <a:headEnd/>
            <a:tailEnd/>
          </a:ln>
        </p:spPr>
      </p:pic>
      <p:sp>
        <p:nvSpPr>
          <p:cNvPr id="3" name="Content Placeholder 2"/>
          <p:cNvSpPr>
            <a:spLocks noGrp="1"/>
          </p:cNvSpPr>
          <p:nvPr>
            <p:ph idx="1"/>
          </p:nvPr>
        </p:nvSpPr>
        <p:spPr>
          <a:xfrm>
            <a:off x="609600" y="838200"/>
            <a:ext cx="7543800" cy="3886200"/>
          </a:xfrm>
        </p:spPr>
        <p:txBody>
          <a:bodyPr rtlCol="0">
            <a:normAutofit lnSpcReduction="10000"/>
          </a:bodyPr>
          <a:lstStyle/>
          <a:p>
            <a:pPr marL="0" indent="0" eaLnBrk="1" fontAlgn="auto" hangingPunct="1">
              <a:spcAft>
                <a:spcPts val="0"/>
              </a:spcAft>
              <a:buFont typeface="Arial" pitchFamily="34" charset="0"/>
              <a:buNone/>
              <a:defRPr/>
            </a:pPr>
            <a:r>
              <a:rPr lang="en-US" dirty="0" smtClean="0"/>
              <a:t>Discuss at your table:</a:t>
            </a:r>
          </a:p>
          <a:p>
            <a:pPr marL="274320" indent="-274320" eaLnBrk="1" fontAlgn="auto" hangingPunct="1">
              <a:spcAft>
                <a:spcPts val="0"/>
              </a:spcAft>
              <a:defRPr/>
            </a:pPr>
            <a:r>
              <a:rPr lang="en-US" dirty="0" smtClean="0"/>
              <a:t>Find one of the strategies you have used in your classroom.  Briefly describe </a:t>
            </a:r>
            <a:r>
              <a:rPr lang="en-US" b="1" dirty="0" smtClean="0">
                <a:solidFill>
                  <a:srgbClr val="C00000"/>
                </a:solidFill>
              </a:rPr>
              <a:t>how it went </a:t>
            </a:r>
            <a:r>
              <a:rPr lang="en-US" dirty="0" smtClean="0"/>
              <a:t>and </a:t>
            </a:r>
            <a:r>
              <a:rPr lang="en-US" b="1" dirty="0" smtClean="0">
                <a:solidFill>
                  <a:srgbClr val="C00000"/>
                </a:solidFill>
              </a:rPr>
              <a:t>what you liked about using it with students</a:t>
            </a:r>
            <a:r>
              <a:rPr lang="en-US" dirty="0" smtClean="0"/>
              <a:t>. </a:t>
            </a:r>
          </a:p>
          <a:p>
            <a:pPr marL="274320" indent="-274320" eaLnBrk="1" fontAlgn="auto" hangingPunct="1">
              <a:spcAft>
                <a:spcPts val="0"/>
              </a:spcAft>
              <a:defRPr/>
            </a:pPr>
            <a:r>
              <a:rPr lang="en-US" dirty="0" smtClean="0"/>
              <a:t>Find one strategy you will try in your classroom before our next meeting </a:t>
            </a:r>
            <a:r>
              <a:rPr lang="en-US" smtClean="0"/>
              <a:t>in March.</a:t>
            </a:r>
            <a:endParaRPr lang="en-US" dirty="0"/>
          </a:p>
        </p:txBody>
      </p:sp>
    </p:spTree>
    <p:extLst>
      <p:ext uri="{BB962C8B-B14F-4D97-AF65-F5344CB8AC3E}">
        <p14:creationId xmlns:p14="http://schemas.microsoft.com/office/powerpoint/2010/main" val="1689467984"/>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p:cNvPicPr>
            <a:picLocks noChangeAspect="1" noChangeArrowheads="1"/>
          </p:cNvPicPr>
          <p:nvPr/>
        </p:nvPicPr>
        <p:blipFill>
          <a:blip r:embed="rId3" cstate="print"/>
          <a:srcRect/>
          <a:stretch>
            <a:fillRect/>
          </a:stretch>
        </p:blipFill>
        <p:spPr bwMode="auto">
          <a:xfrm>
            <a:off x="228600" y="152400"/>
            <a:ext cx="8658225" cy="6257925"/>
          </a:xfrm>
          <a:prstGeom prst="rect">
            <a:avLst/>
          </a:prstGeom>
          <a:noFill/>
          <a:ln w="9525">
            <a:noFill/>
            <a:miter lim="800000"/>
            <a:headEnd/>
            <a:tailEnd/>
          </a:ln>
        </p:spPr>
      </p:pic>
    </p:spTree>
    <p:extLst>
      <p:ext uri="{BB962C8B-B14F-4D97-AF65-F5344CB8AC3E}">
        <p14:creationId xmlns:p14="http://schemas.microsoft.com/office/powerpoint/2010/main" val="3338171393"/>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229600" cy="4525963"/>
          </a:xfrm>
        </p:spPr>
        <p:txBody>
          <a:bodyPr/>
          <a:lstStyle/>
          <a:p>
            <a:pPr algn="ctr">
              <a:buNone/>
            </a:pPr>
            <a:r>
              <a:rPr lang="en-US" sz="4400" b="1" dirty="0" smtClean="0">
                <a:effectLst>
                  <a:outerShdw blurRad="38100" dist="38100" dir="2700000" algn="tl">
                    <a:srgbClr val="000000">
                      <a:alpha val="43137"/>
                    </a:srgbClr>
                  </a:outerShdw>
                </a:effectLst>
              </a:rPr>
              <a:t>Slavery in America: </a:t>
            </a:r>
          </a:p>
          <a:p>
            <a:pPr algn="ctr">
              <a:buNone/>
            </a:pPr>
            <a:r>
              <a:rPr lang="en-US" sz="4400" b="1" dirty="0" smtClean="0">
                <a:effectLst>
                  <a:outerShdw blurRad="38100" dist="38100" dir="2700000" algn="tl">
                    <a:srgbClr val="000000">
                      <a:alpha val="43137"/>
                    </a:srgbClr>
                  </a:outerShdw>
                </a:effectLst>
              </a:rPr>
              <a:t>Building Background Knowledge</a:t>
            </a:r>
          </a:p>
        </p:txBody>
      </p:sp>
      <p:sp>
        <p:nvSpPr>
          <p:cNvPr id="25605" name="Rectangle 4"/>
          <p:cNvSpPr>
            <a:spLocks noChangeArrowheads="1"/>
          </p:cNvSpPr>
          <p:nvPr/>
        </p:nvSpPr>
        <p:spPr bwMode="auto">
          <a:xfrm>
            <a:off x="152400" y="1600200"/>
            <a:ext cx="8839200" cy="523220"/>
          </a:xfrm>
          <a:prstGeom prst="rect">
            <a:avLst/>
          </a:prstGeom>
          <a:solidFill>
            <a:srgbClr val="FFFF00"/>
          </a:solidFill>
          <a:ln w="9525">
            <a:noFill/>
            <a:miter lim="800000"/>
            <a:headEnd/>
            <a:tailEnd/>
          </a:ln>
        </p:spPr>
        <p:txBody>
          <a:bodyPr wrap="square">
            <a:spAutoFit/>
          </a:bodyPr>
          <a:lstStyle/>
          <a:p>
            <a:r>
              <a:rPr lang="en-US" sz="2800" u="sng" dirty="0" smtClean="0">
                <a:hlinkClick r:id="rId3"/>
              </a:rPr>
              <a:t>https://www.teachingchannel.org/videos/teaching-slavery</a:t>
            </a:r>
            <a:endParaRPr lang="en-US" sz="2800" dirty="0" smtClean="0"/>
          </a:p>
        </p:txBody>
      </p:sp>
      <p:sp>
        <p:nvSpPr>
          <p:cNvPr id="8" name="TextBox 7"/>
          <p:cNvSpPr txBox="1"/>
          <p:nvPr/>
        </p:nvSpPr>
        <p:spPr>
          <a:xfrm>
            <a:off x="0" y="5165229"/>
            <a:ext cx="9144000" cy="1692771"/>
          </a:xfrm>
          <a:prstGeom prst="rect">
            <a:avLst/>
          </a:prstGeom>
          <a:solidFill>
            <a:srgbClr val="00B0F0"/>
          </a:solidFill>
        </p:spPr>
        <p:txBody>
          <a:bodyPr wrap="square" rtlCol="0">
            <a:spAutoFit/>
          </a:bodyPr>
          <a:lstStyle/>
          <a:p>
            <a:r>
              <a:rPr lang="en-US" sz="2400" dirty="0" smtClean="0"/>
              <a:t>Questions to Consider</a:t>
            </a:r>
          </a:p>
          <a:p>
            <a:r>
              <a:rPr lang="en-US" sz="2000" dirty="0" smtClean="0"/>
              <a:t>What makes the word sort an effective warm-up? </a:t>
            </a:r>
          </a:p>
          <a:p>
            <a:r>
              <a:rPr lang="en-US" sz="2000" dirty="0" smtClean="0"/>
              <a:t>How does Ms. </a:t>
            </a:r>
            <a:r>
              <a:rPr lang="en-US" sz="2000" dirty="0" err="1" smtClean="0"/>
              <a:t>Wicketts</a:t>
            </a:r>
            <a:r>
              <a:rPr lang="en-US" sz="2000" dirty="0" smtClean="0"/>
              <a:t> plan her lesson around the needs of her students? </a:t>
            </a:r>
          </a:p>
          <a:p>
            <a:r>
              <a:rPr lang="en-US" sz="2000" dirty="0" smtClean="0"/>
              <a:t>How does Ms. </a:t>
            </a:r>
            <a:r>
              <a:rPr lang="en-US" sz="2000" dirty="0" err="1" smtClean="0"/>
              <a:t>Wicketts</a:t>
            </a:r>
            <a:r>
              <a:rPr lang="en-US" sz="2000" dirty="0" smtClean="0"/>
              <a:t> prepare her students for reading and writing about Harriet Tubman?</a:t>
            </a:r>
            <a:endParaRPr lang="en-US" sz="2000" dirty="0"/>
          </a:p>
        </p:txBody>
      </p:sp>
      <p:pic>
        <p:nvPicPr>
          <p:cNvPr id="2052" name="Picture 4" descr="https://encrypted-tbn3.gstatic.com/images?q=tbn:ANd9GcRKPFzLWIY3xutxX9M5klmcBu1RqT461hvoIStSEt-anwf1RXpEHg"/>
          <p:cNvPicPr>
            <a:picLocks noChangeAspect="1" noChangeArrowheads="1"/>
          </p:cNvPicPr>
          <p:nvPr/>
        </p:nvPicPr>
        <p:blipFill>
          <a:blip r:embed="rId4" cstate="print"/>
          <a:srcRect/>
          <a:stretch>
            <a:fillRect/>
          </a:stretch>
        </p:blipFill>
        <p:spPr bwMode="auto">
          <a:xfrm>
            <a:off x="3733800" y="2057400"/>
            <a:ext cx="1604323" cy="1762125"/>
          </a:xfrm>
          <a:prstGeom prst="rect">
            <a:avLst/>
          </a:prstGeom>
          <a:noFill/>
        </p:spPr>
      </p:pic>
      <p:sp>
        <p:nvSpPr>
          <p:cNvPr id="25604" name="TextBox 3"/>
          <p:cNvSpPr txBox="1">
            <a:spLocks noChangeArrowheads="1"/>
          </p:cNvSpPr>
          <p:nvPr/>
        </p:nvSpPr>
        <p:spPr bwMode="auto">
          <a:xfrm>
            <a:off x="533400" y="3657600"/>
            <a:ext cx="8064500" cy="1323975"/>
          </a:xfrm>
          <a:prstGeom prst="rect">
            <a:avLst/>
          </a:prstGeom>
          <a:solidFill>
            <a:srgbClr val="00B050"/>
          </a:solidFill>
          <a:ln w="9525">
            <a:noFill/>
            <a:miter lim="800000"/>
            <a:headEnd/>
            <a:tailEnd/>
          </a:ln>
        </p:spPr>
        <p:txBody>
          <a:bodyPr>
            <a:spAutoFit/>
          </a:bodyPr>
          <a:lstStyle/>
          <a:p>
            <a:pPr algn="ctr"/>
            <a:r>
              <a:rPr lang="en-US" altLang="en-US" sz="4000" b="1" dirty="0">
                <a:latin typeface="Times New Roman" pitchFamily="18" charset="0"/>
              </a:rPr>
              <a:t>Record evidence you see related to </a:t>
            </a:r>
          </a:p>
          <a:p>
            <a:pPr algn="ctr"/>
            <a:r>
              <a:rPr lang="en-US" altLang="en-US" sz="4000" b="1" i="1" dirty="0">
                <a:effectLst>
                  <a:outerShdw blurRad="38100" dist="38100" dir="2700000" algn="tl">
                    <a:srgbClr val="000000">
                      <a:alpha val="43137"/>
                    </a:srgbClr>
                  </a:outerShdw>
                </a:effectLst>
                <a:latin typeface="Times New Roman" pitchFamily="18" charset="0"/>
              </a:rPr>
              <a:t>assessment</a:t>
            </a:r>
            <a:r>
              <a:rPr lang="en-US" altLang="en-US" sz="4000" b="1" dirty="0">
                <a:latin typeface="Times New Roman" pitchFamily="18" charset="0"/>
              </a:rPr>
              <a:t> throughout the video</a:t>
            </a:r>
          </a:p>
        </p:txBody>
      </p:sp>
    </p:spTree>
    <p:extLst>
      <p:ext uri="{BB962C8B-B14F-4D97-AF65-F5344CB8AC3E}">
        <p14:creationId xmlns:p14="http://schemas.microsoft.com/office/powerpoint/2010/main" val="157822280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4" y="1"/>
            <a:ext cx="9100285" cy="4572000"/>
          </a:xfrm>
          <a:prstGeom prst="rect">
            <a:avLst/>
          </a:prstGeom>
        </p:spPr>
      </p:pic>
      <p:sp>
        <p:nvSpPr>
          <p:cNvPr id="4" name="TextBox 3"/>
          <p:cNvSpPr txBox="1"/>
          <p:nvPr/>
        </p:nvSpPr>
        <p:spPr>
          <a:xfrm>
            <a:off x="228600" y="5029201"/>
            <a:ext cx="8686800" cy="1384995"/>
          </a:xfrm>
          <a:prstGeom prst="rect">
            <a:avLst/>
          </a:prstGeom>
          <a:solidFill>
            <a:srgbClr val="FFFF00"/>
          </a:solidFill>
        </p:spPr>
        <p:txBody>
          <a:bodyPr wrap="square" rtlCol="0">
            <a:spAutoFit/>
          </a:bodyPr>
          <a:lstStyle/>
          <a:p>
            <a:r>
              <a:rPr lang="en-US" sz="2800" b="1" dirty="0" smtClean="0"/>
              <a:t>How does this connect to prior learning?</a:t>
            </a:r>
          </a:p>
          <a:p>
            <a:r>
              <a:rPr lang="en-US" sz="2800" b="1" dirty="0" smtClean="0"/>
              <a:t>How can I use this to impact my classroom practice?</a:t>
            </a:r>
          </a:p>
          <a:p>
            <a:r>
              <a:rPr lang="en-US" sz="2800" b="1" dirty="0" smtClean="0"/>
              <a:t>How can I use this to impact my district?</a:t>
            </a:r>
            <a:endParaRPr lang="en-US" sz="2800" b="1" dirty="0"/>
          </a:p>
        </p:txBody>
      </p:sp>
    </p:spTree>
    <p:extLst>
      <p:ext uri="{BB962C8B-B14F-4D97-AF65-F5344CB8AC3E}">
        <p14:creationId xmlns:p14="http://schemas.microsoft.com/office/powerpoint/2010/main" val="31807314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7832725" cy="715962"/>
          </a:xfrm>
        </p:spPr>
        <p:txBody>
          <a:bodyPr>
            <a:normAutofit/>
          </a:bodyPr>
          <a:lstStyle/>
          <a:p>
            <a:pPr algn="ctr"/>
            <a:r>
              <a:rPr lang="en-US" sz="4000" b="1" dirty="0" smtClean="0">
                <a:solidFill>
                  <a:srgbClr val="002060"/>
                </a:solidFill>
              </a:rPr>
              <a:t>Thinking Like a Historian</a:t>
            </a:r>
            <a:endParaRPr lang="en-US" sz="4000" b="1" dirty="0">
              <a:solidFill>
                <a:srgbClr val="002060"/>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380679" y="3397365"/>
            <a:ext cx="3385900" cy="2993409"/>
          </a:xfr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343" y="1751540"/>
            <a:ext cx="2673017" cy="187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770649"/>
            <a:ext cx="3413125" cy="1854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84360" y="1762628"/>
            <a:ext cx="1692440" cy="1863012"/>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1200" y="3699712"/>
            <a:ext cx="2919337" cy="2919337"/>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300" y="3625640"/>
            <a:ext cx="2457700" cy="2993409"/>
          </a:xfrm>
          <a:prstGeom prst="rect">
            <a:avLst/>
          </a:prstGeom>
        </p:spPr>
      </p:pic>
      <p:pic>
        <p:nvPicPr>
          <p:cNvPr id="5124"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5867400"/>
            <a:ext cx="3797299"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571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solidFill>
                  <a:srgbClr val="002060"/>
                </a:solidFill>
              </a:rPr>
              <a:t>Thinking Like A Historian</a:t>
            </a:r>
            <a:endParaRPr lang="en-US" sz="5400" b="1" dirty="0">
              <a:solidFill>
                <a:srgbClr val="002060"/>
              </a:solidFill>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Locate a partner  within grade level groups.</a:t>
            </a:r>
          </a:p>
          <a:p>
            <a:pPr>
              <a:buFont typeface="Wingdings" panose="05000000000000000000" pitchFamily="2" charset="2"/>
              <a:buChar char="Ø"/>
            </a:pPr>
            <a:r>
              <a:rPr lang="en-US" dirty="0" smtClean="0"/>
              <a:t>Read “Thinking Like A Historian” by Sam Wineburg silently until both partners reach the end of a segment.</a:t>
            </a:r>
          </a:p>
          <a:p>
            <a:pPr>
              <a:buFont typeface="Wingdings" panose="05000000000000000000" pitchFamily="2" charset="2"/>
              <a:buChar char="Ø"/>
            </a:pPr>
            <a:r>
              <a:rPr lang="en-US" dirty="0" smtClean="0"/>
              <a:t>“Say Something” (using one of the prompts)</a:t>
            </a:r>
          </a:p>
          <a:p>
            <a:pPr>
              <a:buFont typeface="Wingdings" panose="05000000000000000000" pitchFamily="2" charset="2"/>
              <a:buChar char="Ø"/>
            </a:pPr>
            <a:r>
              <a:rPr lang="en-US" dirty="0" smtClean="0"/>
              <a:t>Complete the reading.</a:t>
            </a:r>
          </a:p>
          <a:p>
            <a:pPr>
              <a:buFont typeface="Wingdings" panose="05000000000000000000" pitchFamily="2" charset="2"/>
              <a:buChar char="Ø"/>
            </a:pPr>
            <a:r>
              <a:rPr lang="en-US" dirty="0" smtClean="0"/>
              <a:t>Discuss with whole group.  </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08366"/>
            <a:ext cx="2038350" cy="2225784"/>
          </a:xfrm>
          <a:prstGeom prst="rect">
            <a:avLst/>
          </a:prstGeom>
        </p:spPr>
      </p:pic>
    </p:spTree>
    <p:extLst>
      <p:ext uri="{BB962C8B-B14F-4D97-AF65-F5344CB8AC3E}">
        <p14:creationId xmlns:p14="http://schemas.microsoft.com/office/powerpoint/2010/main" val="3554336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Like A Historian Segments</a:t>
            </a:r>
            <a:endParaRPr lang="en-US" dirty="0"/>
          </a:p>
        </p:txBody>
      </p:sp>
      <p:sp>
        <p:nvSpPr>
          <p:cNvPr id="3" name="Content Placeholder 2"/>
          <p:cNvSpPr>
            <a:spLocks noGrp="1"/>
          </p:cNvSpPr>
          <p:nvPr>
            <p:ph idx="1"/>
          </p:nvPr>
        </p:nvSpPr>
        <p:spPr/>
        <p:txBody>
          <a:bodyPr/>
          <a:lstStyle/>
          <a:p>
            <a:pPr marL="0" indent="0">
              <a:buNone/>
            </a:pPr>
            <a:r>
              <a:rPr lang="en-US" b="1" u="sng" dirty="0" smtClean="0"/>
              <a:t>SEGMENT 1</a:t>
            </a:r>
            <a:r>
              <a:rPr lang="en-US" dirty="0" smtClean="0"/>
              <a:t> (</a:t>
            </a:r>
            <a:r>
              <a:rPr lang="en-US" i="1" dirty="0" smtClean="0"/>
              <a:t>Historical Thinking: Memorizing Facts and Stuff? </a:t>
            </a:r>
            <a:r>
              <a:rPr lang="en-US" b="1" u="sng" dirty="0" smtClean="0"/>
              <a:t>AND</a:t>
            </a:r>
            <a:r>
              <a:rPr lang="en-US" b="1" dirty="0" smtClean="0"/>
              <a:t> </a:t>
            </a:r>
            <a:r>
              <a:rPr lang="en-US" i="1" dirty="0" smtClean="0"/>
              <a:t>Historians as Detectives: Searching for Evidence Among Primary Sources </a:t>
            </a:r>
            <a:r>
              <a:rPr lang="en-US" dirty="0" smtClean="0"/>
              <a:t>pg. 1)</a:t>
            </a:r>
          </a:p>
          <a:p>
            <a:pPr marL="0" indent="0">
              <a:buNone/>
            </a:pPr>
            <a:r>
              <a:rPr lang="en-US" b="1" u="sng" dirty="0" smtClean="0"/>
              <a:t>SEGMENT 2</a:t>
            </a:r>
            <a:r>
              <a:rPr lang="en-US" dirty="0" smtClean="0"/>
              <a:t> (What is Historical Thinking? </a:t>
            </a:r>
            <a:r>
              <a:rPr lang="en-US" b="1" u="sng" dirty="0" smtClean="0"/>
              <a:t>AND</a:t>
            </a:r>
            <a:r>
              <a:rPr lang="en-US" dirty="0" smtClean="0"/>
              <a:t> Teaching Students to Thing Historically pgs. 2-3)</a:t>
            </a:r>
          </a:p>
          <a:p>
            <a:pPr marL="0" indent="0">
              <a:buNone/>
            </a:pPr>
            <a:r>
              <a:rPr lang="en-US" b="1" u="sng" dirty="0" smtClean="0"/>
              <a:t>SEGMENT 3</a:t>
            </a:r>
            <a:r>
              <a:rPr lang="en-US" dirty="0" smtClean="0"/>
              <a:t> (Why Teach Students to Think Like Historians? pg. 4)</a:t>
            </a:r>
            <a:endParaRPr lang="en-US" dirty="0"/>
          </a:p>
        </p:txBody>
      </p:sp>
    </p:spTree>
    <p:extLst>
      <p:ext uri="{BB962C8B-B14F-4D97-AF65-F5344CB8AC3E}">
        <p14:creationId xmlns:p14="http://schemas.microsoft.com/office/powerpoint/2010/main" val="2565256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90804"/>
            <a:ext cx="5410200" cy="544626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87732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772400" cy="3416320"/>
          </a:xfrm>
          <a:prstGeom prst="rect">
            <a:avLst/>
          </a:prstGeom>
        </p:spPr>
        <p:txBody>
          <a:bodyPr wrap="square">
            <a:spAutoFit/>
          </a:bodyPr>
          <a:lstStyle/>
          <a:p>
            <a:r>
              <a:rPr lang="en-US" sz="3600" b="1" dirty="0">
                <a:hlinkClick r:id="rId3"/>
              </a:rPr>
              <a:t>http://</a:t>
            </a:r>
            <a:r>
              <a:rPr lang="en-US" sz="3600" b="1" dirty="0" smtClean="0">
                <a:hlinkClick r:id="rId3"/>
              </a:rPr>
              <a:t>ovecssnetwork.weebly.com</a:t>
            </a:r>
            <a:endParaRPr lang="en-US" sz="3600" b="1" dirty="0" smtClean="0"/>
          </a:p>
          <a:p>
            <a:r>
              <a:rPr lang="en-US" sz="3600" b="1" dirty="0" smtClean="0"/>
              <a:t> *Networks</a:t>
            </a:r>
          </a:p>
          <a:p>
            <a:r>
              <a:rPr lang="en-US" sz="3600" b="1" dirty="0" smtClean="0"/>
              <a:t>	*Content Networks</a:t>
            </a:r>
          </a:p>
          <a:p>
            <a:r>
              <a:rPr lang="en-US" sz="3600" b="1" dirty="0" smtClean="0"/>
              <a:t>		*Social Studies</a:t>
            </a:r>
          </a:p>
          <a:p>
            <a:r>
              <a:rPr lang="en-US" sz="3600" b="1" dirty="0" smtClean="0"/>
              <a:t>			*Presentations and 					Handouts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52400"/>
            <a:ext cx="3200400" cy="2057400"/>
          </a:xfrm>
          <a:prstGeom prst="rect">
            <a:avLst/>
          </a:prstGeom>
        </p:spPr>
      </p:pic>
    </p:spTree>
    <p:extLst>
      <p:ext uri="{BB962C8B-B14F-4D97-AF65-F5344CB8AC3E}">
        <p14:creationId xmlns:p14="http://schemas.microsoft.com/office/powerpoint/2010/main" val="1327492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2239962"/>
          </a:xfrm>
        </p:spPr>
        <p:txBody>
          <a:bodyPr>
            <a:noAutofit/>
          </a:bodyPr>
          <a:lstStyle/>
          <a:p>
            <a:r>
              <a:rPr lang="en-US" sz="4000" b="1" dirty="0" smtClean="0">
                <a:latin typeface="Albertus Extra Bold" panose="020E0802040304020204" pitchFamily="34" charset="0"/>
              </a:rPr>
              <a:t>What makes risks worth taking?</a:t>
            </a:r>
            <a:br>
              <a:rPr lang="en-US" sz="4000" b="1" dirty="0" smtClean="0">
                <a:latin typeface="Albertus Extra Bold" panose="020E0802040304020204" pitchFamily="34" charset="0"/>
              </a:rPr>
            </a:br>
            <a:endParaRPr lang="en-US" sz="4000" b="1" dirty="0">
              <a:latin typeface="Albertus Extra Bold" panose="020E0802040304020204" pitchFamily="34" charset="0"/>
            </a:endParaRPr>
          </a:p>
        </p:txBody>
      </p:sp>
      <p:sp>
        <p:nvSpPr>
          <p:cNvPr id="3" name="Content Placeholder 2"/>
          <p:cNvSpPr>
            <a:spLocks noGrp="1"/>
          </p:cNvSpPr>
          <p:nvPr>
            <p:ph idx="1"/>
          </p:nvPr>
        </p:nvSpPr>
        <p:spPr>
          <a:xfrm>
            <a:off x="457200" y="4572000"/>
            <a:ext cx="8229600" cy="1554163"/>
          </a:xfrm>
        </p:spPr>
        <p:txBody>
          <a:bodyPr>
            <a:normAutofit/>
          </a:bodyPr>
          <a:lstStyle/>
          <a:p>
            <a:pPr marL="0" indent="0" algn="r">
              <a:buNone/>
            </a:pPr>
            <a:endParaRPr lang="en-US" u="sng" dirty="0" smtClean="0">
              <a:solidFill>
                <a:srgbClr val="C00000"/>
              </a:solidFill>
              <a:hlinkClick r:id="rId3"/>
            </a:endParaRPr>
          </a:p>
          <a:p>
            <a:endParaRPr lang="en-US" dirty="0" smtClean="0">
              <a:hlinkClick r:id="rId3"/>
            </a:endParaRPr>
          </a:p>
          <a:p>
            <a:pPr marL="0" indent="0">
              <a:buNone/>
            </a:pPr>
            <a:endParaRPr lang="en-US" i="1" u="sng" dirty="0" smtClean="0">
              <a:solidFill>
                <a:srgbClr val="C00000"/>
              </a:solidFill>
              <a:hlinkClick r:id="rId3"/>
            </a:endParaRPr>
          </a:p>
          <a:p>
            <a:pPr marL="0" indent="0">
              <a:buNone/>
            </a:pPr>
            <a:endParaRPr lang="en-US" dirty="0" smtClean="0">
              <a:hlinkClick r:id="rId3"/>
            </a:endParaRPr>
          </a:p>
          <a:p>
            <a:pPr marL="0" indent="0">
              <a:buNone/>
            </a:pPr>
            <a:endParaRPr lang="en-US" dirty="0" smtClean="0">
              <a:hlinkClick r:id="rId3"/>
            </a:endParaRPr>
          </a:p>
          <a:p>
            <a:endParaRPr lang="en-US" sz="4000" dirty="0" smtClean="0">
              <a:hlinkClick r:id="rId3"/>
            </a:endParaRPr>
          </a:p>
        </p:txBody>
      </p:sp>
      <p:sp>
        <p:nvSpPr>
          <p:cNvPr id="9" name="TextBox 8"/>
          <p:cNvSpPr txBox="1"/>
          <p:nvPr/>
        </p:nvSpPr>
        <p:spPr>
          <a:xfrm>
            <a:off x="457200" y="1600200"/>
            <a:ext cx="8077200" cy="4031873"/>
          </a:xfrm>
          <a:prstGeom prst="rect">
            <a:avLst/>
          </a:prstGeom>
          <a:noFill/>
        </p:spPr>
        <p:txBody>
          <a:bodyPr wrap="square" rtlCol="0">
            <a:spAutoFit/>
          </a:bodyPr>
          <a:lstStyle/>
          <a:p>
            <a:r>
              <a:rPr lang="en-US" sz="3200" i="1" dirty="0" smtClean="0">
                <a:latin typeface="Albertus MT" panose="020E0602030304020304" pitchFamily="34" charset="0"/>
              </a:rPr>
              <a:t>Security is mostly a superstition.  It does not exist in nature, nor do the children of men as a whole experience it.  Avoiding danger is not safer in the long run than outright exposure.  Life is either a daring adventure, or nothing.  To keep our faces toward change and behave like free spirits in the presence of fate is strength undefeatable.</a:t>
            </a:r>
          </a:p>
          <a:p>
            <a:r>
              <a:rPr lang="en-US" sz="3200" i="1" dirty="0">
                <a:latin typeface="Albertus MT" panose="020E0602030304020304" pitchFamily="34" charset="0"/>
              </a:rPr>
              <a:t>	</a:t>
            </a:r>
            <a:r>
              <a:rPr lang="en-US" sz="3200" i="1" dirty="0" smtClean="0">
                <a:latin typeface="Albertus MT" panose="020E0602030304020304" pitchFamily="34" charset="0"/>
              </a:rPr>
              <a:t>				      --Helen Keller</a:t>
            </a:r>
            <a:endParaRPr lang="en-US" sz="3200" i="1" dirty="0">
              <a:latin typeface="Albertus MT" panose="020E0602030304020304" pitchFamily="34" charset="0"/>
            </a:endParaRPr>
          </a:p>
        </p:txBody>
      </p:sp>
    </p:spTree>
    <p:extLst>
      <p:ext uri="{BB962C8B-B14F-4D97-AF65-F5344CB8AC3E}">
        <p14:creationId xmlns:p14="http://schemas.microsoft.com/office/powerpoint/2010/main" val="3479323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List-Group-Label Directions </a:t>
            </a:r>
            <a:endParaRPr lang="en-US" b="1" dirty="0">
              <a:solidFill>
                <a:srgbClr val="002060"/>
              </a:solidFill>
            </a:endParaRPr>
          </a:p>
        </p:txBody>
      </p:sp>
      <p:sp>
        <p:nvSpPr>
          <p:cNvPr id="3" name="Content Placeholder 2"/>
          <p:cNvSpPr>
            <a:spLocks noGrp="1"/>
          </p:cNvSpPr>
          <p:nvPr>
            <p:ph idx="1"/>
          </p:nvPr>
        </p:nvSpPr>
        <p:spPr>
          <a:xfrm>
            <a:off x="457200" y="1066800"/>
            <a:ext cx="8229600" cy="5059363"/>
          </a:xfrm>
        </p:spPr>
        <p:txBody>
          <a:bodyPr>
            <a:normAutofit/>
          </a:bodyPr>
          <a:lstStyle/>
          <a:p>
            <a:pPr marL="0" lvl="0" indent="0">
              <a:buNone/>
            </a:pPr>
            <a:endParaRPr lang="en-US" sz="2800" b="1" dirty="0" smtClean="0"/>
          </a:p>
          <a:p>
            <a:pPr marL="0" lvl="0" indent="0">
              <a:buNone/>
            </a:pPr>
            <a:r>
              <a:rPr lang="en-US" sz="2800" b="1" dirty="0" smtClean="0"/>
              <a:t>Who is our spotlight “Agent of Change”?  </a:t>
            </a:r>
            <a:endParaRPr lang="en-US" sz="2800" b="1" dirty="0"/>
          </a:p>
          <a:p>
            <a:pPr marL="514350" lvl="0" indent="-514350">
              <a:buAutoNum type="arabicPeriod"/>
            </a:pPr>
            <a:r>
              <a:rPr lang="en-US" b="1" dirty="0" smtClean="0"/>
              <a:t>Group </a:t>
            </a:r>
            <a:r>
              <a:rPr lang="en-US" b="1" dirty="0"/>
              <a:t>the words listed by some shared characteristics or commonalties. </a:t>
            </a:r>
            <a:endParaRPr lang="en-US" b="1" dirty="0" smtClean="0"/>
          </a:p>
          <a:p>
            <a:pPr marL="514350" lvl="0" indent="-514350">
              <a:buAutoNum type="arabicPeriod" startAt="2"/>
            </a:pPr>
            <a:r>
              <a:rPr lang="en-US" b="1" dirty="0" smtClean="0"/>
              <a:t>Decide </a:t>
            </a:r>
            <a:r>
              <a:rPr lang="en-US" b="1" dirty="0"/>
              <a:t>on a label for each group. </a:t>
            </a:r>
            <a:endParaRPr lang="en-US" b="1" dirty="0" smtClean="0"/>
          </a:p>
          <a:p>
            <a:pPr marL="514350" lvl="0" indent="-514350">
              <a:buAutoNum type="arabicPeriod" startAt="3"/>
            </a:pPr>
            <a:r>
              <a:rPr lang="en-US" b="1" dirty="0" smtClean="0"/>
              <a:t>Try </a:t>
            </a:r>
            <a:r>
              <a:rPr lang="en-US" b="1" dirty="0"/>
              <a:t>to add words to the categories on the organized lists. </a:t>
            </a:r>
            <a:endParaRPr lang="en-US" b="1" dirty="0" smtClean="0"/>
          </a:p>
          <a:p>
            <a:pPr marL="514350" lvl="0" indent="-514350">
              <a:buAutoNum type="arabicPeriod" startAt="3"/>
            </a:pPr>
            <a:r>
              <a:rPr lang="en-US" b="1" dirty="0" smtClean="0"/>
              <a:t>Share your thinking.</a:t>
            </a:r>
          </a:p>
          <a:p>
            <a:pPr marL="514350" lvl="0" indent="-514350">
              <a:buAutoNum type="arabicPeriod" startAt="3"/>
            </a:pPr>
            <a:r>
              <a:rPr lang="en-US" b="1" dirty="0" smtClean="0"/>
              <a:t>Who is our spotlight “Agent of Change”?</a:t>
            </a: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00800" y="314036"/>
            <a:ext cx="1916479" cy="1839046"/>
          </a:xfrm>
          <a:prstGeom prst="rect">
            <a:avLst/>
          </a:prstGeom>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826329"/>
            <a:ext cx="3797299" cy="814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273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List-Group-Label</a:t>
            </a:r>
            <a:endParaRPr lang="en-US" b="1" dirty="0">
              <a:solidFill>
                <a:srgbClr val="002060"/>
              </a:solidFill>
            </a:endParaRPr>
          </a:p>
        </p:txBody>
      </p:sp>
      <p:sp>
        <p:nvSpPr>
          <p:cNvPr id="3" name="Content Placeholder 2"/>
          <p:cNvSpPr>
            <a:spLocks noGrp="1"/>
          </p:cNvSpPr>
          <p:nvPr>
            <p:ph idx="1"/>
          </p:nvPr>
        </p:nvSpPr>
        <p:spPr/>
        <p:txBody>
          <a:bodyPr/>
          <a:lstStyle/>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3996263079"/>
              </p:ext>
            </p:extLst>
          </p:nvPr>
        </p:nvGraphicFramePr>
        <p:xfrm>
          <a:off x="76200" y="1219200"/>
          <a:ext cx="8763000" cy="5126736"/>
        </p:xfrm>
        <a:graphic>
          <a:graphicData uri="http://schemas.openxmlformats.org/drawingml/2006/table">
            <a:tbl>
              <a:tblPr firstRow="1" bandRow="1">
                <a:tableStyleId>{5C22544A-7EE6-4342-B048-85BDC9FD1C3A}</a:tableStyleId>
              </a:tblPr>
              <a:tblGrid>
                <a:gridCol w="4381500"/>
                <a:gridCol w="4381500"/>
              </a:tblGrid>
              <a:tr h="3585464">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mn-lt"/>
                        </a:rPr>
                        <a:t>Boycott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mn-lt"/>
                        </a:rPr>
                        <a:t>Women’s Political Council</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mn-lt"/>
                        </a:rPr>
                        <a:t>Patron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mn-lt"/>
                        </a:rPr>
                        <a:t>Civil Rights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mn-lt"/>
                        </a:rPr>
                        <a:t>Desegregation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mn-lt"/>
                        </a:rPr>
                        <a:t>Resolutions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mn-lt"/>
                        </a:rPr>
                        <a:t>Grievances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mn-lt"/>
                        </a:rPr>
                        <a:t>Segregation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mn-lt"/>
                        </a:rPr>
                        <a:t>Advocate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prstClr val="black"/>
                        </a:solidFill>
                        <a:effectLst/>
                        <a:uLnTx/>
                        <a:uFillTx/>
                        <a:latin typeface="+mn-lt"/>
                      </a:endParaRPr>
                    </a:p>
                  </a:txBody>
                  <a:tcPr>
                    <a:solidFill>
                      <a:schemeClr val="bg1"/>
                    </a:solidFill>
                  </a:tcPr>
                </a:tc>
                <a:tc>
                  <a:txBody>
                    <a:bodyPr/>
                    <a:lstStyle/>
                    <a:p>
                      <a:r>
                        <a:rPr lang="en-US" sz="2800" baseline="0" dirty="0" smtClean="0">
                          <a:solidFill>
                            <a:schemeClr val="tx1"/>
                          </a:solidFill>
                        </a:rPr>
                        <a:t>NAACP</a:t>
                      </a:r>
                    </a:p>
                    <a:p>
                      <a:r>
                        <a:rPr lang="en-US" sz="2800" baseline="0" dirty="0" smtClean="0">
                          <a:solidFill>
                            <a:schemeClr val="tx1"/>
                          </a:solidFill>
                        </a:rPr>
                        <a:t>Reverend M.L. King</a:t>
                      </a:r>
                    </a:p>
                    <a:p>
                      <a:r>
                        <a:rPr lang="en-US" sz="2800" baseline="0" dirty="0" smtClean="0">
                          <a:solidFill>
                            <a:schemeClr val="tx1"/>
                          </a:solidFill>
                        </a:rPr>
                        <a:t>Motivate</a:t>
                      </a:r>
                    </a:p>
                    <a:p>
                      <a:r>
                        <a:rPr lang="en-US" sz="2800" baseline="0" dirty="0" smtClean="0">
                          <a:solidFill>
                            <a:schemeClr val="tx1"/>
                          </a:solidFill>
                        </a:rPr>
                        <a:t>Arrest</a:t>
                      </a:r>
                    </a:p>
                    <a:p>
                      <a:r>
                        <a:rPr lang="en-US" sz="2800" dirty="0" smtClean="0">
                          <a:solidFill>
                            <a:schemeClr val="tx1"/>
                          </a:solidFill>
                        </a:rPr>
                        <a:t>Jim</a:t>
                      </a:r>
                      <a:r>
                        <a:rPr lang="en-US" sz="2800" baseline="0" dirty="0" smtClean="0">
                          <a:solidFill>
                            <a:schemeClr val="tx1"/>
                          </a:solidFill>
                        </a:rPr>
                        <a:t> Crow Era</a:t>
                      </a:r>
                    </a:p>
                    <a:p>
                      <a:r>
                        <a:rPr lang="en-US" sz="2800" baseline="0" dirty="0" smtClean="0">
                          <a:solidFill>
                            <a:schemeClr val="tx1"/>
                          </a:solidFill>
                        </a:rPr>
                        <a:t>Legal Codes </a:t>
                      </a:r>
                    </a:p>
                    <a:p>
                      <a:r>
                        <a:rPr lang="en-US" sz="2800" baseline="0" dirty="0" smtClean="0">
                          <a:solidFill>
                            <a:schemeClr val="tx1"/>
                          </a:solidFill>
                        </a:rPr>
                        <a:t>Social Movement</a:t>
                      </a:r>
                    </a:p>
                    <a:p>
                      <a:r>
                        <a:rPr lang="en-US" sz="2800" baseline="0" dirty="0" smtClean="0">
                          <a:solidFill>
                            <a:schemeClr val="tx1"/>
                          </a:solidFill>
                        </a:rPr>
                        <a:t>Reform</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err="1" smtClean="0">
                          <a:ln>
                            <a:noFill/>
                          </a:ln>
                          <a:solidFill>
                            <a:prstClr val="black"/>
                          </a:solidFill>
                          <a:effectLst/>
                          <a:uLnTx/>
                          <a:uFillTx/>
                          <a:latin typeface="+mn-lt"/>
                        </a:rPr>
                        <a:t>Plessy</a:t>
                      </a:r>
                      <a:r>
                        <a:rPr kumimoji="0" lang="en-US" sz="2800" b="1" i="0" u="none" strike="noStrike" kern="1200" cap="none" spc="0" normalizeH="0" baseline="0" noProof="0" dirty="0" smtClean="0">
                          <a:ln>
                            <a:noFill/>
                          </a:ln>
                          <a:solidFill>
                            <a:prstClr val="black"/>
                          </a:solidFill>
                          <a:effectLst/>
                          <a:uLnTx/>
                          <a:uFillTx/>
                          <a:latin typeface="+mn-lt"/>
                        </a:rPr>
                        <a:t> vs. Ferguson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prstClr val="black"/>
                          </a:solidFill>
                          <a:effectLst/>
                          <a:uLnTx/>
                          <a:uFillTx/>
                          <a:latin typeface="+mn-lt"/>
                        </a:rPr>
                        <a:t>Discrimination </a:t>
                      </a:r>
                    </a:p>
                    <a:p>
                      <a:endParaRPr lang="en-US" sz="2800" baseline="0" dirty="0" smtClean="0">
                        <a:solidFill>
                          <a:schemeClr val="tx1"/>
                        </a:solidFill>
                      </a:endParaRPr>
                    </a:p>
                  </a:txBody>
                  <a:tcPr>
                    <a:solidFill>
                      <a:schemeClr val="bg1"/>
                    </a:solidFill>
                  </a:tcPr>
                </a:tc>
              </a:tr>
            </a:tbl>
          </a:graphicData>
        </a:graphic>
      </p:graphicFrame>
    </p:spTree>
    <p:extLst>
      <p:ext uri="{BB962C8B-B14F-4D97-AF65-F5344CB8AC3E}">
        <p14:creationId xmlns:p14="http://schemas.microsoft.com/office/powerpoint/2010/main" val="2520017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2060"/>
                </a:solidFill>
              </a:rPr>
              <a:t>Rosa Parks … An Agent of Change</a:t>
            </a:r>
            <a:endParaRPr lang="en-US" b="1" dirty="0">
              <a:solidFill>
                <a:srgbClr val="002060"/>
              </a:solidFill>
            </a:endParaRPr>
          </a:p>
        </p:txBody>
      </p:sp>
      <p:sp>
        <p:nvSpPr>
          <p:cNvPr id="3" name="Content Placeholder 2"/>
          <p:cNvSpPr>
            <a:spLocks noGrp="1"/>
          </p:cNvSpPr>
          <p:nvPr>
            <p:ph idx="1"/>
          </p:nvPr>
        </p:nvSpPr>
        <p:spPr>
          <a:xfrm>
            <a:off x="457200" y="1600200"/>
            <a:ext cx="8229600" cy="5257800"/>
          </a:xfrm>
        </p:spPr>
        <p:txBody>
          <a:bodyPr>
            <a:normAutofit fontScale="92500"/>
          </a:bodyPr>
          <a:lstStyle/>
          <a:p>
            <a:pPr marL="0" indent="0">
              <a:buNone/>
            </a:pPr>
            <a:endParaRPr lang="en-US" dirty="0" smtClean="0"/>
          </a:p>
          <a:p>
            <a:endParaRPr lang="en-US" dirty="0" smtClean="0"/>
          </a:p>
          <a:p>
            <a:endParaRPr lang="en-US" dirty="0"/>
          </a:p>
          <a:p>
            <a:endParaRPr lang="en-US" dirty="0" smtClean="0"/>
          </a:p>
          <a:p>
            <a:endParaRPr lang="en-US" dirty="0"/>
          </a:p>
          <a:p>
            <a:endParaRPr lang="en-US" dirty="0" smtClean="0"/>
          </a:p>
          <a:p>
            <a:pPr marL="0" indent="0">
              <a:buNone/>
            </a:pPr>
            <a:r>
              <a:rPr lang="en-US" dirty="0" smtClean="0"/>
              <a:t>With your </a:t>
            </a:r>
            <a:r>
              <a:rPr lang="en-US" b="1" dirty="0" smtClean="0"/>
              <a:t>shoulder partner</a:t>
            </a:r>
            <a:r>
              <a:rPr lang="en-US" dirty="0" smtClean="0"/>
              <a:t>, retell the story of Rosa Parks</a:t>
            </a:r>
            <a:r>
              <a:rPr lang="en-US" dirty="0"/>
              <a:t>. </a:t>
            </a:r>
            <a:r>
              <a:rPr lang="en-US" dirty="0" smtClean="0"/>
              <a:t>Discuss how the </a:t>
            </a:r>
            <a:r>
              <a:rPr lang="en-US" dirty="0"/>
              <a:t>actions of </a:t>
            </a:r>
            <a:r>
              <a:rPr lang="en-US" dirty="0" smtClean="0"/>
              <a:t>this </a:t>
            </a:r>
            <a:r>
              <a:rPr lang="en-US" dirty="0"/>
              <a:t>individual </a:t>
            </a:r>
            <a:r>
              <a:rPr lang="en-US" dirty="0" smtClean="0"/>
              <a:t>left </a:t>
            </a:r>
            <a:r>
              <a:rPr lang="en-US" dirty="0"/>
              <a:t>a lasting impact on society as a </a:t>
            </a:r>
            <a:r>
              <a:rPr lang="en-US" dirty="0" smtClean="0"/>
              <a:t>whole.</a:t>
            </a:r>
            <a:r>
              <a:rPr lang="en-US" b="1" i="1" dirty="0">
                <a:hlinkClick r:id="rId3"/>
              </a:rPr>
              <a:t> http://historicalthinkingmatters.org/rosaparks/</a:t>
            </a:r>
            <a:r>
              <a:rPr lang="en-US" b="1" i="1" dirty="0"/>
              <a:t> </a:t>
            </a:r>
          </a:p>
          <a:p>
            <a:pPr marL="0" indent="0">
              <a:buNone/>
            </a:pPr>
            <a:endParaRPr lang="en-US" dirty="0"/>
          </a:p>
          <a:p>
            <a:endParaRPr lang="en-US" dirty="0" smtClean="0"/>
          </a:p>
          <a:p>
            <a:endParaRPr lang="en-US" dirty="0"/>
          </a:p>
          <a:p>
            <a:pPr marL="0" indent="0">
              <a:buNone/>
            </a:pPr>
            <a:endParaRPr lang="en-US" dirty="0" smtClean="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1066800"/>
            <a:ext cx="6019800" cy="3679731"/>
          </a:xfrm>
          <a:prstGeom prst="rect">
            <a:avLst/>
          </a:prstGeom>
        </p:spPr>
      </p:pic>
    </p:spTree>
    <p:extLst>
      <p:ext uri="{BB962C8B-B14F-4D97-AF65-F5344CB8AC3E}">
        <p14:creationId xmlns:p14="http://schemas.microsoft.com/office/powerpoint/2010/main" val="3315676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1" y="793063"/>
            <a:ext cx="1409606" cy="1188137"/>
          </a:xfrm>
          <a:prstGeom prst="rect">
            <a:avLst/>
          </a:prstGeom>
        </p:spPr>
      </p:pic>
      <p:sp>
        <p:nvSpPr>
          <p:cNvPr id="2" name="Title 1"/>
          <p:cNvSpPr>
            <a:spLocks noGrp="1"/>
          </p:cNvSpPr>
          <p:nvPr>
            <p:ph type="title"/>
          </p:nvPr>
        </p:nvSpPr>
        <p:spPr>
          <a:xfrm>
            <a:off x="457200" y="274638"/>
            <a:ext cx="7772400" cy="1477962"/>
          </a:xfrm>
        </p:spPr>
        <p:txBody>
          <a:bodyPr>
            <a:normAutofit fontScale="90000"/>
          </a:bodyPr>
          <a:lstStyle/>
          <a:p>
            <a:r>
              <a:rPr lang="en-US" sz="2400" i="1" dirty="0" smtClean="0"/>
              <a:t>Learning Target: I can describe the actions of Rosa Parks, and I can analyze the impact that these actions had on society as a whole.</a:t>
            </a:r>
            <a:br>
              <a:rPr lang="en-US" sz="2400" i="1" dirty="0" smtClean="0"/>
            </a:br>
            <a:r>
              <a:rPr lang="en-US" sz="2400" i="1" dirty="0" smtClean="0"/>
              <a:t> </a:t>
            </a:r>
            <a:r>
              <a:rPr lang="en-US" sz="4000" b="1" dirty="0" smtClean="0">
                <a:solidFill>
                  <a:schemeClr val="tx1"/>
                </a:solidFill>
              </a:rPr>
              <a:t>“Inquiring” Minds Want to Know…</a:t>
            </a:r>
            <a:endParaRPr lang="en-US" sz="4000" b="1" dirty="0">
              <a:solidFill>
                <a:schemeClr val="tx1"/>
              </a:solidFill>
            </a:endParaRPr>
          </a:p>
        </p:txBody>
      </p:sp>
      <p:sp>
        <p:nvSpPr>
          <p:cNvPr id="3" name="Content Placeholder 2"/>
          <p:cNvSpPr>
            <a:spLocks noGrp="1"/>
          </p:cNvSpPr>
          <p:nvPr>
            <p:ph idx="1"/>
          </p:nvPr>
        </p:nvSpPr>
        <p:spPr>
          <a:xfrm>
            <a:off x="457200" y="1600200"/>
            <a:ext cx="8229600" cy="5105400"/>
          </a:xfrm>
        </p:spPr>
        <p:txBody>
          <a:bodyPr>
            <a:normAutofit fontScale="40000" lnSpcReduction="20000"/>
          </a:bodyPr>
          <a:lstStyle/>
          <a:p>
            <a:endParaRPr lang="en-US" b="1" dirty="0" smtClean="0"/>
          </a:p>
          <a:p>
            <a:pPr marL="0" indent="0">
              <a:buNone/>
            </a:pPr>
            <a:endParaRPr lang="en-US" b="1" dirty="0" smtClean="0"/>
          </a:p>
          <a:p>
            <a:pPr marL="0" indent="0">
              <a:buNone/>
            </a:pPr>
            <a:endParaRPr lang="en-US" b="1" dirty="0" smtClean="0"/>
          </a:p>
          <a:p>
            <a:pPr marL="0" indent="0">
              <a:buNone/>
            </a:pPr>
            <a:endParaRPr lang="en-US" b="1" dirty="0" smtClean="0"/>
          </a:p>
          <a:p>
            <a:pPr marL="0" indent="0">
              <a:buNone/>
            </a:pPr>
            <a:endParaRPr lang="en-US" b="1" dirty="0" smtClean="0"/>
          </a:p>
          <a:p>
            <a:pPr marL="0" indent="0">
              <a:buNone/>
            </a:pPr>
            <a:endParaRPr lang="en-US" dirty="0" smtClean="0"/>
          </a:p>
          <a:p>
            <a:pPr marL="0" indent="0">
              <a:buNone/>
            </a:pPr>
            <a:endParaRPr lang="en-US" dirty="0"/>
          </a:p>
          <a:p>
            <a:pPr marL="0" indent="0">
              <a:buNone/>
            </a:pPr>
            <a:endParaRPr lang="en-US" b="1" i="1" dirty="0" smtClean="0">
              <a:solidFill>
                <a:srgbClr val="C00000"/>
              </a:solidFill>
            </a:endParaRPr>
          </a:p>
          <a:p>
            <a:pPr marL="0" indent="0">
              <a:buNone/>
            </a:pPr>
            <a:endParaRPr lang="en-US" b="1" i="1" dirty="0">
              <a:solidFill>
                <a:srgbClr val="C00000"/>
              </a:solidFill>
            </a:endParaRPr>
          </a:p>
          <a:p>
            <a:pPr marL="0" indent="0">
              <a:buNone/>
            </a:pPr>
            <a:endParaRPr lang="en-US" b="1" i="1" dirty="0" smtClean="0">
              <a:solidFill>
                <a:srgbClr val="C00000"/>
              </a:solidFill>
            </a:endParaRPr>
          </a:p>
          <a:p>
            <a:pPr marL="0" indent="0">
              <a:buNone/>
            </a:pPr>
            <a:endParaRPr lang="en-US" b="1" i="1" dirty="0">
              <a:solidFill>
                <a:srgbClr val="C00000"/>
              </a:solidFill>
            </a:endParaRPr>
          </a:p>
          <a:p>
            <a:pPr marL="0" indent="0">
              <a:buNone/>
            </a:pPr>
            <a:endParaRPr lang="en-US" b="1" i="1" dirty="0" smtClean="0">
              <a:solidFill>
                <a:srgbClr val="C00000"/>
              </a:solidFill>
            </a:endParaRPr>
          </a:p>
          <a:p>
            <a:pPr marL="0" indent="0">
              <a:buNone/>
            </a:pPr>
            <a:r>
              <a:rPr lang="en-US" sz="7000" b="1" i="1" dirty="0" smtClean="0">
                <a:solidFill>
                  <a:srgbClr val="C00000"/>
                </a:solidFill>
              </a:rPr>
              <a:t>Mrs</a:t>
            </a:r>
            <a:r>
              <a:rPr lang="en-US" sz="7000" b="1" i="1" dirty="0">
                <a:solidFill>
                  <a:srgbClr val="C00000"/>
                </a:solidFill>
              </a:rPr>
              <a:t>. Parks was ideal for the role assigned to her by </a:t>
            </a:r>
            <a:r>
              <a:rPr lang="en-US" sz="7000" b="1" i="1" dirty="0" smtClean="0">
                <a:solidFill>
                  <a:srgbClr val="C00000"/>
                </a:solidFill>
              </a:rPr>
              <a:t>history…her </a:t>
            </a:r>
            <a:r>
              <a:rPr lang="en-US" sz="7000" b="1" i="1" dirty="0">
                <a:solidFill>
                  <a:srgbClr val="C00000"/>
                </a:solidFill>
              </a:rPr>
              <a:t>character was impeccable and her dedication </a:t>
            </a:r>
            <a:r>
              <a:rPr lang="en-US" sz="7000" b="1" i="1" dirty="0" smtClean="0">
                <a:solidFill>
                  <a:srgbClr val="C00000"/>
                </a:solidFill>
              </a:rPr>
              <a:t>deep-rooted </a:t>
            </a:r>
            <a:r>
              <a:rPr lang="en-US" sz="7000" dirty="0" smtClean="0">
                <a:solidFill>
                  <a:srgbClr val="C00000"/>
                </a:solidFill>
              </a:rPr>
              <a:t>–</a:t>
            </a:r>
            <a:r>
              <a:rPr lang="en-US" sz="7000" b="1" dirty="0" smtClean="0">
                <a:solidFill>
                  <a:srgbClr val="C00000"/>
                </a:solidFill>
              </a:rPr>
              <a:t>M.L. King</a:t>
            </a:r>
          </a:p>
          <a:p>
            <a:pPr marL="0" indent="0">
              <a:buNone/>
            </a:pPr>
            <a:endParaRPr lang="en-US" b="1" dirty="0" smtClean="0"/>
          </a:p>
          <a:p>
            <a:pPr marL="0" indent="0">
              <a:buNone/>
            </a:pPr>
            <a:r>
              <a:rPr lang="en-US" sz="8000" b="1" dirty="0" smtClean="0"/>
              <a:t>What made Rosa Parks’ risks worth taking?</a:t>
            </a:r>
          </a:p>
          <a:p>
            <a:pPr marL="0" indent="0">
              <a:buNone/>
            </a:pPr>
            <a:r>
              <a:rPr lang="en-US" sz="8000" b="1" dirty="0" smtClean="0"/>
              <a:t>Was she successful as an “Agent of Change”?</a:t>
            </a:r>
            <a:endParaRPr lang="en-US" sz="80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981200"/>
            <a:ext cx="1752600" cy="17526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1274" y="1981200"/>
            <a:ext cx="1638300" cy="17526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4400" y="1981200"/>
            <a:ext cx="1657350" cy="17526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5600" y="1981200"/>
            <a:ext cx="1447800" cy="1752600"/>
          </a:xfrm>
          <a:prstGeom prst="rect">
            <a:avLst/>
          </a:prstGeom>
        </p:spPr>
      </p:pic>
    </p:spTree>
    <p:extLst>
      <p:ext uri="{BB962C8B-B14F-4D97-AF65-F5344CB8AC3E}">
        <p14:creationId xmlns:p14="http://schemas.microsoft.com/office/powerpoint/2010/main" val="1018938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2316162"/>
          </a:xfrm>
        </p:spPr>
        <p:txBody>
          <a:bodyPr>
            <a:noAutofit/>
          </a:bodyPr>
          <a:lstStyle/>
          <a:p>
            <a:pPr marL="0" indent="0"/>
            <a:r>
              <a:rPr lang="en-US" sz="4800" b="1" dirty="0" smtClean="0">
                <a:solidFill>
                  <a:srgbClr val="002060"/>
                </a:solidFill>
              </a:rPr>
              <a:t>Thinking Like A Historian…</a:t>
            </a:r>
            <a:br>
              <a:rPr lang="en-US" sz="4800" b="1" dirty="0" smtClean="0">
                <a:solidFill>
                  <a:srgbClr val="002060"/>
                </a:solidFill>
              </a:rPr>
            </a:br>
            <a:r>
              <a:rPr lang="en-US" sz="3200" b="1" dirty="0"/>
              <a:t>What made Rosa Parks’ risks worth taking?</a:t>
            </a:r>
            <a:br>
              <a:rPr lang="en-US" sz="3200" b="1" dirty="0"/>
            </a:br>
            <a:r>
              <a:rPr lang="en-US" sz="3200" b="1" dirty="0"/>
              <a:t>Was </a:t>
            </a:r>
            <a:r>
              <a:rPr lang="en-US" sz="3200" b="1" dirty="0" smtClean="0"/>
              <a:t>she successful as an “Agent </a:t>
            </a:r>
            <a:r>
              <a:rPr lang="en-US" sz="3200" b="1" dirty="0"/>
              <a:t>of Change”?</a:t>
            </a: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r>
              <a:rPr lang="en-US" b="1" dirty="0" smtClean="0">
                <a:solidFill>
                  <a:srgbClr val="C00000"/>
                </a:solidFill>
              </a:rPr>
              <a:t>Sourcing</a:t>
            </a:r>
          </a:p>
          <a:p>
            <a:pPr marL="0" indent="0">
              <a:buNone/>
            </a:pPr>
            <a:r>
              <a:rPr lang="en-US" b="1" dirty="0" smtClean="0">
                <a:solidFill>
                  <a:srgbClr val="C00000"/>
                </a:solidFill>
              </a:rPr>
              <a:t>					Contextualizing</a:t>
            </a:r>
          </a:p>
          <a:p>
            <a:pPr marL="0" indent="0">
              <a:buNone/>
            </a:pPr>
            <a:r>
              <a:rPr lang="en-US" b="1" dirty="0">
                <a:solidFill>
                  <a:srgbClr val="C00000"/>
                </a:solidFill>
              </a:rPr>
              <a:t>	</a:t>
            </a:r>
            <a:r>
              <a:rPr lang="en-US" b="1" dirty="0" smtClean="0">
                <a:solidFill>
                  <a:srgbClr val="C00000"/>
                </a:solidFill>
              </a:rPr>
              <a:t>				Close Reading</a:t>
            </a:r>
          </a:p>
          <a:p>
            <a:pPr marL="0" indent="0">
              <a:buNone/>
            </a:pPr>
            <a:r>
              <a:rPr lang="en-US" b="1" dirty="0" smtClean="0">
                <a:solidFill>
                  <a:srgbClr val="C00000"/>
                </a:solidFill>
              </a:rPr>
              <a:t>					Critical Vocabulary</a:t>
            </a:r>
          </a:p>
          <a:p>
            <a:pPr marL="0" indent="0">
              <a:buNone/>
            </a:pPr>
            <a:r>
              <a:rPr lang="en-US" b="1" dirty="0" smtClean="0">
                <a:solidFill>
                  <a:srgbClr val="C00000"/>
                </a:solidFill>
              </a:rPr>
              <a:t>				Corroborating Sources</a:t>
            </a:r>
            <a:endParaRPr lang="en-US" b="1"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514600"/>
            <a:ext cx="4572000" cy="2655637"/>
          </a:xfrm>
          <a:prstGeom prst="rect">
            <a:avLst/>
          </a:prstGeom>
        </p:spPr>
      </p:pic>
    </p:spTree>
    <p:extLst>
      <p:ext uri="{BB962C8B-B14F-4D97-AF65-F5344CB8AC3E}">
        <p14:creationId xmlns:p14="http://schemas.microsoft.com/office/powerpoint/2010/main" val="924168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368" y="226512"/>
            <a:ext cx="8458200" cy="715962"/>
          </a:xfrm>
        </p:spPr>
        <p:txBody>
          <a:bodyPr>
            <a:noAutofit/>
          </a:bodyPr>
          <a:lstStyle/>
          <a:p>
            <a:r>
              <a:rPr lang="en-US" sz="4800" b="1" dirty="0" smtClean="0">
                <a:solidFill>
                  <a:srgbClr val="002060"/>
                </a:solidFill>
              </a:rPr>
              <a:t/>
            </a:r>
            <a:br>
              <a:rPr lang="en-US" sz="4800" b="1" dirty="0" smtClean="0">
                <a:solidFill>
                  <a:srgbClr val="002060"/>
                </a:solidFill>
              </a:rPr>
            </a:br>
            <a:r>
              <a:rPr lang="en-US" sz="4800" b="1" dirty="0" smtClean="0">
                <a:solidFill>
                  <a:srgbClr val="002060"/>
                </a:solidFill>
              </a:rPr>
              <a:t>As a History Detective,</a:t>
            </a:r>
            <a:br>
              <a:rPr lang="en-US" sz="4800" b="1" dirty="0" smtClean="0">
                <a:solidFill>
                  <a:srgbClr val="002060"/>
                </a:solidFill>
              </a:rPr>
            </a:br>
            <a:r>
              <a:rPr lang="en-US" sz="4800" b="1" dirty="0" smtClean="0">
                <a:solidFill>
                  <a:srgbClr val="002060"/>
                </a:solidFill>
              </a:rPr>
              <a:t>You decide…</a:t>
            </a:r>
            <a:endParaRPr lang="en-US" sz="4800" b="1" dirty="0">
              <a:solidFill>
                <a:srgbClr val="002060"/>
              </a:solidFill>
            </a:endParaRPr>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endParaRPr lang="en-US" dirty="0"/>
          </a:p>
          <a:p>
            <a:pPr marL="0" indent="0">
              <a:buNone/>
            </a:pPr>
            <a:endParaRPr lang="en-US" i="1" dirty="0" smtClean="0"/>
          </a:p>
          <a:p>
            <a:pPr marL="0" indent="0">
              <a:buNone/>
            </a:pPr>
            <a:r>
              <a:rPr lang="en-US" b="1" dirty="0"/>
              <a:t>What made Rosa Parks’ risks worth taking?</a:t>
            </a:r>
          </a:p>
          <a:p>
            <a:pPr marL="0" indent="0">
              <a:buNone/>
            </a:pPr>
            <a:r>
              <a:rPr lang="en-US" b="1" dirty="0"/>
              <a:t>Was she </a:t>
            </a:r>
            <a:r>
              <a:rPr lang="en-US" b="1" dirty="0" smtClean="0"/>
              <a:t>successful as an “Agent </a:t>
            </a:r>
            <a:r>
              <a:rPr lang="en-US" b="1" dirty="0"/>
              <a:t>of Change</a:t>
            </a:r>
            <a:r>
              <a:rPr lang="en-US" b="1" dirty="0" smtClean="0"/>
              <a:t>”?</a:t>
            </a:r>
          </a:p>
          <a:p>
            <a:pPr marL="0" indent="0">
              <a:buNone/>
            </a:pPr>
            <a:endParaRPr lang="en-US" b="1" dirty="0"/>
          </a:p>
          <a:p>
            <a:pPr marL="0" indent="0">
              <a:buNone/>
            </a:pPr>
            <a:r>
              <a:rPr lang="en-US" b="1" dirty="0" smtClean="0">
                <a:solidFill>
                  <a:srgbClr val="C00000"/>
                </a:solidFill>
              </a:rPr>
              <a:t>USE DOCUMENTS and SCHEMA</a:t>
            </a:r>
          </a:p>
          <a:p>
            <a:pPr marL="0" indent="0">
              <a:buNone/>
            </a:pPr>
            <a:r>
              <a:rPr lang="en-US" b="1" dirty="0" smtClean="0">
                <a:solidFill>
                  <a:srgbClr val="C00000"/>
                </a:solidFill>
              </a:rPr>
              <a:t>SPECIFIC EXAMPLES and QUOTES</a:t>
            </a:r>
            <a:endParaRPr lang="en-US" b="1" dirty="0">
              <a:solidFill>
                <a:srgbClr val="C0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4191000"/>
            <a:ext cx="2552700" cy="2286000"/>
          </a:xfrm>
          <a:prstGeom prst="rect">
            <a:avLst/>
          </a:prstGeom>
        </p:spPr>
      </p:pic>
    </p:spTree>
    <p:extLst>
      <p:ext uri="{BB962C8B-B14F-4D97-AF65-F5344CB8AC3E}">
        <p14:creationId xmlns:p14="http://schemas.microsoft.com/office/powerpoint/2010/main" val="3084827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2239962"/>
          </a:xfrm>
        </p:spPr>
        <p:txBody>
          <a:bodyPr>
            <a:noAutofit/>
          </a:bodyPr>
          <a:lstStyle/>
          <a:p>
            <a:r>
              <a:rPr lang="en-US" sz="2800" b="1" dirty="0" smtClean="0"/>
              <a:t>What makes risks worth taking?</a:t>
            </a:r>
            <a:r>
              <a:rPr lang="en-US" sz="2800" dirty="0" smtClean="0"/>
              <a:t/>
            </a:r>
            <a:br>
              <a:rPr lang="en-US" sz="2800" dirty="0" smtClean="0"/>
            </a:br>
            <a:r>
              <a:rPr lang="en-US" sz="2400" b="1" i="1" dirty="0" smtClean="0">
                <a:solidFill>
                  <a:srgbClr val="C00000"/>
                </a:solidFill>
              </a:rPr>
              <a:t>Never </a:t>
            </a:r>
            <a:r>
              <a:rPr lang="en-US" sz="2400" b="1" i="1" dirty="0">
                <a:solidFill>
                  <a:srgbClr val="C00000"/>
                </a:solidFill>
              </a:rPr>
              <a:t>doubt that a small group of thoughtful, committed citizens can change the world; indeed, it's the only thing that ever has</a:t>
            </a:r>
            <a:r>
              <a:rPr lang="en-US" sz="2400" b="1" i="1" dirty="0" smtClean="0">
                <a:solidFill>
                  <a:srgbClr val="C00000"/>
                </a:solidFill>
              </a:rPr>
              <a:t>. – Margaret Mead</a:t>
            </a:r>
            <a:r>
              <a:rPr lang="en-US" sz="2400" b="1" i="1" dirty="0">
                <a:solidFill>
                  <a:srgbClr val="C00000"/>
                </a:solidFill>
              </a:rPr>
              <a:t/>
            </a:r>
            <a:br>
              <a:rPr lang="en-US" sz="2400" b="1" i="1" dirty="0">
                <a:solidFill>
                  <a:srgbClr val="C00000"/>
                </a:solidFill>
              </a:rPr>
            </a:br>
            <a:r>
              <a:rPr lang="en-US" sz="2400" b="1" dirty="0" smtClean="0"/>
              <a:t/>
            </a:r>
            <a:br>
              <a:rPr lang="en-US" sz="2400" b="1" dirty="0" smtClean="0"/>
            </a:br>
            <a:endParaRPr lang="en-US" sz="2400" b="1" dirty="0"/>
          </a:p>
        </p:txBody>
      </p:sp>
      <p:sp>
        <p:nvSpPr>
          <p:cNvPr id="3" name="Content Placeholder 2"/>
          <p:cNvSpPr>
            <a:spLocks noGrp="1"/>
          </p:cNvSpPr>
          <p:nvPr>
            <p:ph idx="1"/>
          </p:nvPr>
        </p:nvSpPr>
        <p:spPr/>
        <p:txBody>
          <a:bodyPr/>
          <a:lstStyle/>
          <a:p>
            <a:pPr marL="0" indent="0" algn="r">
              <a:buNone/>
            </a:pPr>
            <a:endParaRPr lang="en-US" dirty="0" smtClean="0">
              <a:hlinkClick r:id="rId3"/>
            </a:endParaRPr>
          </a:p>
          <a:p>
            <a:endParaRPr lang="en-US" dirty="0" smtClean="0">
              <a:hlinkClick r:id="rId3"/>
            </a:endParaRPr>
          </a:p>
          <a:p>
            <a:endParaRPr lang="en-US" dirty="0" smtClean="0">
              <a:hlinkClick r:id="rId3"/>
            </a:endParaRPr>
          </a:p>
          <a:p>
            <a:pPr marL="0" indent="0">
              <a:buNone/>
            </a:pPr>
            <a:endParaRPr lang="en-US" dirty="0" smtClean="0">
              <a:hlinkClick r:id="rId3"/>
            </a:endParaRPr>
          </a:p>
          <a:p>
            <a:pPr marL="0" indent="0">
              <a:buNone/>
            </a:pPr>
            <a:endParaRPr lang="en-US" dirty="0" smtClean="0">
              <a:hlinkClick r:id="rId3"/>
            </a:endParaRPr>
          </a:p>
          <a:p>
            <a:pPr marL="0" indent="0">
              <a:buNone/>
            </a:pPr>
            <a:endParaRPr lang="en-US" dirty="0" smtClean="0">
              <a:hlinkClick r:id="rId3"/>
            </a:endParaRPr>
          </a:p>
          <a:p>
            <a:endParaRPr lang="en-US" dirty="0" smtClean="0">
              <a:hlinkClick r:id="rId3"/>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133600"/>
            <a:ext cx="2100943" cy="16764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2133600"/>
            <a:ext cx="1828800" cy="16764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9835" y="2133599"/>
            <a:ext cx="3056481" cy="3581901"/>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43000" y="3829551"/>
            <a:ext cx="1524000" cy="188595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67001" y="3810000"/>
            <a:ext cx="2382834" cy="1905501"/>
          </a:xfrm>
          <a:prstGeom prst="rect">
            <a:avLst/>
          </a:prstGeom>
        </p:spPr>
      </p:pic>
    </p:spTree>
    <p:extLst>
      <p:ext uri="{BB962C8B-B14F-4D97-AF65-F5344CB8AC3E}">
        <p14:creationId xmlns:p14="http://schemas.microsoft.com/office/powerpoint/2010/main" val="324196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609600"/>
            <a:ext cx="6934200" cy="2667000"/>
          </a:xfrm>
          <a:prstGeom prst="rect">
            <a:avLst/>
          </a:prstGeom>
        </p:spPr>
      </p:pic>
      <p:sp>
        <p:nvSpPr>
          <p:cNvPr id="2" name="Title 1"/>
          <p:cNvSpPr>
            <a:spLocks noGrp="1"/>
          </p:cNvSpPr>
          <p:nvPr>
            <p:ph type="title"/>
          </p:nvPr>
        </p:nvSpPr>
        <p:spPr/>
        <p:txBody>
          <a:bodyPr>
            <a:noAutofit/>
          </a:bodyPr>
          <a:lstStyle/>
          <a:p>
            <a:r>
              <a:rPr lang="en-US" sz="4400" b="1" dirty="0" smtClean="0">
                <a:solidFill>
                  <a:srgbClr val="002060"/>
                </a:solidFill>
              </a:rPr>
              <a:t>For March…</a:t>
            </a:r>
            <a:endParaRPr lang="en-US" sz="4400" b="1" dirty="0">
              <a:solidFill>
                <a:srgbClr val="002060"/>
              </a:solidFill>
            </a:endParaRPr>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endParaRPr lang="en-US" sz="3500" b="1" dirty="0" smtClean="0"/>
          </a:p>
          <a:p>
            <a:endParaRPr lang="en-US" sz="3500" b="1" dirty="0"/>
          </a:p>
          <a:p>
            <a:endParaRPr lang="en-US" sz="3500" b="1" dirty="0" smtClean="0"/>
          </a:p>
          <a:p>
            <a:endParaRPr lang="en-US" sz="3500" b="1" dirty="0"/>
          </a:p>
          <a:p>
            <a:r>
              <a:rPr lang="en-US" sz="3500" b="1" dirty="0" smtClean="0"/>
              <a:t>Locate 1 or 2 partners who teach the same content/same grade level as you teach.</a:t>
            </a:r>
          </a:p>
          <a:p>
            <a:r>
              <a:rPr lang="en-US" b="1" dirty="0" smtClean="0"/>
              <a:t>Decide on one topic that you will be teaching after our March meeting.  This will be the focus of one of your learning experiences next month.  </a:t>
            </a:r>
          </a:p>
          <a:p>
            <a:r>
              <a:rPr lang="en-US" b="1" dirty="0" smtClean="0">
                <a:solidFill>
                  <a:srgbClr val="C00000"/>
                </a:solidFill>
              </a:rPr>
              <a:t>Be sure your lesson idea centers around a primary / secondary source.    </a:t>
            </a:r>
            <a:endParaRPr lang="en-US" b="1" dirty="0">
              <a:solidFill>
                <a:srgbClr val="C00000"/>
              </a:solidFill>
            </a:endParaRPr>
          </a:p>
        </p:txBody>
      </p:sp>
    </p:spTree>
    <p:extLst>
      <p:ext uri="{BB962C8B-B14F-4D97-AF65-F5344CB8AC3E}">
        <p14:creationId xmlns:p14="http://schemas.microsoft.com/office/powerpoint/2010/main" val="1049375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4" y="1"/>
            <a:ext cx="9100285" cy="4572000"/>
          </a:xfrm>
          <a:prstGeom prst="rect">
            <a:avLst/>
          </a:prstGeom>
        </p:spPr>
      </p:pic>
      <p:sp>
        <p:nvSpPr>
          <p:cNvPr id="4" name="TextBox 3"/>
          <p:cNvSpPr txBox="1"/>
          <p:nvPr/>
        </p:nvSpPr>
        <p:spPr>
          <a:xfrm>
            <a:off x="228600" y="5029201"/>
            <a:ext cx="8686800" cy="1384995"/>
          </a:xfrm>
          <a:prstGeom prst="rect">
            <a:avLst/>
          </a:prstGeom>
          <a:solidFill>
            <a:srgbClr val="FFFF00"/>
          </a:solidFill>
        </p:spPr>
        <p:txBody>
          <a:bodyPr wrap="square" rtlCol="0">
            <a:spAutoFit/>
          </a:bodyPr>
          <a:lstStyle/>
          <a:p>
            <a:r>
              <a:rPr lang="en-US" sz="2800" b="1" dirty="0" smtClean="0"/>
              <a:t>How does this connect to prior learning?</a:t>
            </a:r>
          </a:p>
          <a:p>
            <a:r>
              <a:rPr lang="en-US" sz="2800" b="1" dirty="0" smtClean="0"/>
              <a:t>How can I use this to impact my classroom practice?</a:t>
            </a:r>
          </a:p>
          <a:p>
            <a:r>
              <a:rPr lang="en-US" sz="2800" b="1" dirty="0" smtClean="0"/>
              <a:t>How can I use this to impact my district?</a:t>
            </a:r>
            <a:endParaRPr lang="en-US" sz="2800" b="1" dirty="0"/>
          </a:p>
        </p:txBody>
      </p:sp>
    </p:spTree>
    <p:extLst>
      <p:ext uri="{BB962C8B-B14F-4D97-AF65-F5344CB8AC3E}">
        <p14:creationId xmlns:p14="http://schemas.microsoft.com/office/powerpoint/2010/main" val="1810157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600200"/>
            <a:ext cx="4648200" cy="1446550"/>
          </a:xfrm>
          <a:prstGeom prst="rect">
            <a:avLst/>
          </a:prstGeom>
          <a:noFill/>
        </p:spPr>
        <p:txBody>
          <a:bodyPr wrap="square" rtlCol="0">
            <a:spAutoFit/>
          </a:bodyPr>
          <a:lstStyle/>
          <a:p>
            <a:endParaRPr lang="en-US" sz="4400" b="1" dirty="0" smtClean="0"/>
          </a:p>
          <a:p>
            <a:endParaRPr lang="en-US" sz="4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05400"/>
          </a:xfrm>
          <a:prstGeom prst="rect">
            <a:avLst/>
          </a:prstGeom>
        </p:spPr>
      </p:pic>
      <p:sp>
        <p:nvSpPr>
          <p:cNvPr id="5" name="TextBox 4"/>
          <p:cNvSpPr txBox="1"/>
          <p:nvPr/>
        </p:nvSpPr>
        <p:spPr>
          <a:xfrm>
            <a:off x="1981200" y="304800"/>
            <a:ext cx="5029200" cy="707886"/>
          </a:xfrm>
          <a:prstGeom prst="rect">
            <a:avLst/>
          </a:prstGeom>
          <a:noFill/>
        </p:spPr>
        <p:txBody>
          <a:bodyPr wrap="square" rtlCol="0">
            <a:spAutoFit/>
          </a:bodyPr>
          <a:lstStyle/>
          <a:p>
            <a:pPr algn="ctr"/>
            <a:r>
              <a:rPr lang="en-US" sz="4000" b="1" dirty="0" smtClean="0">
                <a:solidFill>
                  <a:schemeClr val="bg1"/>
                </a:solidFill>
              </a:rPr>
              <a:t>“Agents of Change”</a:t>
            </a:r>
            <a:endParaRPr lang="en-US" sz="4000" b="1" dirty="0">
              <a:solidFill>
                <a:schemeClr val="bg1"/>
              </a:solidFill>
            </a:endParaRPr>
          </a:p>
        </p:txBody>
      </p:sp>
      <p:sp>
        <p:nvSpPr>
          <p:cNvPr id="3" name="TextBox 2"/>
          <p:cNvSpPr txBox="1"/>
          <p:nvPr/>
        </p:nvSpPr>
        <p:spPr>
          <a:xfrm>
            <a:off x="304800" y="5105400"/>
            <a:ext cx="8305800" cy="1569660"/>
          </a:xfrm>
          <a:prstGeom prst="rect">
            <a:avLst/>
          </a:prstGeom>
          <a:noFill/>
        </p:spPr>
        <p:txBody>
          <a:bodyPr wrap="square" rtlCol="0">
            <a:spAutoFit/>
          </a:bodyPr>
          <a:lstStyle/>
          <a:p>
            <a:r>
              <a:rPr lang="en-US" sz="3200" b="1" i="1" dirty="0" smtClean="0">
                <a:solidFill>
                  <a:schemeClr val="tx2">
                    <a:lumMod val="50000"/>
                  </a:schemeClr>
                </a:solidFill>
              </a:rPr>
              <a:t>The only way to make sense out of change is to plunge into it, move with it, and join the dance.</a:t>
            </a:r>
          </a:p>
          <a:p>
            <a:r>
              <a:rPr lang="en-US" sz="3200" b="1" i="1" dirty="0">
                <a:solidFill>
                  <a:schemeClr val="tx2">
                    <a:lumMod val="50000"/>
                  </a:schemeClr>
                </a:solidFill>
              </a:rPr>
              <a:t>	</a:t>
            </a:r>
            <a:r>
              <a:rPr lang="en-US" sz="3200" b="1" i="1" dirty="0" smtClean="0">
                <a:solidFill>
                  <a:schemeClr val="tx2">
                    <a:lumMod val="50000"/>
                  </a:schemeClr>
                </a:solidFill>
              </a:rPr>
              <a:t>					--Alan Watts</a:t>
            </a:r>
            <a:endParaRPr lang="en-US" b="1" i="1" dirty="0">
              <a:solidFill>
                <a:schemeClr val="tx2">
                  <a:lumMod val="50000"/>
                </a:schemeClr>
              </a:solidFill>
            </a:endParaRPr>
          </a:p>
        </p:txBody>
      </p:sp>
    </p:spTree>
    <p:extLst>
      <p:ext uri="{BB962C8B-B14F-4D97-AF65-F5344CB8AC3E}">
        <p14:creationId xmlns:p14="http://schemas.microsoft.com/office/powerpoint/2010/main" val="32328535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3_title.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4710113"/>
            <a:ext cx="9144000" cy="2146300"/>
          </a:xfrm>
          <a:prstGeom prst="rect">
            <a:avLst/>
          </a:prstGeom>
          <a:solidFill>
            <a:srgbClr val="04243C"/>
          </a:solidFill>
          <a:ln w="9525">
            <a:solidFill>
              <a:srgbClr val="04243C"/>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1600" dirty="0">
              <a:solidFill>
                <a:schemeClr val="lt1"/>
              </a:solidFill>
              <a:latin typeface="+mn-lt"/>
              <a:ea typeface="+mn-ea"/>
            </a:endParaRPr>
          </a:p>
          <a:p>
            <a:pPr algn="ctr" fontAlgn="auto">
              <a:spcBef>
                <a:spcPts val="0"/>
              </a:spcBef>
              <a:spcAft>
                <a:spcPts val="0"/>
              </a:spcAft>
              <a:defRPr/>
            </a:pPr>
            <a:endParaRPr lang="en-US" sz="1600" dirty="0">
              <a:solidFill>
                <a:schemeClr val="lt1"/>
              </a:solidFill>
              <a:latin typeface="+mn-lt"/>
              <a:ea typeface="+mn-ea"/>
            </a:endParaRPr>
          </a:p>
          <a:p>
            <a:pPr algn="ctr" fontAlgn="auto">
              <a:spcBef>
                <a:spcPts val="0"/>
              </a:spcBef>
              <a:spcAft>
                <a:spcPts val="0"/>
              </a:spcAft>
              <a:defRPr/>
            </a:pPr>
            <a:r>
              <a:rPr lang="en-US" sz="2000" dirty="0" smtClean="0">
                <a:solidFill>
                  <a:schemeClr val="lt1"/>
                </a:solidFill>
                <a:latin typeface="+mn-lt"/>
                <a:ea typeface="+mn-ea"/>
              </a:rPr>
              <a:t>OVEC Leadership </a:t>
            </a:r>
            <a:r>
              <a:rPr lang="en-US" sz="2000" dirty="0">
                <a:solidFill>
                  <a:schemeClr val="lt1"/>
                </a:solidFill>
                <a:latin typeface="+mn-lt"/>
                <a:ea typeface="+mn-ea"/>
              </a:rPr>
              <a:t>Network </a:t>
            </a:r>
            <a:r>
              <a:rPr lang="en-US" sz="2000" dirty="0" smtClean="0">
                <a:solidFill>
                  <a:schemeClr val="lt1"/>
                </a:solidFill>
                <a:latin typeface="+mn-lt"/>
                <a:ea typeface="+mn-ea"/>
              </a:rPr>
              <a:t>Meeting</a:t>
            </a:r>
            <a:endParaRPr lang="en-US" sz="2000" dirty="0">
              <a:solidFill>
                <a:schemeClr val="lt1"/>
              </a:solidFill>
              <a:latin typeface="+mn-lt"/>
              <a:ea typeface="+mn-ea"/>
            </a:endParaRPr>
          </a:p>
          <a:p>
            <a:pPr algn="ctr" fontAlgn="auto">
              <a:spcBef>
                <a:spcPts val="0"/>
              </a:spcBef>
              <a:spcAft>
                <a:spcPts val="0"/>
              </a:spcAft>
              <a:defRPr/>
            </a:pPr>
            <a:endParaRPr lang="en-US" sz="2000" dirty="0">
              <a:solidFill>
                <a:schemeClr val="lt1"/>
              </a:solidFill>
              <a:latin typeface="+mn-lt"/>
              <a:ea typeface="+mn-ea"/>
            </a:endParaRPr>
          </a:p>
          <a:p>
            <a:pPr algn="ctr" fontAlgn="auto">
              <a:spcBef>
                <a:spcPts val="0"/>
              </a:spcBef>
              <a:spcAft>
                <a:spcPts val="0"/>
              </a:spcAft>
              <a:defRPr/>
            </a:pPr>
            <a:r>
              <a:rPr lang="en-US" sz="2000" dirty="0">
                <a:solidFill>
                  <a:schemeClr val="lt1"/>
                </a:solidFill>
                <a:latin typeface="+mn-lt"/>
                <a:ea typeface="+mn-ea"/>
              </a:rPr>
              <a:t>PowerPoint adapted from the following sources:</a:t>
            </a:r>
          </a:p>
          <a:p>
            <a:pPr algn="ctr" fontAlgn="auto">
              <a:spcBef>
                <a:spcPts val="0"/>
              </a:spcBef>
              <a:spcAft>
                <a:spcPts val="0"/>
              </a:spcAft>
              <a:defRPr/>
            </a:pPr>
            <a:r>
              <a:rPr lang="en-US" sz="2000" dirty="0">
                <a:solidFill>
                  <a:schemeClr val="lt1"/>
                </a:solidFill>
                <a:latin typeface="+mn-lt"/>
                <a:ea typeface="+mn-ea"/>
              </a:rPr>
              <a:t>*</a:t>
            </a:r>
            <a:r>
              <a:rPr lang="en-US" sz="2000" dirty="0">
                <a:solidFill>
                  <a:schemeClr val="lt1"/>
                </a:solidFill>
                <a:latin typeface="+mn-lt"/>
                <a:ea typeface="+mn-ea"/>
                <a:hlinkClick r:id="rId4"/>
              </a:rPr>
              <a:t>LA County Office of Education C3 Webcast </a:t>
            </a:r>
            <a:endParaRPr lang="en-US" sz="2000" dirty="0">
              <a:solidFill>
                <a:schemeClr val="lt1"/>
              </a:solidFill>
              <a:latin typeface="+mn-lt"/>
              <a:ea typeface="+mn-ea"/>
            </a:endParaRPr>
          </a:p>
          <a:p>
            <a:pPr fontAlgn="auto">
              <a:spcBef>
                <a:spcPts val="0"/>
              </a:spcBef>
              <a:spcAft>
                <a:spcPts val="0"/>
              </a:spcAft>
              <a:defRPr/>
            </a:pPr>
            <a:r>
              <a:rPr lang="en-US" altLang="en-US" sz="2000" dirty="0">
                <a:solidFill>
                  <a:schemeClr val="bg1"/>
                </a:solidFill>
              </a:rPr>
              <a:t>*</a:t>
            </a:r>
            <a:r>
              <a:rPr lang="en-US" altLang="en-US" sz="2000" dirty="0">
                <a:solidFill>
                  <a:schemeClr val="bg1"/>
                </a:solidFill>
                <a:hlinkClick r:id="rId5"/>
              </a:rPr>
              <a:t>Dr. Kathy Swan's "Achieving the C3: An exploration into 21st century social studies"</a:t>
            </a:r>
            <a:endParaRPr lang="en-US" altLang="en-US" sz="2000" dirty="0">
              <a:solidFill>
                <a:srgbClr val="FFFFFF"/>
              </a:solidFill>
            </a:endParaRPr>
          </a:p>
          <a:p>
            <a:pPr marL="457200" indent="-457200" fontAlgn="auto">
              <a:spcBef>
                <a:spcPts val="0"/>
              </a:spcBef>
              <a:spcAft>
                <a:spcPts val="0"/>
              </a:spcAft>
              <a:buFontTx/>
              <a:buAutoNum type="arabicPeriod"/>
              <a:defRPr/>
            </a:pPr>
            <a:endParaRPr lang="en-US" sz="2000" dirty="0">
              <a:solidFill>
                <a:schemeClr val="lt1"/>
              </a:solidFill>
              <a:latin typeface="+mn-lt"/>
              <a:ea typeface="+mn-ea"/>
            </a:endParaRPr>
          </a:p>
          <a:p>
            <a:pPr marL="342900" indent="-342900" fontAlgn="auto">
              <a:spcBef>
                <a:spcPts val="0"/>
              </a:spcBef>
              <a:spcAft>
                <a:spcPts val="0"/>
              </a:spcAft>
              <a:buFontTx/>
              <a:buAutoNum type="arabicPeriod"/>
              <a:defRPr/>
            </a:pPr>
            <a:endParaRPr lang="en-US" u="sng" dirty="0">
              <a:solidFill>
                <a:schemeClr val="lt1"/>
              </a:solidFill>
              <a:latin typeface="+mn-lt"/>
              <a:ea typeface="+mn-ea"/>
            </a:endParaRPr>
          </a:p>
        </p:txBody>
      </p:sp>
      <p:cxnSp>
        <p:nvCxnSpPr>
          <p:cNvPr id="7" name="Straight Connector 6"/>
          <p:cNvCxnSpPr>
            <a:cxnSpLocks noChangeShapeType="1"/>
          </p:cNvCxnSpPr>
          <p:nvPr/>
        </p:nvCxnSpPr>
        <p:spPr bwMode="auto">
          <a:xfrm>
            <a:off x="0" y="4729163"/>
            <a:ext cx="9144000" cy="0"/>
          </a:xfrm>
          <a:prstGeom prst="line">
            <a:avLst/>
          </a:prstGeom>
          <a:noFill/>
          <a:ln w="5715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10454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txBox="1">
            <a:spLocks/>
          </p:cNvSpPr>
          <p:nvPr/>
        </p:nvSpPr>
        <p:spPr bwMode="auto">
          <a:xfrm>
            <a:off x="2136775" y="376238"/>
            <a:ext cx="6615113"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endParaRPr lang="en-US" altLang="en-US"/>
          </a:p>
        </p:txBody>
      </p:sp>
      <p:grpSp>
        <p:nvGrpSpPr>
          <p:cNvPr id="3075" name="Group 5"/>
          <p:cNvGrpSpPr>
            <a:grpSpLocks/>
          </p:cNvGrpSpPr>
          <p:nvPr/>
        </p:nvGrpSpPr>
        <p:grpSpPr bwMode="auto">
          <a:xfrm>
            <a:off x="0" y="-12700"/>
            <a:ext cx="1385888" cy="6870700"/>
            <a:chOff x="0" y="-12094"/>
            <a:chExt cx="1386563" cy="6870094"/>
          </a:xfrm>
        </p:grpSpPr>
        <p:sp>
          <p:nvSpPr>
            <p:cNvPr id="7" name="Rectangle 6"/>
            <p:cNvSpPr>
              <a:spLocks noChangeArrowheads="1"/>
            </p:cNvSpPr>
            <p:nvPr/>
          </p:nvSpPr>
          <p:spPr bwMode="auto">
            <a:xfrm>
              <a:off x="0" y="605"/>
              <a:ext cx="1016495" cy="6857395"/>
            </a:xfrm>
            <a:prstGeom prst="rect">
              <a:avLst/>
            </a:prstGeom>
            <a:solidFill>
              <a:schemeClr val="accent1"/>
            </a:solidFill>
            <a:ln w="9525">
              <a:solidFill>
                <a:schemeClr val="accent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3082" name="TextBox 7"/>
            <p:cNvSpPr txBox="1">
              <a:spLocks noChangeArrowheads="1"/>
            </p:cNvSpPr>
            <p:nvPr/>
          </p:nvSpPr>
          <p:spPr bwMode="auto">
            <a:xfrm rot="-5400000">
              <a:off x="-2522728" y="2573758"/>
              <a:ext cx="64951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4000">
                  <a:solidFill>
                    <a:schemeClr val="bg1"/>
                  </a:solidFill>
                </a:rPr>
                <a:t>What is the C3 Framework?</a:t>
              </a:r>
            </a:p>
            <a:p>
              <a:pPr eaLnBrk="1" hangingPunct="1">
                <a:spcBef>
                  <a:spcPct val="0"/>
                </a:spcBef>
                <a:buFontTx/>
                <a:buNone/>
              </a:pPr>
              <a:endParaRPr lang="en-US" altLang="en-US" sz="4000">
                <a:solidFill>
                  <a:schemeClr val="bg1"/>
                </a:solidFill>
              </a:endParaRPr>
            </a:p>
          </p:txBody>
        </p:sp>
      </p:grpSp>
      <p:sp>
        <p:nvSpPr>
          <p:cNvPr id="9" name="Rectangle 8"/>
          <p:cNvSpPr/>
          <p:nvPr/>
        </p:nvSpPr>
        <p:spPr>
          <a:xfrm>
            <a:off x="-1" y="0"/>
            <a:ext cx="1892326" cy="6858000"/>
          </a:xfrm>
          <a:prstGeom prst="rect">
            <a:avLst/>
          </a:prstGeom>
          <a:solidFill>
            <a:srgbClr val="04243C"/>
          </a:solidFill>
          <a:ln>
            <a:solidFill>
              <a:srgbClr val="04243C"/>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fontAlgn="auto">
              <a:spcBef>
                <a:spcPts val="0"/>
              </a:spcBef>
              <a:spcAft>
                <a:spcPts val="0"/>
              </a:spcAft>
              <a:defRPr/>
            </a:pPr>
            <a:r>
              <a:rPr lang="en-US" sz="4400" b="1" dirty="0">
                <a:solidFill>
                  <a:schemeClr val="bg1"/>
                </a:solidFill>
              </a:rPr>
              <a:t>C3 </a:t>
            </a:r>
            <a:r>
              <a:rPr lang="en-US" sz="4400" b="1" dirty="0" smtClean="0">
                <a:solidFill>
                  <a:schemeClr val="bg1"/>
                </a:solidFill>
              </a:rPr>
              <a:t>Framework   </a:t>
            </a:r>
            <a:endParaRPr lang="en-US" sz="4400" b="1" dirty="0">
              <a:solidFill>
                <a:schemeClr val="bg1"/>
              </a:solidFill>
            </a:endParaRPr>
          </a:p>
        </p:txBody>
      </p:sp>
      <p:cxnSp>
        <p:nvCxnSpPr>
          <p:cNvPr id="10" name="Straight Connector 9"/>
          <p:cNvCxnSpPr>
            <a:cxnSpLocks noChangeShapeType="1"/>
          </p:cNvCxnSpPr>
          <p:nvPr/>
        </p:nvCxnSpPr>
        <p:spPr bwMode="auto">
          <a:xfrm>
            <a:off x="1892300" y="0"/>
            <a:ext cx="0" cy="6838950"/>
          </a:xfrm>
          <a:prstGeom prst="line">
            <a:avLst/>
          </a:prstGeom>
          <a:noFill/>
          <a:ln w="762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3078" name="Picture 3" descr="C:\Users\WKUUSER\AppData\Local\Microsoft\Windows\Temporary Internet Files\Content.IE5\CZT7ULEE\MC900240453[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67425" y="4321175"/>
            <a:ext cx="2684463"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itle 1"/>
          <p:cNvSpPr>
            <a:spLocks noGrp="1"/>
          </p:cNvSpPr>
          <p:nvPr>
            <p:ph type="title"/>
          </p:nvPr>
        </p:nvSpPr>
        <p:spPr>
          <a:xfrm>
            <a:off x="1016000" y="174625"/>
            <a:ext cx="7927975" cy="1143000"/>
          </a:xfrm>
        </p:spPr>
        <p:txBody>
          <a:bodyPr/>
          <a:lstStyle/>
          <a:p>
            <a:r>
              <a:rPr lang="en-US" altLang="en-US" smtClean="0"/>
              <a:t>		Digging into the C3 Document</a:t>
            </a:r>
          </a:p>
        </p:txBody>
      </p:sp>
      <p:sp>
        <p:nvSpPr>
          <p:cNvPr id="3080" name="Content Placeholder 2"/>
          <p:cNvSpPr>
            <a:spLocks noGrp="1"/>
          </p:cNvSpPr>
          <p:nvPr>
            <p:ph idx="1"/>
          </p:nvPr>
        </p:nvSpPr>
        <p:spPr>
          <a:xfrm>
            <a:off x="2041525" y="1600200"/>
            <a:ext cx="6645275" cy="4525963"/>
          </a:xfrm>
        </p:spPr>
        <p:txBody>
          <a:bodyPr/>
          <a:lstStyle/>
          <a:p>
            <a:pPr marL="0" indent="0">
              <a:buFont typeface="Arial" charset="0"/>
              <a:buNone/>
            </a:pPr>
            <a:r>
              <a:rPr lang="en-US" altLang="en-US" b="1" smtClean="0"/>
              <a:t>Learning Target: </a:t>
            </a:r>
            <a:r>
              <a:rPr lang="en-US" altLang="en-US" smtClean="0"/>
              <a:t>Analyze the structure and intent of the C3 Framework for Social Studies to transform teaching and learning.</a:t>
            </a:r>
          </a:p>
        </p:txBody>
      </p:sp>
    </p:spTree>
    <p:extLst>
      <p:ext uri="{BB962C8B-B14F-4D97-AF65-F5344CB8AC3E}">
        <p14:creationId xmlns:p14="http://schemas.microsoft.com/office/powerpoint/2010/main" val="201029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48301" y="152400"/>
            <a:ext cx="50292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939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p:cNvSpPr>
          <p:nvPr/>
        </p:nvSpPr>
        <p:spPr bwMode="auto">
          <a:xfrm>
            <a:off x="0" y="1447800"/>
            <a:ext cx="9144000" cy="5410200"/>
          </a:xfrm>
          <a:prstGeom prst="rect">
            <a:avLst/>
          </a:prstGeom>
          <a:solidFill>
            <a:srgbClr val="000000">
              <a:alpha val="0"/>
            </a:srgbClr>
          </a:solidFill>
          <a:ln w="36124">
            <a:solidFill>
              <a:srgbClr val="385D8A"/>
            </a:solidFill>
            <a:round/>
            <a:headEnd/>
            <a:tailEnd/>
          </a:ln>
        </p:spPr>
        <p:txBody>
          <a:bodyPr lIns="50798" tIns="50798" rIns="50798" bIns="50798" anchor="ct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en-US" altLang="en-US" sz="1800">
              <a:solidFill>
                <a:schemeClr val="tx1"/>
              </a:solidFill>
              <a:latin typeface="Calibri" pitchFamily="34" charset="0"/>
            </a:endParaRPr>
          </a:p>
        </p:txBody>
      </p:sp>
      <p:sp>
        <p:nvSpPr>
          <p:cNvPr id="19459" name="Rectangle 2"/>
          <p:cNvSpPr>
            <a:spLocks/>
          </p:cNvSpPr>
          <p:nvPr/>
        </p:nvSpPr>
        <p:spPr bwMode="auto">
          <a:xfrm>
            <a:off x="0" y="26988"/>
            <a:ext cx="9144000" cy="2371725"/>
          </a:xfrm>
          <a:prstGeom prst="rect">
            <a:avLst/>
          </a:prstGeom>
          <a:gradFill rotWithShape="0">
            <a:gsLst>
              <a:gs pos="0">
                <a:srgbClr val="9ACA3C"/>
              </a:gs>
              <a:gs pos="100000">
                <a:srgbClr val="EBF4D8"/>
              </a:gs>
            </a:gsLst>
            <a:lin ang="18900000"/>
          </a:gradFill>
          <a:ln w="54186">
            <a:solidFill>
              <a:srgbClr val="303A96"/>
            </a:solidFill>
            <a:round/>
            <a:headEnd/>
            <a:tailEnd/>
          </a:ln>
        </p:spPr>
        <p:txBody>
          <a:bodyPr lIns="50798" tIns="50798" rIns="50798" bIns="50798" anchor="ct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en-US" altLang="en-US" sz="1800">
              <a:solidFill>
                <a:schemeClr val="tx1"/>
              </a:solidFill>
              <a:latin typeface="Calibri" pitchFamily="34" charset="0"/>
            </a:endParaRPr>
          </a:p>
        </p:txBody>
      </p:sp>
      <p:pic>
        <p:nvPicPr>
          <p:cNvPr id="19460"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3994150" y="4395788"/>
            <a:ext cx="912813" cy="1033462"/>
          </a:xfrm>
        </p:spPr>
      </p:pic>
      <p:sp>
        <p:nvSpPr>
          <p:cNvPr id="19461" name="Rectangle 6"/>
          <p:cNvSpPr>
            <a:spLocks noGrp="1" noChangeArrowheads="1"/>
          </p:cNvSpPr>
          <p:nvPr>
            <p:ph type="title"/>
          </p:nvPr>
        </p:nvSpPr>
        <p:spPr>
          <a:xfrm>
            <a:off x="427038" y="452438"/>
            <a:ext cx="7934325" cy="533400"/>
          </a:xfrm>
        </p:spPr>
        <p:txBody>
          <a:bodyPr lIns="88896" tIns="50798" rIns="88896" bIns="50798">
            <a:normAutofit fontScale="90000"/>
          </a:bodyPr>
          <a:lstStyle/>
          <a:p>
            <a:pPr algn="ctr" defTabSz="911225" eaLnBrk="1" hangingPunct="1"/>
            <a:r>
              <a:rPr lang="en-US" altLang="en-US" b="1" dirty="0" smtClean="0">
                <a:solidFill>
                  <a:schemeClr val="tx1"/>
                </a:solidFill>
                <a:latin typeface="Helvetica" pitchFamily="34" charset="0"/>
                <a:ea typeface="ＭＳ Ｐゴシック" pitchFamily="34" charset="-128"/>
                <a:sym typeface="Helvetica" pitchFamily="34" charset="0"/>
              </a:rPr>
              <a:t/>
            </a:r>
            <a:br>
              <a:rPr lang="en-US" altLang="en-US" b="1" dirty="0" smtClean="0">
                <a:solidFill>
                  <a:schemeClr val="tx1"/>
                </a:solidFill>
                <a:latin typeface="Helvetica" pitchFamily="34" charset="0"/>
                <a:ea typeface="ＭＳ Ｐゴシック" pitchFamily="34" charset="-128"/>
                <a:sym typeface="Helvetica" pitchFamily="34" charset="0"/>
              </a:rPr>
            </a:br>
            <a:r>
              <a:rPr lang="en-US" altLang="en-US" b="1" dirty="0" smtClean="0">
                <a:solidFill>
                  <a:schemeClr val="tx1"/>
                </a:solidFill>
                <a:latin typeface="Helvetica" pitchFamily="34" charset="0"/>
                <a:ea typeface="ＭＳ Ｐゴシック" pitchFamily="34" charset="-128"/>
                <a:sym typeface="Helvetica" pitchFamily="34" charset="0"/>
              </a:rPr>
              <a:t>Kentucky Leadership Networks</a:t>
            </a:r>
            <a:br>
              <a:rPr lang="en-US" altLang="en-US" b="1" dirty="0" smtClean="0">
                <a:solidFill>
                  <a:schemeClr val="tx1"/>
                </a:solidFill>
                <a:latin typeface="Helvetica" pitchFamily="34" charset="0"/>
                <a:ea typeface="ＭＳ Ｐゴシック" pitchFamily="34" charset="-128"/>
                <a:sym typeface="Helvetica" pitchFamily="34" charset="0"/>
              </a:rPr>
            </a:br>
            <a:r>
              <a:rPr lang="en-US" altLang="en-US" b="1" dirty="0" smtClean="0">
                <a:solidFill>
                  <a:schemeClr val="tx1"/>
                </a:solidFill>
                <a:latin typeface="Helvetica" pitchFamily="34" charset="0"/>
                <a:ea typeface="ＭＳ Ｐゴシック" pitchFamily="34" charset="-128"/>
                <a:sym typeface="Helvetica" pitchFamily="34" charset="0"/>
              </a:rPr>
              <a:t> for Social Studies</a:t>
            </a:r>
            <a:endParaRPr lang="en-US" altLang="en-US" b="1" dirty="0" smtClean="0">
              <a:solidFill>
                <a:schemeClr val="tx1"/>
              </a:solidFill>
              <a:ea typeface="ＭＳ Ｐゴシック" pitchFamily="34" charset="-128"/>
            </a:endParaRPr>
          </a:p>
        </p:txBody>
      </p:sp>
      <p:grpSp>
        <p:nvGrpSpPr>
          <p:cNvPr id="2" name="Group 8"/>
          <p:cNvGrpSpPr>
            <a:grpSpLocks/>
          </p:cNvGrpSpPr>
          <p:nvPr/>
        </p:nvGrpSpPr>
        <p:grpSpPr bwMode="auto">
          <a:xfrm>
            <a:off x="6461125" y="4038600"/>
            <a:ext cx="1676400" cy="455613"/>
            <a:chOff x="0" y="0"/>
            <a:chExt cx="188" cy="52"/>
          </a:xfrm>
        </p:grpSpPr>
        <p:sp>
          <p:nvSpPr>
            <p:cNvPr id="19479" name="AutoShape 9"/>
            <p:cNvSpPr>
              <a:spLocks/>
            </p:cNvSpPr>
            <p:nvPr/>
          </p:nvSpPr>
          <p:spPr bwMode="auto">
            <a:xfrm>
              <a:off x="0" y="0"/>
              <a:ext cx="188" cy="52"/>
            </a:xfrm>
            <a:prstGeom prst="roundRect">
              <a:avLst>
                <a:gd name="adj" fmla="val 11718"/>
              </a:avLst>
            </a:prstGeom>
            <a:solidFill>
              <a:srgbClr val="C0504D"/>
            </a:solidFill>
            <a:ln w="13546">
              <a:solidFill>
                <a:srgbClr val="000000"/>
              </a:solidFill>
              <a:round/>
              <a:headEnd/>
              <a:tailEnd/>
            </a:ln>
          </p:spPr>
          <p:txBody>
            <a:bodyPr lIns="72248" tIns="72248" rIns="72248" bIns="72248" anchor="ct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en-US" altLang="en-US" sz="1800">
                <a:solidFill>
                  <a:schemeClr val="tx1"/>
                </a:solidFill>
                <a:latin typeface="Calibri" pitchFamily="34" charset="0"/>
              </a:endParaRPr>
            </a:p>
          </p:txBody>
        </p:sp>
        <p:sp>
          <p:nvSpPr>
            <p:cNvPr id="19480" name="Rectangle 10"/>
            <p:cNvSpPr>
              <a:spLocks/>
            </p:cNvSpPr>
            <p:nvPr/>
          </p:nvSpPr>
          <p:spPr bwMode="auto">
            <a:xfrm>
              <a:off x="1" y="1"/>
              <a:ext cx="18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622" tIns="90311" rIns="180622" bIns="90311"/>
            <a:lstStyle>
              <a:lvl1pPr defTabSz="911225"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defTabSz="911225"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defTabSz="911225"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911225"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911225"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911225"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911225"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911225"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911225"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en-US" sz="2000">
                  <a:solidFill>
                    <a:srgbClr val="FFFFFF"/>
                  </a:solidFill>
                  <a:latin typeface="Helvetica" pitchFamily="34" charset="0"/>
                  <a:sym typeface="Helvetica" pitchFamily="34" charset="0"/>
                </a:rPr>
                <a:t>Instruction</a:t>
              </a:r>
              <a:endParaRPr lang="en-US" altLang="en-US" sz="1800">
                <a:solidFill>
                  <a:schemeClr val="tx1"/>
                </a:solidFill>
                <a:latin typeface="Calibri" pitchFamily="34" charset="0"/>
              </a:endParaRPr>
            </a:p>
          </p:txBody>
        </p:sp>
      </p:grpSp>
      <p:grpSp>
        <p:nvGrpSpPr>
          <p:cNvPr id="3" name="Group 11"/>
          <p:cNvGrpSpPr>
            <a:grpSpLocks/>
          </p:cNvGrpSpPr>
          <p:nvPr/>
        </p:nvGrpSpPr>
        <p:grpSpPr bwMode="auto">
          <a:xfrm>
            <a:off x="6461125" y="3200400"/>
            <a:ext cx="1676400" cy="455613"/>
            <a:chOff x="0" y="0"/>
            <a:chExt cx="188" cy="52"/>
          </a:xfrm>
        </p:grpSpPr>
        <p:sp>
          <p:nvSpPr>
            <p:cNvPr id="19477" name="AutoShape 12"/>
            <p:cNvSpPr>
              <a:spLocks/>
            </p:cNvSpPr>
            <p:nvPr/>
          </p:nvSpPr>
          <p:spPr bwMode="auto">
            <a:xfrm>
              <a:off x="0" y="0"/>
              <a:ext cx="188" cy="52"/>
            </a:xfrm>
            <a:prstGeom prst="roundRect">
              <a:avLst>
                <a:gd name="adj" fmla="val 11718"/>
              </a:avLst>
            </a:prstGeom>
            <a:solidFill>
              <a:srgbClr val="C0504D"/>
            </a:solidFill>
            <a:ln w="13546">
              <a:solidFill>
                <a:srgbClr val="000000"/>
              </a:solidFill>
              <a:round/>
              <a:headEnd/>
              <a:tailEnd/>
            </a:ln>
          </p:spPr>
          <p:txBody>
            <a:bodyPr lIns="0" tIns="0" rIns="0" bIns="0" anchor="ct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en-US" altLang="en-US" sz="1800">
                <a:solidFill>
                  <a:schemeClr val="tx1"/>
                </a:solidFill>
                <a:latin typeface="Calibri" pitchFamily="34" charset="0"/>
              </a:endParaRPr>
            </a:p>
          </p:txBody>
        </p:sp>
        <p:sp>
          <p:nvSpPr>
            <p:cNvPr id="19478" name="Rectangle 13"/>
            <p:cNvSpPr>
              <a:spLocks/>
            </p:cNvSpPr>
            <p:nvPr/>
          </p:nvSpPr>
          <p:spPr bwMode="auto">
            <a:xfrm>
              <a:off x="1" y="1"/>
              <a:ext cx="185"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622" tIns="90311" rIns="180622" bIns="90311"/>
            <a:lstStyle>
              <a:lvl1pPr defTabSz="911225"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defTabSz="911225"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defTabSz="911225"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911225"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911225"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911225"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911225"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911225"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911225"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en-US" sz="2000">
                  <a:solidFill>
                    <a:srgbClr val="FFFFFF"/>
                  </a:solidFill>
                  <a:latin typeface="Helvetica" pitchFamily="34" charset="0"/>
                  <a:sym typeface="Helvetica" pitchFamily="34" charset="0"/>
                </a:rPr>
                <a:t>Curriculum</a:t>
              </a:r>
              <a:endParaRPr lang="en-US" altLang="en-US" sz="1800">
                <a:solidFill>
                  <a:schemeClr val="tx1"/>
                </a:solidFill>
                <a:latin typeface="Calibri" pitchFamily="34" charset="0"/>
              </a:endParaRPr>
            </a:p>
          </p:txBody>
        </p:sp>
      </p:grpSp>
      <p:grpSp>
        <p:nvGrpSpPr>
          <p:cNvPr id="4" name="Group 14"/>
          <p:cNvGrpSpPr>
            <a:grpSpLocks/>
          </p:cNvGrpSpPr>
          <p:nvPr/>
        </p:nvGrpSpPr>
        <p:grpSpPr bwMode="auto">
          <a:xfrm>
            <a:off x="6461125" y="2362200"/>
            <a:ext cx="1920875" cy="754063"/>
            <a:chOff x="0" y="0"/>
            <a:chExt cx="188" cy="85"/>
          </a:xfrm>
        </p:grpSpPr>
        <p:sp>
          <p:nvSpPr>
            <p:cNvPr id="19475" name="AutoShape 15"/>
            <p:cNvSpPr>
              <a:spLocks/>
            </p:cNvSpPr>
            <p:nvPr/>
          </p:nvSpPr>
          <p:spPr bwMode="auto">
            <a:xfrm>
              <a:off x="0" y="0"/>
              <a:ext cx="188" cy="52"/>
            </a:xfrm>
            <a:prstGeom prst="roundRect">
              <a:avLst>
                <a:gd name="adj" fmla="val 11718"/>
              </a:avLst>
            </a:prstGeom>
            <a:solidFill>
              <a:srgbClr val="C0504D"/>
            </a:solidFill>
            <a:ln w="13546">
              <a:solidFill>
                <a:srgbClr val="000000"/>
              </a:solidFill>
              <a:round/>
              <a:headEnd/>
              <a:tailEnd/>
            </a:ln>
          </p:spPr>
          <p:txBody>
            <a:bodyPr lIns="0" tIns="0" rIns="0" bIns="0" anchor="ct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en-US" altLang="en-US" sz="1800">
                <a:solidFill>
                  <a:schemeClr val="tx1"/>
                </a:solidFill>
                <a:latin typeface="Calibri" pitchFamily="34" charset="0"/>
              </a:endParaRPr>
            </a:p>
          </p:txBody>
        </p:sp>
        <p:sp>
          <p:nvSpPr>
            <p:cNvPr id="19476" name="Rectangle 16"/>
            <p:cNvSpPr>
              <a:spLocks/>
            </p:cNvSpPr>
            <p:nvPr/>
          </p:nvSpPr>
          <p:spPr bwMode="auto">
            <a:xfrm>
              <a:off x="1" y="1"/>
              <a:ext cx="185"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622" tIns="90311" rIns="180622" bIns="90311"/>
            <a:lstStyle>
              <a:lvl1pPr defTabSz="911225"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defTabSz="911225"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defTabSz="911225"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911225"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911225"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911225"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911225"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911225"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911225"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en-US" sz="2000">
                  <a:solidFill>
                    <a:srgbClr val="FFFFFF"/>
                  </a:solidFill>
                  <a:latin typeface="Helvetica" pitchFamily="34" charset="0"/>
                  <a:sym typeface="Helvetica" pitchFamily="34" charset="0"/>
                </a:rPr>
                <a:t>Assessments</a:t>
              </a:r>
              <a:endParaRPr lang="en-US" altLang="en-US" sz="1800">
                <a:solidFill>
                  <a:schemeClr val="tx1"/>
                </a:solidFill>
                <a:latin typeface="Calibri" pitchFamily="34" charset="0"/>
              </a:endParaRPr>
            </a:p>
          </p:txBody>
        </p:sp>
      </p:grpSp>
      <p:grpSp>
        <p:nvGrpSpPr>
          <p:cNvPr id="5" name="Group 17"/>
          <p:cNvGrpSpPr>
            <a:grpSpLocks/>
          </p:cNvGrpSpPr>
          <p:nvPr/>
        </p:nvGrpSpPr>
        <p:grpSpPr bwMode="auto">
          <a:xfrm>
            <a:off x="6461125" y="4876800"/>
            <a:ext cx="2225675" cy="914400"/>
            <a:chOff x="0" y="0"/>
            <a:chExt cx="215" cy="103"/>
          </a:xfrm>
        </p:grpSpPr>
        <p:sp>
          <p:nvSpPr>
            <p:cNvPr id="19473" name="AutoShape 18"/>
            <p:cNvSpPr>
              <a:spLocks/>
            </p:cNvSpPr>
            <p:nvPr/>
          </p:nvSpPr>
          <p:spPr bwMode="auto">
            <a:xfrm>
              <a:off x="0" y="0"/>
              <a:ext cx="215" cy="103"/>
            </a:xfrm>
            <a:prstGeom prst="roundRect">
              <a:avLst>
                <a:gd name="adj" fmla="val 11718"/>
              </a:avLst>
            </a:prstGeom>
            <a:solidFill>
              <a:srgbClr val="C0504D"/>
            </a:solidFill>
            <a:ln w="13546">
              <a:solidFill>
                <a:srgbClr val="000000"/>
              </a:solidFill>
              <a:round/>
              <a:headEnd/>
              <a:tailEnd/>
            </a:ln>
          </p:spPr>
          <p:txBody>
            <a:bodyPr lIns="0" tIns="0" rIns="0" bIns="0" anchor="ct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en-US" altLang="en-US" sz="1800">
                <a:solidFill>
                  <a:schemeClr val="tx1"/>
                </a:solidFill>
                <a:latin typeface="Calibri" pitchFamily="34" charset="0"/>
              </a:endParaRPr>
            </a:p>
          </p:txBody>
        </p:sp>
        <p:sp>
          <p:nvSpPr>
            <p:cNvPr id="19474" name="Rectangle 19"/>
            <p:cNvSpPr>
              <a:spLocks/>
            </p:cNvSpPr>
            <p:nvPr/>
          </p:nvSpPr>
          <p:spPr bwMode="auto">
            <a:xfrm>
              <a:off x="4" y="4"/>
              <a:ext cx="206"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622" tIns="90311" rIns="180622" bIns="90311"/>
            <a:lstStyle>
              <a:lvl1pPr defTabSz="911225"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defTabSz="911225"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defTabSz="911225"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defTabSz="911225"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defTabSz="911225"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defTabSz="911225"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defTabSz="911225"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defTabSz="911225"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defTabSz="911225"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en-US" sz="2000">
                  <a:solidFill>
                    <a:srgbClr val="FFFFFF"/>
                  </a:solidFill>
                  <a:latin typeface="Helvetica" pitchFamily="34" charset="0"/>
                  <a:sym typeface="Helvetica" pitchFamily="34" charset="0"/>
                </a:rPr>
                <a:t>Teacher Development</a:t>
              </a:r>
              <a:endParaRPr lang="en-US" altLang="en-US" sz="1800">
                <a:solidFill>
                  <a:schemeClr val="tx1"/>
                </a:solidFill>
                <a:latin typeface="Calibri" pitchFamily="34" charset="0"/>
              </a:endParaRPr>
            </a:p>
          </p:txBody>
        </p:sp>
      </p:grpSp>
      <p:sp>
        <p:nvSpPr>
          <p:cNvPr id="7189" name="AutoShape 21"/>
          <p:cNvSpPr>
            <a:spLocks/>
          </p:cNvSpPr>
          <p:nvPr/>
        </p:nvSpPr>
        <p:spPr bwMode="auto">
          <a:xfrm rot="-2693906">
            <a:off x="5468938" y="3043238"/>
            <a:ext cx="762000" cy="304800"/>
          </a:xfrm>
          <a:prstGeom prst="rightArrow">
            <a:avLst>
              <a:gd name="adj1" fmla="val 50000"/>
              <a:gd name="adj2" fmla="val 35150"/>
            </a:avLst>
          </a:prstGeom>
          <a:solidFill>
            <a:srgbClr val="C0504D"/>
          </a:solidFill>
          <a:ln w="13546">
            <a:solidFill>
              <a:srgbClr val="000000"/>
            </a:solidFill>
            <a:round/>
            <a:headEnd/>
            <a:tailEnd/>
          </a:ln>
        </p:spPr>
        <p:txBody>
          <a:bodyPr lIns="0" tIns="0" rIns="0" bIns="0" anchor="ct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en-US" altLang="en-US" sz="1800">
              <a:solidFill>
                <a:schemeClr val="tx1"/>
              </a:solidFill>
              <a:latin typeface="Calibri" pitchFamily="34" charset="0"/>
            </a:endParaRPr>
          </a:p>
        </p:txBody>
      </p:sp>
      <p:sp>
        <p:nvSpPr>
          <p:cNvPr id="7190" name="AutoShape 22"/>
          <p:cNvSpPr>
            <a:spLocks/>
          </p:cNvSpPr>
          <p:nvPr/>
        </p:nvSpPr>
        <p:spPr bwMode="auto">
          <a:xfrm rot="-1234237">
            <a:off x="5572125" y="3508375"/>
            <a:ext cx="762000" cy="304800"/>
          </a:xfrm>
          <a:prstGeom prst="rightArrow">
            <a:avLst>
              <a:gd name="adj1" fmla="val 50000"/>
              <a:gd name="adj2" fmla="val 35150"/>
            </a:avLst>
          </a:prstGeom>
          <a:solidFill>
            <a:srgbClr val="C0504D"/>
          </a:solidFill>
          <a:ln w="13546">
            <a:solidFill>
              <a:srgbClr val="000000"/>
            </a:solidFill>
            <a:round/>
            <a:headEnd/>
            <a:tailEnd/>
          </a:ln>
        </p:spPr>
        <p:txBody>
          <a:bodyPr lIns="0" tIns="0" rIns="0" bIns="0" anchor="ct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en-US" altLang="en-US" sz="1800">
              <a:solidFill>
                <a:schemeClr val="tx1"/>
              </a:solidFill>
              <a:latin typeface="Calibri" pitchFamily="34" charset="0"/>
            </a:endParaRPr>
          </a:p>
        </p:txBody>
      </p:sp>
      <p:sp>
        <p:nvSpPr>
          <p:cNvPr id="7191" name="AutoShape 23"/>
          <p:cNvSpPr>
            <a:spLocks/>
          </p:cNvSpPr>
          <p:nvPr/>
        </p:nvSpPr>
        <p:spPr bwMode="auto">
          <a:xfrm rot="954174">
            <a:off x="5548313" y="4038600"/>
            <a:ext cx="762000" cy="304800"/>
          </a:xfrm>
          <a:prstGeom prst="rightArrow">
            <a:avLst>
              <a:gd name="adj1" fmla="val 50000"/>
              <a:gd name="adj2" fmla="val 35150"/>
            </a:avLst>
          </a:prstGeom>
          <a:solidFill>
            <a:srgbClr val="C0504D"/>
          </a:solidFill>
          <a:ln w="13546">
            <a:solidFill>
              <a:srgbClr val="000000"/>
            </a:solidFill>
            <a:round/>
            <a:headEnd/>
            <a:tailEnd/>
          </a:ln>
        </p:spPr>
        <p:txBody>
          <a:bodyPr lIns="0" tIns="0" rIns="0" bIns="0" anchor="ct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en-US" altLang="en-US" sz="1800">
              <a:solidFill>
                <a:schemeClr val="tx1"/>
              </a:solidFill>
              <a:latin typeface="Calibri" pitchFamily="34" charset="0"/>
            </a:endParaRPr>
          </a:p>
        </p:txBody>
      </p:sp>
      <p:sp>
        <p:nvSpPr>
          <p:cNvPr id="7192" name="AutoShape 24"/>
          <p:cNvSpPr>
            <a:spLocks/>
          </p:cNvSpPr>
          <p:nvPr/>
        </p:nvSpPr>
        <p:spPr bwMode="auto">
          <a:xfrm rot="1815463">
            <a:off x="5419725" y="4591050"/>
            <a:ext cx="763588" cy="304800"/>
          </a:xfrm>
          <a:prstGeom prst="rightArrow">
            <a:avLst>
              <a:gd name="adj1" fmla="val 50000"/>
              <a:gd name="adj2" fmla="val 35224"/>
            </a:avLst>
          </a:prstGeom>
          <a:solidFill>
            <a:srgbClr val="C0504D"/>
          </a:solidFill>
          <a:ln w="13546">
            <a:solidFill>
              <a:srgbClr val="000000"/>
            </a:solidFill>
            <a:round/>
            <a:headEnd/>
            <a:tailEnd/>
          </a:ln>
        </p:spPr>
        <p:txBody>
          <a:bodyPr lIns="0" tIns="0" rIns="0" bIns="0" anchor="ct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en-US" altLang="en-US" sz="1800">
              <a:solidFill>
                <a:schemeClr val="tx1"/>
              </a:solidFill>
              <a:latin typeface="Calibri" pitchFamily="34" charset="0"/>
            </a:endParaRPr>
          </a:p>
        </p:txBody>
      </p:sp>
      <p:pic>
        <p:nvPicPr>
          <p:cNvPr id="19470" name="Picture 28" descr="C:\Users\atreece\AppData\Local\Microsoft\Windows\Temporary Internet Files\Content.Outlook\WHH4E94V\photo (8).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3116263"/>
            <a:ext cx="2601913"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TextBox 5"/>
          <p:cNvSpPr txBox="1">
            <a:spLocks noChangeArrowheads="1"/>
          </p:cNvSpPr>
          <p:nvPr/>
        </p:nvSpPr>
        <p:spPr bwMode="auto">
          <a:xfrm>
            <a:off x="3505200" y="2592388"/>
            <a:ext cx="1889125" cy="2862322"/>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endParaRPr lang="en-US" altLang="en-US" sz="1800" dirty="0">
              <a:solidFill>
                <a:schemeClr val="tx1"/>
              </a:solidFill>
              <a:latin typeface="Arial" charset="0"/>
            </a:endParaRPr>
          </a:p>
          <a:p>
            <a:pPr eaLnBrk="1" hangingPunct="1">
              <a:spcBef>
                <a:spcPct val="0"/>
              </a:spcBef>
              <a:buClrTx/>
              <a:buSzTx/>
              <a:buFontTx/>
              <a:buNone/>
            </a:pPr>
            <a:endParaRPr lang="en-US" altLang="en-US" sz="1800" dirty="0">
              <a:solidFill>
                <a:schemeClr val="tx1"/>
              </a:solidFill>
              <a:latin typeface="Arial" charset="0"/>
            </a:endParaRPr>
          </a:p>
          <a:p>
            <a:pPr eaLnBrk="1" hangingPunct="1">
              <a:spcBef>
                <a:spcPct val="0"/>
              </a:spcBef>
              <a:buClrTx/>
              <a:buSzTx/>
              <a:buFontTx/>
              <a:buNone/>
            </a:pPr>
            <a:r>
              <a:rPr lang="en-US" altLang="en-US" b="1" dirty="0" smtClean="0">
                <a:solidFill>
                  <a:schemeClr val="bg1"/>
                </a:solidFill>
                <a:latin typeface="Arial" charset="0"/>
              </a:rPr>
              <a:t>KCAS </a:t>
            </a:r>
            <a:r>
              <a:rPr lang="en-US" altLang="en-US" b="1" dirty="0">
                <a:solidFill>
                  <a:schemeClr val="bg1"/>
                </a:solidFill>
                <a:latin typeface="Arial" charset="0"/>
              </a:rPr>
              <a:t>SS and Literacy in History/SS</a:t>
            </a:r>
          </a:p>
          <a:p>
            <a:pPr eaLnBrk="1" hangingPunct="1">
              <a:spcBef>
                <a:spcPct val="0"/>
              </a:spcBef>
              <a:buClrTx/>
              <a:buSzTx/>
              <a:buFontTx/>
              <a:buNone/>
            </a:pPr>
            <a:endParaRPr lang="en-US" altLang="en-US" b="1" dirty="0">
              <a:solidFill>
                <a:schemeClr val="bg1"/>
              </a:solidFill>
              <a:latin typeface="Arial" charset="0"/>
            </a:endParaRPr>
          </a:p>
          <a:p>
            <a:pPr eaLnBrk="1" hangingPunct="1">
              <a:spcBef>
                <a:spcPct val="0"/>
              </a:spcBef>
              <a:buClrTx/>
              <a:buSzTx/>
              <a:buFontTx/>
              <a:buNone/>
            </a:pPr>
            <a:endParaRPr lang="en-US" altLang="en-US" b="1" dirty="0">
              <a:solidFill>
                <a:schemeClr val="bg1"/>
              </a:solidFill>
              <a:latin typeface="Arial" charset="0"/>
            </a:endParaRPr>
          </a:p>
        </p:txBody>
      </p:sp>
      <p:sp>
        <p:nvSpPr>
          <p:cNvPr id="19472" name="TextBox 5"/>
          <p:cNvSpPr txBox="1">
            <a:spLocks noChangeArrowheads="1"/>
          </p:cNvSpPr>
          <p:nvPr/>
        </p:nvSpPr>
        <p:spPr bwMode="auto">
          <a:xfrm>
            <a:off x="2601913" y="3571875"/>
            <a:ext cx="9032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eaLnBrk="1" hangingPunct="1">
              <a:spcBef>
                <a:spcPct val="0"/>
              </a:spcBef>
              <a:buClrTx/>
              <a:buSzTx/>
              <a:buFontTx/>
              <a:buNone/>
            </a:pPr>
            <a:r>
              <a:rPr lang="en-US" altLang="en-US" sz="6600">
                <a:solidFill>
                  <a:srgbClr val="FF0000"/>
                </a:solidFill>
                <a:latin typeface="Arial" charset="0"/>
              </a:rPr>
              <a:t>+</a:t>
            </a:r>
          </a:p>
        </p:txBody>
      </p:sp>
    </p:spTree>
    <p:extLst>
      <p:ext uri="{BB962C8B-B14F-4D97-AF65-F5344CB8AC3E}">
        <p14:creationId xmlns:p14="http://schemas.microsoft.com/office/powerpoint/2010/main" val="333793735"/>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8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190"/>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7191"/>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7192"/>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3"/>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2"/>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nodeType="afterEffect">
                                  <p:stCondLst>
                                    <p:cond delay="0"/>
                                  </p:stCondLst>
                                  <p:childTnLst>
                                    <p:set>
                                      <p:cBhvr>
                                        <p:cTn id="27"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9" grpId="0" animBg="1"/>
      <p:bldP spid="7190" grpId="0" animBg="1"/>
      <p:bldP spid="7191" grpId="0" animBg="1"/>
      <p:bldP spid="719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p:cNvSpPr>
            <a:spLocks noGrp="1"/>
          </p:cNvSpPr>
          <p:nvPr>
            <p:ph type="body" sz="half" idx="2"/>
          </p:nvPr>
        </p:nvSpPr>
        <p:spPr>
          <a:xfrm>
            <a:off x="914400" y="3581400"/>
            <a:ext cx="3352800" cy="1905000"/>
          </a:xfrm>
        </p:spPr>
        <p:txBody>
          <a:bodyPr/>
          <a:lstStyle/>
          <a:p>
            <a:pPr>
              <a:spcBef>
                <a:spcPct val="0"/>
              </a:spcBef>
            </a:pPr>
            <a:endParaRPr lang="en-US" altLang="en-US" smtClean="0"/>
          </a:p>
        </p:txBody>
      </p:sp>
      <p:sp>
        <p:nvSpPr>
          <p:cNvPr id="18435" name="Title 2"/>
          <p:cNvSpPr>
            <a:spLocks noGrp="1"/>
          </p:cNvSpPr>
          <p:nvPr>
            <p:ph type="title"/>
          </p:nvPr>
        </p:nvSpPr>
        <p:spPr>
          <a:xfrm>
            <a:off x="914400" y="2286000"/>
            <a:ext cx="3352800" cy="1252538"/>
          </a:xfrm>
        </p:spPr>
        <p:txBody>
          <a:bodyPr>
            <a:normAutofit fontScale="90000"/>
          </a:bodyPr>
          <a:lstStyle/>
          <a:p>
            <a:r>
              <a:rPr lang="en-US" altLang="en-US" sz="5400" b="1" smtClean="0"/>
              <a:t>Please Note…</a:t>
            </a:r>
          </a:p>
        </p:txBody>
      </p:sp>
      <p:sp>
        <p:nvSpPr>
          <p:cNvPr id="18436" name="Content Placeholder 3"/>
          <p:cNvSpPr>
            <a:spLocks noGrp="1"/>
          </p:cNvSpPr>
          <p:nvPr>
            <p:ph idx="1"/>
          </p:nvPr>
        </p:nvSpPr>
        <p:spPr>
          <a:xfrm>
            <a:off x="4651375" y="1828800"/>
            <a:ext cx="4340225" cy="3810000"/>
          </a:xfrm>
        </p:spPr>
        <p:txBody>
          <a:bodyPr/>
          <a:lstStyle/>
          <a:p>
            <a:pPr marL="0" indent="0" algn="ctr" eaLnBrk="1" hangingPunct="1">
              <a:buFont typeface="Symbol" pitchFamily="18" charset="2"/>
              <a:buNone/>
            </a:pPr>
            <a:r>
              <a:rPr lang="en-US" altLang="en-US" sz="5400" b="1" smtClean="0"/>
              <a:t>FRAMEWORK </a:t>
            </a:r>
            <a:r>
              <a:rPr lang="en-US" altLang="en-US" sz="8000" b="1" smtClean="0">
                <a:solidFill>
                  <a:srgbClr val="FF0000"/>
                </a:solidFill>
              </a:rPr>
              <a:t>≠ </a:t>
            </a:r>
            <a:r>
              <a:rPr lang="en-US" altLang="en-US" sz="5400" b="1" smtClean="0"/>
              <a:t>STANDARDS</a:t>
            </a:r>
          </a:p>
        </p:txBody>
      </p:sp>
      <p:pic>
        <p:nvPicPr>
          <p:cNvPr id="18437" name="Picture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24200" y="2057400"/>
            <a:ext cx="1447800"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71600" y="3505200"/>
            <a:ext cx="22098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2231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7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6841" y="4591050"/>
            <a:ext cx="1390124" cy="1569660"/>
          </a:xfrm>
          <a:prstGeom prst="rect">
            <a:avLst/>
          </a:prstGeom>
          <a:noFill/>
        </p:spPr>
        <p:txBody>
          <a:bodyPr wrap="none" rtlCol="0">
            <a:spAutoFit/>
          </a:bodyPr>
          <a:lstStyle/>
          <a:p>
            <a:r>
              <a:rPr lang="en-US" sz="9600" b="1" dirty="0" smtClean="0"/>
              <a:t>D1</a:t>
            </a:r>
            <a:endParaRPr lang="en-US" sz="9600" b="1" dirty="0"/>
          </a:p>
        </p:txBody>
      </p:sp>
      <p:sp>
        <p:nvSpPr>
          <p:cNvPr id="3" name="Rounded Rectangle 2"/>
          <p:cNvSpPr/>
          <p:nvPr/>
        </p:nvSpPr>
        <p:spPr>
          <a:xfrm>
            <a:off x="126125" y="110359"/>
            <a:ext cx="2648606" cy="4480691"/>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4459211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CC710-C139-134D-BCAE-BAD71A1747D8}" type="slidenum">
              <a:rPr lang="en-US" smtClean="0"/>
              <a:t>36</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659" y="805682"/>
            <a:ext cx="2620765" cy="457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38226" y="207458"/>
            <a:ext cx="6205774" cy="2123658"/>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rPr>
              <a:t>DIMENSION ONE: </a:t>
            </a:r>
            <a:r>
              <a:rPr lang="en-US" sz="4400" b="1" i="1" dirty="0" smtClean="0">
                <a:effectLst>
                  <a:outerShdw blurRad="38100" dist="38100" dir="2700000" algn="tl">
                    <a:srgbClr val="000000">
                      <a:alpha val="43137"/>
                    </a:srgbClr>
                  </a:outerShdw>
                </a:effectLst>
              </a:rPr>
              <a:t>Developing Questions and Planning Inquires </a:t>
            </a:r>
            <a:r>
              <a:rPr lang="en-US" sz="3200" b="1" i="1" dirty="0" smtClean="0">
                <a:effectLst>
                  <a:outerShdw blurRad="38100" dist="38100" dir="2700000" algn="tl">
                    <a:srgbClr val="000000">
                      <a:alpha val="43137"/>
                    </a:srgbClr>
                  </a:outerShdw>
                </a:effectLst>
              </a:rPr>
              <a:t>pg23</a:t>
            </a:r>
            <a:endParaRPr lang="en-US" sz="3200" b="1" i="1" dirty="0">
              <a:effectLst>
                <a:outerShdw blurRad="38100" dist="38100" dir="2700000" algn="tl">
                  <a:srgbClr val="000000">
                    <a:alpha val="43137"/>
                  </a:srgbClr>
                </a:outerShdw>
              </a:effectLst>
            </a:endParaRPr>
          </a:p>
        </p:txBody>
      </p:sp>
      <p:sp>
        <p:nvSpPr>
          <p:cNvPr id="4" name="TextBox 3"/>
          <p:cNvSpPr txBox="1"/>
          <p:nvPr/>
        </p:nvSpPr>
        <p:spPr>
          <a:xfrm>
            <a:off x="3445969" y="2668471"/>
            <a:ext cx="5698031" cy="3416320"/>
          </a:xfrm>
          <a:prstGeom prst="rect">
            <a:avLst/>
          </a:prstGeom>
          <a:noFill/>
        </p:spPr>
        <p:txBody>
          <a:bodyPr wrap="square" rtlCol="0">
            <a:spAutoFit/>
          </a:bodyPr>
          <a:lstStyle/>
          <a:p>
            <a:pPr marL="457200" indent="-457200">
              <a:buFont typeface="Arial" panose="020B0604020202020204" pitchFamily="34" charset="0"/>
              <a:buChar char="•"/>
            </a:pPr>
            <a:r>
              <a:rPr lang="en-US" sz="3600" b="1" dirty="0" smtClean="0"/>
              <a:t>Constructing </a:t>
            </a:r>
            <a:r>
              <a:rPr lang="en-US" sz="3600" b="1" i="1" u="sng" dirty="0" smtClean="0"/>
              <a:t>Compelling </a:t>
            </a:r>
            <a:r>
              <a:rPr lang="en-US" sz="3600" b="1" dirty="0" smtClean="0"/>
              <a:t>Questions pg24</a:t>
            </a:r>
          </a:p>
          <a:p>
            <a:pPr marL="457200" indent="-457200">
              <a:buFont typeface="Arial" panose="020B0604020202020204" pitchFamily="34" charset="0"/>
              <a:buChar char="•"/>
            </a:pPr>
            <a:r>
              <a:rPr lang="en-US" sz="3600" b="1" dirty="0" smtClean="0"/>
              <a:t>Constructing </a:t>
            </a:r>
            <a:r>
              <a:rPr lang="en-US" sz="3600" b="1" i="1" u="sng" dirty="0" smtClean="0"/>
              <a:t>Supporting</a:t>
            </a:r>
            <a:r>
              <a:rPr lang="en-US" sz="3600" b="1" dirty="0" smtClean="0"/>
              <a:t> Questions pg25</a:t>
            </a:r>
          </a:p>
          <a:p>
            <a:pPr marL="457200" indent="-457200">
              <a:buFont typeface="Arial" panose="020B0604020202020204" pitchFamily="34" charset="0"/>
              <a:buChar char="•"/>
            </a:pPr>
            <a:r>
              <a:rPr lang="en-US" sz="3600" b="1" dirty="0" smtClean="0"/>
              <a:t>Determining </a:t>
            </a:r>
            <a:r>
              <a:rPr lang="en-US" sz="3600" b="1" i="1" u="sng" dirty="0" smtClean="0"/>
              <a:t>Helpful Resources pg25</a:t>
            </a:r>
            <a:endParaRPr lang="en-US" sz="3600" b="1" i="1" u="sng" dirty="0"/>
          </a:p>
        </p:txBody>
      </p:sp>
      <p:cxnSp>
        <p:nvCxnSpPr>
          <p:cNvPr id="6" name="Straight Arrow Connector 5"/>
          <p:cNvCxnSpPr/>
          <p:nvPr/>
        </p:nvCxnSpPr>
        <p:spPr>
          <a:xfrm flipH="1">
            <a:off x="2918892" y="2938463"/>
            <a:ext cx="770240" cy="49842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608084" y="4127421"/>
            <a:ext cx="2022528" cy="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207172" y="4997669"/>
            <a:ext cx="1423440" cy="13349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4330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444"/>
            <a:ext cx="9144000" cy="6877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46841" y="4591050"/>
            <a:ext cx="1568058" cy="1569660"/>
          </a:xfrm>
          <a:prstGeom prst="rect">
            <a:avLst/>
          </a:prstGeom>
          <a:noFill/>
        </p:spPr>
        <p:txBody>
          <a:bodyPr wrap="none" rtlCol="0">
            <a:spAutoFit/>
          </a:bodyPr>
          <a:lstStyle/>
          <a:p>
            <a:r>
              <a:rPr lang="en-US" sz="9600" b="1" dirty="0" smtClean="0"/>
              <a:t>D2</a:t>
            </a:r>
            <a:endParaRPr lang="en-US" sz="9600" b="1" dirty="0"/>
          </a:p>
        </p:txBody>
      </p:sp>
      <p:sp>
        <p:nvSpPr>
          <p:cNvPr id="6" name="Rounded Rectangle 5"/>
          <p:cNvSpPr/>
          <p:nvPr/>
        </p:nvSpPr>
        <p:spPr>
          <a:xfrm>
            <a:off x="2376899" y="38888"/>
            <a:ext cx="2648606" cy="685800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1755177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24" y="0"/>
            <a:ext cx="250980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37CC710-C139-134D-BCAE-BAD71A1747D8}" type="slidenum">
              <a:rPr lang="en-US" smtClean="0"/>
              <a:t>38</a:t>
            </a:fld>
            <a:endParaRPr lang="en-US" dirty="0"/>
          </a:p>
        </p:txBody>
      </p:sp>
      <p:sp>
        <p:nvSpPr>
          <p:cNvPr id="4" name="TextBox 3"/>
          <p:cNvSpPr txBox="1"/>
          <p:nvPr/>
        </p:nvSpPr>
        <p:spPr>
          <a:xfrm>
            <a:off x="2635928" y="207458"/>
            <a:ext cx="6422569" cy="2308324"/>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rPr>
              <a:t>DIMENSION TWO: </a:t>
            </a:r>
            <a:r>
              <a:rPr lang="en-US" sz="4800" b="1" i="1" dirty="0" smtClean="0">
                <a:effectLst>
                  <a:outerShdw blurRad="38100" dist="38100" dir="2700000" algn="tl">
                    <a:srgbClr val="000000">
                      <a:alpha val="43137"/>
                    </a:srgbClr>
                  </a:outerShdw>
                </a:effectLst>
              </a:rPr>
              <a:t>Applying Disciplinary Concepts and Tools </a:t>
            </a:r>
            <a:r>
              <a:rPr lang="en-US" sz="4000" b="1" i="1" dirty="0" smtClean="0">
                <a:effectLst>
                  <a:outerShdw blurRad="38100" dist="38100" dir="2700000" algn="tl">
                    <a:srgbClr val="000000">
                      <a:alpha val="43137"/>
                    </a:srgbClr>
                  </a:outerShdw>
                </a:effectLst>
              </a:rPr>
              <a:t>pg29</a:t>
            </a:r>
            <a:endParaRPr lang="en-US" sz="4000" b="1" i="1" dirty="0">
              <a:effectLst>
                <a:outerShdw blurRad="38100" dist="38100" dir="2700000" algn="tl">
                  <a:srgbClr val="000000">
                    <a:alpha val="43137"/>
                  </a:srgbClr>
                </a:outerShdw>
              </a:effectLst>
            </a:endParaRPr>
          </a:p>
        </p:txBody>
      </p:sp>
      <p:sp>
        <p:nvSpPr>
          <p:cNvPr id="5" name="TextBox 4"/>
          <p:cNvSpPr txBox="1"/>
          <p:nvPr/>
        </p:nvSpPr>
        <p:spPr>
          <a:xfrm>
            <a:off x="3327732" y="2626141"/>
            <a:ext cx="5730765" cy="3416320"/>
          </a:xfrm>
          <a:prstGeom prst="rect">
            <a:avLst/>
          </a:prstGeom>
          <a:noFill/>
        </p:spPr>
        <p:txBody>
          <a:bodyPr wrap="square" rtlCol="0">
            <a:spAutoFit/>
          </a:bodyPr>
          <a:lstStyle/>
          <a:p>
            <a:pPr marL="457200" indent="-457200">
              <a:buFont typeface="Arial" panose="020B0604020202020204" pitchFamily="34" charset="0"/>
              <a:buChar char="•"/>
            </a:pPr>
            <a:r>
              <a:rPr lang="en-US" sz="5400" b="1" dirty="0" smtClean="0"/>
              <a:t>CIVICS </a:t>
            </a:r>
            <a:r>
              <a:rPr lang="en-US" sz="4000" b="1" dirty="0" smtClean="0"/>
              <a:t>pg31</a:t>
            </a:r>
          </a:p>
          <a:p>
            <a:pPr marL="457200" indent="-457200">
              <a:buFont typeface="Arial" panose="020B0604020202020204" pitchFamily="34" charset="0"/>
              <a:buChar char="•"/>
            </a:pPr>
            <a:r>
              <a:rPr lang="en-US" sz="5400" b="1" dirty="0"/>
              <a:t>ECONOMICS </a:t>
            </a:r>
            <a:r>
              <a:rPr lang="en-US" sz="4000" b="1" dirty="0" smtClean="0"/>
              <a:t>pg35</a:t>
            </a:r>
            <a:endParaRPr lang="en-US" sz="4000" b="1" dirty="0"/>
          </a:p>
          <a:p>
            <a:pPr marL="457200" indent="-457200">
              <a:buFont typeface="Arial" panose="020B0604020202020204" pitchFamily="34" charset="0"/>
              <a:buChar char="•"/>
            </a:pPr>
            <a:r>
              <a:rPr lang="en-US" sz="5400" b="1" dirty="0"/>
              <a:t>GEOGRAPHY </a:t>
            </a:r>
            <a:r>
              <a:rPr lang="en-US" sz="4000" b="1" dirty="0" smtClean="0"/>
              <a:t>pg40</a:t>
            </a:r>
            <a:endParaRPr lang="en-US" sz="4000" b="1" dirty="0"/>
          </a:p>
          <a:p>
            <a:pPr marL="457200" indent="-457200">
              <a:buFont typeface="Arial" panose="020B0604020202020204" pitchFamily="34" charset="0"/>
              <a:buChar char="•"/>
            </a:pPr>
            <a:r>
              <a:rPr lang="en-US" sz="5400" b="1" dirty="0"/>
              <a:t>HISTORY </a:t>
            </a:r>
            <a:r>
              <a:rPr lang="en-US" sz="4000" b="1" dirty="0" smtClean="0"/>
              <a:t>pg45</a:t>
            </a:r>
            <a:endParaRPr lang="en-US" sz="4000" b="1" dirty="0"/>
          </a:p>
        </p:txBody>
      </p:sp>
      <p:cxnSp>
        <p:nvCxnSpPr>
          <p:cNvPr id="7" name="Straight Arrow Connector 6"/>
          <p:cNvCxnSpPr/>
          <p:nvPr/>
        </p:nvCxnSpPr>
        <p:spPr>
          <a:xfrm flipH="1" flipV="1">
            <a:off x="2468514" y="2853560"/>
            <a:ext cx="1036686" cy="268012"/>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468512" y="3888828"/>
            <a:ext cx="1036688" cy="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468512" y="4771697"/>
            <a:ext cx="1036688" cy="99848"/>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468513" y="5565229"/>
            <a:ext cx="1036687" cy="199695"/>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57275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par>
                                <p:cTn id="17" presetID="21" presetClass="entr" presetSubtype="1"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59" y="-63560"/>
            <a:ext cx="9254359" cy="696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62952" y="4882545"/>
            <a:ext cx="1558440" cy="1569660"/>
          </a:xfrm>
          <a:prstGeom prst="rect">
            <a:avLst/>
          </a:prstGeom>
          <a:noFill/>
        </p:spPr>
        <p:txBody>
          <a:bodyPr wrap="none" rtlCol="0">
            <a:spAutoFit/>
          </a:bodyPr>
          <a:lstStyle/>
          <a:p>
            <a:r>
              <a:rPr lang="en-US" sz="9600" b="1" dirty="0" smtClean="0"/>
              <a:t>D3</a:t>
            </a:r>
            <a:endParaRPr lang="en-US" sz="9600" b="1" dirty="0"/>
          </a:p>
        </p:txBody>
      </p:sp>
      <p:sp>
        <p:nvSpPr>
          <p:cNvPr id="5" name="Rounded Rectangle 4"/>
          <p:cNvSpPr/>
          <p:nvPr/>
        </p:nvSpPr>
        <p:spPr>
          <a:xfrm>
            <a:off x="4729656" y="0"/>
            <a:ext cx="2033751" cy="671611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937891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2"/>
          <p:cNvSpPr txBox="1">
            <a:spLocks noChangeArrowheads="1"/>
          </p:cNvSpPr>
          <p:nvPr/>
        </p:nvSpPr>
        <p:spPr bwMode="auto">
          <a:xfrm>
            <a:off x="1539198" y="228600"/>
            <a:ext cx="60163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dirty="0" smtClean="0">
                <a:solidFill>
                  <a:srgbClr val="002060"/>
                </a:solidFill>
                <a:latin typeface="Times New Roman" pitchFamily="18" charset="0"/>
                <a:cs typeface="Times New Roman" pitchFamily="18" charset="0"/>
              </a:rPr>
              <a:t>Social Studies Leadership </a:t>
            </a:r>
            <a:r>
              <a:rPr lang="en-US" altLang="en-US" sz="2400" b="1" dirty="0">
                <a:solidFill>
                  <a:srgbClr val="002060"/>
                </a:solidFill>
                <a:latin typeface="Times New Roman" pitchFamily="18" charset="0"/>
                <a:cs typeface="Times New Roman" pitchFamily="18" charset="0"/>
              </a:rPr>
              <a:t>Network NORMS</a:t>
            </a:r>
          </a:p>
        </p:txBody>
      </p:sp>
      <p:sp>
        <p:nvSpPr>
          <p:cNvPr id="13" name="Rectangle 12"/>
          <p:cNvSpPr/>
          <p:nvPr/>
        </p:nvSpPr>
        <p:spPr>
          <a:xfrm>
            <a:off x="331788" y="838200"/>
            <a:ext cx="8431212" cy="4524315"/>
          </a:xfrm>
          <a:prstGeom prst="rect">
            <a:avLst/>
          </a:prstGeom>
          <a:solidFill>
            <a:schemeClr val="accent1">
              <a:lumMod val="40000"/>
              <a:lumOff val="60000"/>
            </a:schemeClr>
          </a:solidFill>
        </p:spPr>
        <p:txBody>
          <a:bodyPr>
            <a:spAutoFit/>
          </a:bodyPr>
          <a:lstStyle/>
          <a:p>
            <a:pPr marL="342900" indent="-342900" fontAlgn="auto">
              <a:spcBef>
                <a:spcPts val="0"/>
              </a:spcBef>
              <a:spcAft>
                <a:spcPts val="0"/>
              </a:spcAft>
              <a:buFont typeface="Wingdings" panose="05000000000000000000" pitchFamily="2" charset="2"/>
              <a:buChar char="Ø"/>
              <a:defRPr/>
            </a:pPr>
            <a:r>
              <a:rPr lang="en-US" altLang="en-US" sz="2400" b="1" dirty="0">
                <a:latin typeface="+mn-lt"/>
                <a:cs typeface="+mn-cs"/>
              </a:rPr>
              <a:t>Be an ambassador of  “lifelong learning.” </a:t>
            </a:r>
            <a:endParaRPr lang="en-US" altLang="en-US" sz="2400" b="1" dirty="0" smtClean="0">
              <a:latin typeface="+mn-lt"/>
              <a:cs typeface="+mn-cs"/>
            </a:endParaRPr>
          </a:p>
          <a:p>
            <a:pPr fontAlgn="auto">
              <a:spcBef>
                <a:spcPts val="0"/>
              </a:spcBef>
              <a:spcAft>
                <a:spcPts val="0"/>
              </a:spcAft>
              <a:defRPr/>
            </a:pPr>
            <a:r>
              <a:rPr lang="en-US" altLang="en-US" sz="2400" dirty="0" smtClean="0">
                <a:solidFill>
                  <a:schemeClr val="tx1">
                    <a:lumMod val="65000"/>
                  </a:schemeClr>
                </a:solidFill>
                <a:latin typeface="+mn-lt"/>
                <a:cs typeface="+mn-cs"/>
              </a:rPr>
              <a:t>     Show </a:t>
            </a:r>
            <a:r>
              <a:rPr lang="en-US" altLang="en-US" sz="2400" dirty="0">
                <a:solidFill>
                  <a:schemeClr val="tx1">
                    <a:lumMod val="65000"/>
                  </a:schemeClr>
                </a:solidFill>
                <a:latin typeface="+mn-lt"/>
                <a:cs typeface="+mn-cs"/>
              </a:rPr>
              <a:t>your enthusiasm for the work, support the learning of </a:t>
            </a:r>
            <a:endParaRPr lang="en-US" altLang="en-US" sz="2400" dirty="0" smtClean="0">
              <a:solidFill>
                <a:schemeClr val="tx1">
                  <a:lumMod val="65000"/>
                </a:schemeClr>
              </a:solidFill>
              <a:latin typeface="+mn-lt"/>
              <a:cs typeface="+mn-cs"/>
            </a:endParaRPr>
          </a:p>
          <a:p>
            <a:pPr fontAlgn="auto">
              <a:spcBef>
                <a:spcPts val="0"/>
              </a:spcBef>
              <a:spcAft>
                <a:spcPts val="0"/>
              </a:spcAft>
              <a:defRPr/>
            </a:pPr>
            <a:r>
              <a:rPr lang="en-US" altLang="en-US" sz="2400" dirty="0">
                <a:solidFill>
                  <a:schemeClr val="tx1">
                    <a:lumMod val="65000"/>
                  </a:schemeClr>
                </a:solidFill>
              </a:rPr>
              <a:t> </a:t>
            </a:r>
            <a:r>
              <a:rPr lang="en-US" altLang="en-US" sz="2400" dirty="0" smtClean="0">
                <a:solidFill>
                  <a:schemeClr val="tx1">
                    <a:lumMod val="65000"/>
                  </a:schemeClr>
                </a:solidFill>
              </a:rPr>
              <a:t>    </a:t>
            </a:r>
            <a:r>
              <a:rPr lang="en-US" altLang="en-US" sz="2400" dirty="0" smtClean="0">
                <a:solidFill>
                  <a:schemeClr val="tx1">
                    <a:lumMod val="65000"/>
                  </a:schemeClr>
                </a:solidFill>
                <a:latin typeface="+mn-lt"/>
                <a:cs typeface="+mn-cs"/>
              </a:rPr>
              <a:t>others</a:t>
            </a:r>
            <a:r>
              <a:rPr lang="en-US" altLang="en-US" sz="2400" dirty="0">
                <a:solidFill>
                  <a:schemeClr val="tx1">
                    <a:lumMod val="65000"/>
                  </a:schemeClr>
                </a:solidFill>
                <a:latin typeface="+mn-lt"/>
                <a:cs typeface="+mn-cs"/>
              </a:rPr>
              <a:t>, be willing to take risks, participate fully</a:t>
            </a:r>
            <a:r>
              <a:rPr lang="en-US" altLang="en-US" sz="2400" dirty="0">
                <a:solidFill>
                  <a:srgbClr val="0070C0"/>
                </a:solidFill>
                <a:latin typeface="+mn-lt"/>
                <a:cs typeface="+mn-cs"/>
              </a:rPr>
              <a:t>. </a:t>
            </a:r>
          </a:p>
          <a:p>
            <a:pPr marL="342900" indent="-342900" fontAlgn="auto">
              <a:spcBef>
                <a:spcPts val="0"/>
              </a:spcBef>
              <a:spcAft>
                <a:spcPts val="0"/>
              </a:spcAft>
              <a:buFont typeface="Wingdings" panose="05000000000000000000" pitchFamily="2" charset="2"/>
              <a:buChar char="Ø"/>
              <a:defRPr/>
            </a:pPr>
            <a:r>
              <a:rPr lang="en-US" altLang="en-US" sz="2400" b="1" dirty="0">
                <a:latin typeface="+mn-lt"/>
                <a:cs typeface="+mn-cs"/>
              </a:rPr>
              <a:t>Come to meetings prepared</a:t>
            </a:r>
            <a:r>
              <a:rPr lang="en-US" altLang="en-US" sz="2400" dirty="0">
                <a:latin typeface="+mn-lt"/>
                <a:cs typeface="+mn-cs"/>
              </a:rPr>
              <a:t>.  </a:t>
            </a:r>
            <a:endParaRPr lang="en-US" altLang="en-US" sz="2400" dirty="0" smtClean="0">
              <a:latin typeface="+mn-lt"/>
              <a:cs typeface="+mn-cs"/>
            </a:endParaRPr>
          </a:p>
          <a:p>
            <a:pPr fontAlgn="auto">
              <a:spcBef>
                <a:spcPts val="0"/>
              </a:spcBef>
              <a:spcAft>
                <a:spcPts val="0"/>
              </a:spcAft>
              <a:defRPr/>
            </a:pPr>
            <a:r>
              <a:rPr lang="en-US" altLang="en-US" sz="2400" dirty="0">
                <a:solidFill>
                  <a:schemeClr val="tx1">
                    <a:lumMod val="65000"/>
                  </a:schemeClr>
                </a:solidFill>
              </a:rPr>
              <a:t> </a:t>
            </a:r>
            <a:r>
              <a:rPr lang="en-US" altLang="en-US" sz="2400" dirty="0" smtClean="0">
                <a:solidFill>
                  <a:schemeClr val="tx1">
                    <a:lumMod val="65000"/>
                  </a:schemeClr>
                </a:solidFill>
              </a:rPr>
              <a:t>    </a:t>
            </a:r>
            <a:r>
              <a:rPr lang="en-US" altLang="en-US" sz="2400" dirty="0" smtClean="0">
                <a:solidFill>
                  <a:schemeClr val="tx1">
                    <a:lumMod val="65000"/>
                  </a:schemeClr>
                </a:solidFill>
                <a:latin typeface="+mn-lt"/>
                <a:cs typeface="+mn-cs"/>
              </a:rPr>
              <a:t>Be </a:t>
            </a:r>
            <a:r>
              <a:rPr lang="en-US" altLang="en-US" sz="2400" dirty="0">
                <a:solidFill>
                  <a:schemeClr val="tx1">
                    <a:lumMod val="65000"/>
                  </a:schemeClr>
                </a:solidFill>
                <a:latin typeface="+mn-lt"/>
                <a:cs typeface="+mn-cs"/>
              </a:rPr>
              <a:t>on time, any preparations/ readings completed, with </a:t>
            </a:r>
            <a:r>
              <a:rPr lang="en-US" altLang="en-US" sz="2400" dirty="0" smtClean="0">
                <a:solidFill>
                  <a:schemeClr val="tx1">
                    <a:lumMod val="65000"/>
                  </a:schemeClr>
                </a:solidFill>
                <a:latin typeface="+mn-lt"/>
                <a:cs typeface="+mn-cs"/>
              </a:rPr>
              <a:t> </a:t>
            </a:r>
          </a:p>
          <a:p>
            <a:pPr fontAlgn="auto">
              <a:spcBef>
                <a:spcPts val="0"/>
              </a:spcBef>
              <a:spcAft>
                <a:spcPts val="0"/>
              </a:spcAft>
              <a:defRPr/>
            </a:pPr>
            <a:r>
              <a:rPr lang="en-US" altLang="en-US" sz="2400" dirty="0">
                <a:solidFill>
                  <a:schemeClr val="tx1">
                    <a:lumMod val="65000"/>
                  </a:schemeClr>
                </a:solidFill>
              </a:rPr>
              <a:t> </a:t>
            </a:r>
            <a:r>
              <a:rPr lang="en-US" altLang="en-US" sz="2400" dirty="0" smtClean="0">
                <a:solidFill>
                  <a:schemeClr val="tx1">
                    <a:lumMod val="65000"/>
                  </a:schemeClr>
                </a:solidFill>
              </a:rPr>
              <a:t>    </a:t>
            </a:r>
            <a:r>
              <a:rPr lang="en-US" altLang="en-US" sz="2400" dirty="0" smtClean="0">
                <a:solidFill>
                  <a:schemeClr val="tx1">
                    <a:lumMod val="65000"/>
                  </a:schemeClr>
                </a:solidFill>
                <a:latin typeface="+mn-lt"/>
                <a:cs typeface="+mn-cs"/>
              </a:rPr>
              <a:t>necessary </a:t>
            </a:r>
            <a:r>
              <a:rPr lang="en-US" altLang="en-US" sz="2400" dirty="0">
                <a:solidFill>
                  <a:schemeClr val="tx1">
                    <a:lumMod val="65000"/>
                  </a:schemeClr>
                </a:solidFill>
                <a:latin typeface="+mn-lt"/>
                <a:cs typeface="+mn-cs"/>
              </a:rPr>
              <a:t>materials.</a:t>
            </a:r>
          </a:p>
          <a:p>
            <a:pPr marL="342900" indent="-342900" fontAlgn="auto">
              <a:spcBef>
                <a:spcPts val="0"/>
              </a:spcBef>
              <a:spcAft>
                <a:spcPts val="0"/>
              </a:spcAft>
              <a:buFont typeface="Wingdings" panose="05000000000000000000" pitchFamily="2" charset="2"/>
              <a:buChar char="Ø"/>
              <a:defRPr/>
            </a:pPr>
            <a:r>
              <a:rPr lang="en-US" altLang="en-US" sz="2400" b="1" dirty="0">
                <a:latin typeface="+mn-lt"/>
                <a:cs typeface="+mn-cs"/>
              </a:rPr>
              <a:t>Be focused during meetings</a:t>
            </a:r>
            <a:r>
              <a:rPr lang="en-US" altLang="en-US" sz="2400" dirty="0">
                <a:latin typeface="+mn-lt"/>
                <a:cs typeface="+mn-cs"/>
              </a:rPr>
              <a:t>. </a:t>
            </a:r>
            <a:r>
              <a:rPr lang="en-US" altLang="en-US" sz="2400" dirty="0" smtClean="0">
                <a:latin typeface="+mn-lt"/>
                <a:cs typeface="+mn-cs"/>
              </a:rPr>
              <a:t>                                                       </a:t>
            </a:r>
            <a:r>
              <a:rPr lang="en-US" altLang="en-US" sz="2400" dirty="0">
                <a:solidFill>
                  <a:schemeClr val="tx1">
                    <a:lumMod val="65000"/>
                  </a:schemeClr>
                </a:solidFill>
                <a:latin typeface="+mn-lt"/>
                <a:cs typeface="+mn-cs"/>
              </a:rPr>
              <a:t>Stick to network goals/ targets, use technology to enhance work at hand, limit sidebar conversations</a:t>
            </a:r>
            <a:r>
              <a:rPr lang="en-US" altLang="en-US" sz="2400" dirty="0">
                <a:solidFill>
                  <a:srgbClr val="0070C0"/>
                </a:solidFill>
                <a:latin typeface="+mn-lt"/>
                <a:cs typeface="+mn-cs"/>
              </a:rPr>
              <a:t>.</a:t>
            </a:r>
          </a:p>
          <a:p>
            <a:pPr marL="342900" indent="-342900" fontAlgn="auto">
              <a:spcBef>
                <a:spcPts val="0"/>
              </a:spcBef>
              <a:spcAft>
                <a:spcPts val="0"/>
              </a:spcAft>
              <a:buFont typeface="Wingdings" panose="05000000000000000000" pitchFamily="2" charset="2"/>
              <a:buChar char="Ø"/>
              <a:defRPr/>
            </a:pPr>
            <a:r>
              <a:rPr lang="en-US" altLang="en-US" sz="2400" b="1" dirty="0">
                <a:latin typeface="+mn-lt"/>
                <a:cs typeface="+mn-cs"/>
              </a:rPr>
              <a:t>Work collaboratively</a:t>
            </a:r>
            <a:r>
              <a:rPr lang="en-US" altLang="en-US" sz="2400" dirty="0">
                <a:latin typeface="+mn-lt"/>
                <a:cs typeface="+mn-cs"/>
              </a:rPr>
              <a:t>.  </a:t>
            </a:r>
            <a:r>
              <a:rPr lang="en-US" altLang="en-US" sz="2400" dirty="0" smtClean="0">
                <a:latin typeface="+mn-lt"/>
                <a:cs typeface="+mn-cs"/>
              </a:rPr>
              <a:t>                                                                       </a:t>
            </a:r>
            <a:r>
              <a:rPr lang="en-US" altLang="en-US" sz="2400" dirty="0" smtClean="0">
                <a:solidFill>
                  <a:schemeClr val="tx1">
                    <a:lumMod val="65000"/>
                  </a:schemeClr>
                </a:solidFill>
                <a:latin typeface="+mn-lt"/>
                <a:cs typeface="+mn-cs"/>
              </a:rPr>
              <a:t>All </a:t>
            </a:r>
            <a:r>
              <a:rPr lang="en-US" altLang="en-US" sz="2400" dirty="0">
                <a:solidFill>
                  <a:schemeClr val="tx1">
                    <a:lumMod val="65000"/>
                  </a:schemeClr>
                </a:solidFill>
                <a:latin typeface="+mn-lt"/>
                <a:cs typeface="+mn-cs"/>
              </a:rPr>
              <a:t>members’ contributions are valued and honored, seek first to understand, then be  understood</a:t>
            </a:r>
            <a:endParaRPr lang="en-US" sz="2400" dirty="0">
              <a:solidFill>
                <a:schemeClr val="tx1">
                  <a:lumMod val="65000"/>
                </a:schemeClr>
              </a:solidFill>
              <a:latin typeface="+mn-lt"/>
              <a:cs typeface="+mn-cs"/>
            </a:endParaRPr>
          </a:p>
        </p:txBody>
      </p:sp>
      <p:pic>
        <p:nvPicPr>
          <p:cNvPr id="2050"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33411" y="5059441"/>
            <a:ext cx="2133600" cy="175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784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CC710-C139-134D-BCAE-BAD71A1747D8}" type="slidenum">
              <a:rPr lang="en-US" smtClean="0"/>
              <a:t>40</a:t>
            </a:fld>
            <a:endParaRPr lang="en-US" dirty="0"/>
          </a:p>
        </p:txBody>
      </p:sp>
      <p:sp>
        <p:nvSpPr>
          <p:cNvPr id="4" name="TextBox 3"/>
          <p:cNvSpPr txBox="1"/>
          <p:nvPr/>
        </p:nvSpPr>
        <p:spPr>
          <a:xfrm>
            <a:off x="2317532" y="207457"/>
            <a:ext cx="6400800" cy="2308324"/>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rPr>
              <a:t>DIMENSION THREE: </a:t>
            </a:r>
            <a:r>
              <a:rPr lang="en-US" sz="4800" b="1" i="1" dirty="0" smtClean="0">
                <a:effectLst>
                  <a:outerShdw blurRad="38100" dist="38100" dir="2700000" algn="tl">
                    <a:srgbClr val="000000">
                      <a:alpha val="43137"/>
                    </a:srgbClr>
                  </a:outerShdw>
                </a:effectLst>
              </a:rPr>
              <a:t>Evaluating Sources and Using Evidence </a:t>
            </a:r>
            <a:r>
              <a:rPr lang="en-US" sz="4000" b="1" i="1" dirty="0" smtClean="0">
                <a:effectLst>
                  <a:outerShdw blurRad="38100" dist="38100" dir="2700000" algn="tl">
                    <a:srgbClr val="000000">
                      <a:alpha val="43137"/>
                    </a:srgbClr>
                  </a:outerShdw>
                </a:effectLst>
              </a:rPr>
              <a:t>pg53</a:t>
            </a:r>
            <a:endParaRPr lang="en-US" sz="4000" b="1" i="1" dirty="0">
              <a:effectLst>
                <a:outerShdw blurRad="38100" dist="38100" dir="2700000" algn="tl">
                  <a:srgbClr val="000000">
                    <a:alpha val="43137"/>
                  </a:srgbClr>
                </a:outerShdw>
              </a:effectLst>
            </a:endParaRPr>
          </a:p>
        </p:txBody>
      </p:sp>
      <p:sp>
        <p:nvSpPr>
          <p:cNvPr id="5" name="TextBox 4"/>
          <p:cNvSpPr txBox="1"/>
          <p:nvPr/>
        </p:nvSpPr>
        <p:spPr>
          <a:xfrm>
            <a:off x="2209800" y="2603675"/>
            <a:ext cx="6934199" cy="3046988"/>
          </a:xfrm>
          <a:prstGeom prst="rect">
            <a:avLst/>
          </a:prstGeom>
          <a:noFill/>
        </p:spPr>
        <p:txBody>
          <a:bodyPr wrap="square" rtlCol="0">
            <a:spAutoFit/>
          </a:bodyPr>
          <a:lstStyle/>
          <a:p>
            <a:pPr marL="457200" indent="-457200">
              <a:buFont typeface="Arial" panose="020B0604020202020204" pitchFamily="34" charset="0"/>
              <a:buChar char="•"/>
            </a:pPr>
            <a:r>
              <a:rPr lang="en-US" sz="4800" b="1" dirty="0" smtClean="0"/>
              <a:t>Gathering and Evaluating Sources </a:t>
            </a:r>
            <a:r>
              <a:rPr lang="en-US" sz="4000" b="1" dirty="0" smtClean="0"/>
              <a:t>pg54</a:t>
            </a:r>
          </a:p>
          <a:p>
            <a:pPr marL="457200" indent="-457200">
              <a:buFont typeface="Arial" panose="020B0604020202020204" pitchFamily="34" charset="0"/>
              <a:buChar char="•"/>
            </a:pPr>
            <a:r>
              <a:rPr lang="en-US" sz="4800" b="1" dirty="0" smtClean="0"/>
              <a:t>Developing Claims Using Evidence </a:t>
            </a:r>
            <a:r>
              <a:rPr lang="en-US" sz="4000" b="1" dirty="0" smtClean="0"/>
              <a:t>pg55</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22" y="207457"/>
            <a:ext cx="1859509" cy="6625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1387777" y="3053257"/>
            <a:ext cx="1050623" cy="210205"/>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513490" y="4734912"/>
            <a:ext cx="924910" cy="830316"/>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62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1"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2000"/>
                                        <p:tgtEl>
                                          <p:spTgt spid="6"/>
                                        </p:tgtEl>
                                      </p:cBhvr>
                                    </p:animEffect>
                                  </p:childTnLst>
                                </p:cTn>
                              </p:par>
                              <p:par>
                                <p:cTn id="24" presetID="21" presetClass="entr" presetSubtype="1"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444"/>
            <a:ext cx="9144000" cy="6877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42234" y="4827533"/>
            <a:ext cx="1638590" cy="1569660"/>
          </a:xfrm>
          <a:prstGeom prst="rect">
            <a:avLst/>
          </a:prstGeom>
          <a:noFill/>
        </p:spPr>
        <p:txBody>
          <a:bodyPr wrap="none" rtlCol="0">
            <a:spAutoFit/>
          </a:bodyPr>
          <a:lstStyle/>
          <a:p>
            <a:r>
              <a:rPr lang="en-US" sz="9600" b="1" dirty="0" smtClean="0"/>
              <a:t>D4</a:t>
            </a:r>
            <a:endParaRPr lang="en-US" sz="9600" b="1" dirty="0"/>
          </a:p>
        </p:txBody>
      </p:sp>
      <p:sp>
        <p:nvSpPr>
          <p:cNvPr id="5" name="Rounded Rectangle 4"/>
          <p:cNvSpPr/>
          <p:nvPr/>
        </p:nvSpPr>
        <p:spPr>
          <a:xfrm>
            <a:off x="6337226" y="346842"/>
            <a:ext cx="2648606" cy="4480691"/>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655781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CC710-C139-134D-BCAE-BAD71A1747D8}" type="slidenum">
              <a:rPr lang="en-US" smtClean="0"/>
              <a:t>42</a:t>
            </a:fld>
            <a:endParaRPr lang="en-US" dirty="0"/>
          </a:p>
        </p:txBody>
      </p:sp>
      <p:sp>
        <p:nvSpPr>
          <p:cNvPr id="4" name="TextBox 3"/>
          <p:cNvSpPr txBox="1"/>
          <p:nvPr/>
        </p:nvSpPr>
        <p:spPr>
          <a:xfrm>
            <a:off x="2414753" y="207457"/>
            <a:ext cx="6881647" cy="2862322"/>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rPr>
              <a:t>DIMENSION FOUR: </a:t>
            </a:r>
            <a:r>
              <a:rPr lang="en-US" sz="4400" b="1" i="1" dirty="0" smtClean="0">
                <a:effectLst>
                  <a:outerShdw blurRad="38100" dist="38100" dir="2700000" algn="tl">
                    <a:srgbClr val="000000">
                      <a:alpha val="43137"/>
                    </a:srgbClr>
                  </a:outerShdw>
                </a:effectLst>
              </a:rPr>
              <a:t>Communicating </a:t>
            </a:r>
          </a:p>
          <a:p>
            <a:r>
              <a:rPr lang="en-US" sz="4400" b="1" i="1" dirty="0" smtClean="0">
                <a:effectLst>
                  <a:outerShdw blurRad="38100" dist="38100" dir="2700000" algn="tl">
                    <a:srgbClr val="000000">
                      <a:alpha val="43137"/>
                    </a:srgbClr>
                  </a:outerShdw>
                </a:effectLst>
              </a:rPr>
              <a:t>Conclusions and Taking Informed Action </a:t>
            </a:r>
            <a:r>
              <a:rPr lang="en-US" sz="4000" b="1" i="1" dirty="0" smtClean="0">
                <a:effectLst>
                  <a:outerShdw blurRad="38100" dist="38100" dir="2700000" algn="tl">
                    <a:srgbClr val="000000">
                      <a:alpha val="43137"/>
                    </a:srgbClr>
                  </a:outerShdw>
                </a:effectLst>
              </a:rPr>
              <a:t>pg59</a:t>
            </a:r>
            <a:endParaRPr lang="en-US" sz="4000" b="1" i="1" dirty="0">
              <a:effectLst>
                <a:outerShdw blurRad="38100" dist="38100" dir="2700000" algn="tl">
                  <a:srgbClr val="000000">
                    <a:alpha val="43137"/>
                  </a:srgbClr>
                </a:outerShdw>
              </a:effectLst>
            </a:endParaRPr>
          </a:p>
        </p:txBody>
      </p:sp>
      <p:sp>
        <p:nvSpPr>
          <p:cNvPr id="5" name="TextBox 4"/>
          <p:cNvSpPr txBox="1"/>
          <p:nvPr/>
        </p:nvSpPr>
        <p:spPr>
          <a:xfrm>
            <a:off x="2209801" y="3187000"/>
            <a:ext cx="6934200" cy="3354765"/>
          </a:xfrm>
          <a:prstGeom prst="rect">
            <a:avLst/>
          </a:prstGeom>
          <a:noFill/>
        </p:spPr>
        <p:txBody>
          <a:bodyPr wrap="square" rtlCol="0">
            <a:spAutoFit/>
          </a:bodyPr>
          <a:lstStyle/>
          <a:p>
            <a:pPr marL="457200" indent="-457200">
              <a:buFont typeface="Arial" panose="020B0604020202020204" pitchFamily="34" charset="0"/>
              <a:buChar char="•"/>
            </a:pPr>
            <a:r>
              <a:rPr lang="en-US" sz="4400" b="1" dirty="0" smtClean="0"/>
              <a:t>Communicating Conclusions </a:t>
            </a:r>
            <a:r>
              <a:rPr lang="en-US" sz="4000" b="1" dirty="0" smtClean="0"/>
              <a:t>pg60</a:t>
            </a:r>
          </a:p>
          <a:p>
            <a:pPr marL="457200" indent="-457200">
              <a:buFont typeface="Arial" panose="020B0604020202020204" pitchFamily="34" charset="0"/>
              <a:buChar char="•"/>
            </a:pPr>
            <a:r>
              <a:rPr lang="en-US" sz="4400" b="1" dirty="0" smtClean="0"/>
              <a:t>Critiquing Conclusions </a:t>
            </a:r>
            <a:r>
              <a:rPr lang="en-US" sz="3200" b="1" dirty="0" smtClean="0"/>
              <a:t>pg61</a:t>
            </a:r>
          </a:p>
          <a:p>
            <a:pPr marL="457200" indent="-457200">
              <a:buFont typeface="Arial" panose="020B0604020202020204" pitchFamily="34" charset="0"/>
              <a:buChar char="•"/>
            </a:pPr>
            <a:r>
              <a:rPr lang="en-US" sz="4400" b="1" dirty="0" smtClean="0"/>
              <a:t>Taking Informed Action </a:t>
            </a:r>
            <a:r>
              <a:rPr lang="en-US" sz="3600" b="1" dirty="0" smtClean="0"/>
              <a:t>pg62</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 y="563079"/>
            <a:ext cx="2323974" cy="4511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1905000" y="3519652"/>
            <a:ext cx="509753" cy="19706"/>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 y="3460532"/>
            <a:ext cx="1805153" cy="140385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155164" y="4495800"/>
            <a:ext cx="1259589" cy="1095700"/>
          </a:xfrm>
          <a:prstGeom prst="straightConnector1">
            <a:avLst/>
          </a:prstGeom>
          <a:ln w="762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622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21" presetClass="entr" presetSubtype="1"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par>
                                <p:cTn id="13" presetID="21" presetClass="entr" presetSubtype="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par>
                                <p:cTn id="16" presetID="21"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0" y="130175"/>
            <a:ext cx="9144000" cy="1470025"/>
          </a:xfrm>
        </p:spPr>
        <p:txBody>
          <a:bodyPr>
            <a:normAutofit fontScale="90000"/>
          </a:bodyPr>
          <a:lstStyle/>
          <a:p>
            <a:pPr eaLnBrk="1" hangingPunct="1"/>
            <a:r>
              <a:rPr lang="en-US" altLang="en-US" sz="6000" b="1" dirty="0" smtClean="0"/>
              <a:t>C3 Framework Investigation  </a:t>
            </a:r>
            <a:br>
              <a:rPr lang="en-US" altLang="en-US" sz="6000" b="1" dirty="0" smtClean="0"/>
            </a:br>
            <a:endParaRPr lang="en-US" altLang="en-US" sz="4800" dirty="0" smtClean="0"/>
          </a:p>
        </p:txBody>
      </p:sp>
      <p:sp>
        <p:nvSpPr>
          <p:cNvPr id="3" name="Subtitle 2"/>
          <p:cNvSpPr>
            <a:spLocks noGrp="1"/>
          </p:cNvSpPr>
          <p:nvPr>
            <p:ph type="subTitle" idx="1"/>
          </p:nvPr>
        </p:nvSpPr>
        <p:spPr>
          <a:xfrm>
            <a:off x="463550" y="4171950"/>
            <a:ext cx="8416925" cy="2528888"/>
          </a:xfrm>
        </p:spPr>
        <p:txBody>
          <a:bodyPr rtlCol="0">
            <a:normAutofit/>
          </a:bodyPr>
          <a:lstStyle/>
          <a:p>
            <a:pPr algn="l" eaLnBrk="1" fontAlgn="auto" hangingPunct="1">
              <a:spcAft>
                <a:spcPts val="0"/>
              </a:spcAft>
              <a:buFont typeface="Arial"/>
              <a:buNone/>
              <a:defRPr/>
            </a:pPr>
            <a:r>
              <a:rPr lang="en-US" sz="2000" b="1" u="sng" dirty="0" smtClean="0">
                <a:solidFill>
                  <a:schemeClr val="tx1"/>
                </a:solidFill>
                <a:ea typeface="+mn-ea"/>
                <a:cs typeface="+mn-cs"/>
              </a:rPr>
              <a:t>Your Task:</a:t>
            </a:r>
            <a:r>
              <a:rPr lang="en-US" sz="2000" b="1" dirty="0" smtClean="0">
                <a:solidFill>
                  <a:schemeClr val="tx1"/>
                </a:solidFill>
                <a:ea typeface="+mn-ea"/>
                <a:cs typeface="+mn-cs"/>
              </a:rPr>
              <a:t>  </a:t>
            </a:r>
            <a:r>
              <a:rPr lang="en-US" sz="2000" dirty="0" smtClean="0">
                <a:solidFill>
                  <a:schemeClr val="tx1"/>
                </a:solidFill>
                <a:ea typeface="+mn-ea"/>
                <a:cs typeface="+mn-cs"/>
              </a:rPr>
              <a:t>With your table group, discuss the following:</a:t>
            </a:r>
          </a:p>
          <a:p>
            <a:pPr algn="l" eaLnBrk="1" fontAlgn="auto" hangingPunct="1">
              <a:spcAft>
                <a:spcPts val="0"/>
              </a:spcAft>
              <a:buFont typeface="Arial"/>
              <a:buNone/>
              <a:defRPr/>
            </a:pPr>
            <a:endParaRPr lang="en-US" sz="2000" dirty="0" smtClean="0">
              <a:solidFill>
                <a:schemeClr val="tx1"/>
              </a:solidFill>
              <a:ea typeface="+mn-ea"/>
              <a:cs typeface="+mn-cs"/>
            </a:endParaRPr>
          </a:p>
          <a:p>
            <a:pPr algn="l" eaLnBrk="1" fontAlgn="auto" hangingPunct="1">
              <a:spcAft>
                <a:spcPts val="0"/>
              </a:spcAft>
              <a:buFont typeface="Arial"/>
              <a:buNone/>
              <a:defRPr/>
            </a:pPr>
            <a:r>
              <a:rPr lang="en-US" sz="2000" dirty="0" smtClean="0">
                <a:solidFill>
                  <a:schemeClr val="tx1"/>
                </a:solidFill>
                <a:ea typeface="+mn-ea"/>
                <a:cs typeface="+mn-cs"/>
              </a:rPr>
              <a:t>1. </a:t>
            </a:r>
            <a:r>
              <a:rPr lang="en-US" sz="2000" dirty="0" smtClean="0">
                <a:solidFill>
                  <a:schemeClr val="tx1"/>
                </a:solidFill>
              </a:rPr>
              <a:t>What do you notice</a:t>
            </a:r>
            <a:r>
              <a:rPr lang="en-US" sz="2000" dirty="0" smtClean="0">
                <a:solidFill>
                  <a:schemeClr val="tx1"/>
                </a:solidFill>
                <a:ea typeface="+mn-ea"/>
                <a:cs typeface="+mn-cs"/>
              </a:rPr>
              <a:t> about the structure and/or content of the C3 document?</a:t>
            </a:r>
          </a:p>
          <a:p>
            <a:pPr algn="l" eaLnBrk="1" fontAlgn="auto" hangingPunct="1">
              <a:spcAft>
                <a:spcPts val="0"/>
              </a:spcAft>
              <a:defRPr/>
            </a:pPr>
            <a:r>
              <a:rPr lang="en-US" sz="2000" dirty="0" smtClean="0">
                <a:solidFill>
                  <a:schemeClr val="tx1"/>
                </a:solidFill>
                <a:ea typeface="+mn-ea"/>
                <a:cs typeface="+mn-cs"/>
              </a:rPr>
              <a:t>2. What is new or different about the content or skills in C3?  </a:t>
            </a:r>
          </a:p>
          <a:p>
            <a:pPr algn="l" eaLnBrk="1" fontAlgn="auto" hangingPunct="1">
              <a:spcAft>
                <a:spcPts val="0"/>
              </a:spcAft>
              <a:defRPr/>
            </a:pPr>
            <a:r>
              <a:rPr lang="en-US" sz="2000" dirty="0" smtClean="0">
                <a:solidFill>
                  <a:schemeClr val="tx1"/>
                </a:solidFill>
                <a:ea typeface="+mn-ea"/>
                <a:cs typeface="+mn-cs"/>
              </a:rPr>
              <a:t>3. What impacts will the C3 Framework have on teaching and learning?</a:t>
            </a:r>
          </a:p>
        </p:txBody>
      </p:sp>
      <p:pic>
        <p:nvPicPr>
          <p:cNvPr id="11268" name="Picture 4" descr="topf arc.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001713"/>
            <a:ext cx="9144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1099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solidFill>
                  <a:srgbClr val="002060"/>
                </a:solidFill>
              </a:rPr>
              <a:t>Parking Lot</a:t>
            </a:r>
            <a:endParaRPr lang="en-US" sz="6000" b="1" dirty="0">
              <a:solidFill>
                <a:srgbClr val="002060"/>
              </a:solidFill>
            </a:endParaRPr>
          </a:p>
        </p:txBody>
      </p:sp>
      <p:sp>
        <p:nvSpPr>
          <p:cNvPr id="3" name="Content Placeholder 2"/>
          <p:cNvSpPr>
            <a:spLocks noGrp="1"/>
          </p:cNvSpPr>
          <p:nvPr>
            <p:ph idx="1"/>
          </p:nvPr>
        </p:nvSpPr>
        <p:spPr/>
        <p:txBody>
          <a:bodyPr>
            <a:normAutofit/>
          </a:bodyPr>
          <a:lstStyle/>
          <a:p>
            <a:pPr marL="0" indent="0">
              <a:buNone/>
            </a:pPr>
            <a:r>
              <a:rPr lang="en-US" b="1" dirty="0"/>
              <a:t>As a team OR individually, take a few moments to reflect on your </a:t>
            </a:r>
            <a:r>
              <a:rPr lang="en-US" b="1" dirty="0" smtClean="0"/>
              <a:t>experiences… </a:t>
            </a:r>
            <a:endParaRPr lang="en-US" b="1" dirty="0"/>
          </a:p>
          <a:p>
            <a:pPr marL="0" indent="0">
              <a:buNone/>
            </a:pPr>
            <a:r>
              <a:rPr lang="en-US" b="1" dirty="0" smtClean="0"/>
              <a:t>What </a:t>
            </a:r>
            <a:r>
              <a:rPr lang="en-US" b="1" dirty="0"/>
              <a:t>specific questions do you have regarding the C3 Framework, and its impact on teaching and learning?</a:t>
            </a:r>
          </a:p>
          <a:p>
            <a:pPr marL="0" indent="0">
              <a:buNone/>
            </a:pPr>
            <a:endParaRPr lang="en-US" dirty="0"/>
          </a:p>
          <a:p>
            <a:pPr marL="0" indent="0">
              <a:buNone/>
            </a:pPr>
            <a:r>
              <a:rPr lang="en-US" b="1" dirty="0" smtClean="0">
                <a:solidFill>
                  <a:srgbClr val="B402AC"/>
                </a:solidFill>
              </a:rPr>
              <a:t>Place your question on the</a:t>
            </a:r>
          </a:p>
          <a:p>
            <a:pPr marL="0" indent="0">
              <a:buNone/>
            </a:pPr>
            <a:r>
              <a:rPr lang="en-US" b="1" dirty="0" smtClean="0">
                <a:solidFill>
                  <a:srgbClr val="B402AC"/>
                </a:solidFill>
              </a:rPr>
              <a:t>C3 Parking Lot.</a:t>
            </a:r>
            <a:endParaRPr lang="en-US" b="1" dirty="0">
              <a:solidFill>
                <a:srgbClr val="B402AC"/>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03231" y="457198"/>
            <a:ext cx="1462088" cy="10715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3886200"/>
            <a:ext cx="3531139" cy="2590800"/>
          </a:xfrm>
          <a:prstGeom prst="rect">
            <a:avLst/>
          </a:prstGeom>
        </p:spPr>
      </p:pic>
    </p:spTree>
    <p:extLst>
      <p:ext uri="{BB962C8B-B14F-4D97-AF65-F5344CB8AC3E}">
        <p14:creationId xmlns:p14="http://schemas.microsoft.com/office/powerpoint/2010/main" val="2408282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4" y="1"/>
            <a:ext cx="9100285" cy="4572000"/>
          </a:xfrm>
          <a:prstGeom prst="rect">
            <a:avLst/>
          </a:prstGeom>
        </p:spPr>
      </p:pic>
      <p:sp>
        <p:nvSpPr>
          <p:cNvPr id="4" name="TextBox 3"/>
          <p:cNvSpPr txBox="1"/>
          <p:nvPr/>
        </p:nvSpPr>
        <p:spPr>
          <a:xfrm>
            <a:off x="228600" y="5029201"/>
            <a:ext cx="8686800" cy="1384995"/>
          </a:xfrm>
          <a:prstGeom prst="rect">
            <a:avLst/>
          </a:prstGeom>
          <a:solidFill>
            <a:srgbClr val="FFFF00"/>
          </a:solidFill>
        </p:spPr>
        <p:txBody>
          <a:bodyPr wrap="square" rtlCol="0">
            <a:spAutoFit/>
          </a:bodyPr>
          <a:lstStyle/>
          <a:p>
            <a:r>
              <a:rPr lang="en-US" sz="2800" b="1" dirty="0" smtClean="0"/>
              <a:t>How does this connect to prior learning?</a:t>
            </a:r>
          </a:p>
          <a:p>
            <a:r>
              <a:rPr lang="en-US" sz="2800" b="1" dirty="0" smtClean="0"/>
              <a:t>How can I use this to impact my classroom practice?</a:t>
            </a:r>
          </a:p>
          <a:p>
            <a:r>
              <a:rPr lang="en-US" sz="2800" b="1" dirty="0" smtClean="0"/>
              <a:t>How can I use this to impact my district?</a:t>
            </a:r>
            <a:endParaRPr lang="en-US" sz="2800" b="1" dirty="0"/>
          </a:p>
        </p:txBody>
      </p:sp>
    </p:spTree>
    <p:extLst>
      <p:ext uri="{BB962C8B-B14F-4D97-AF65-F5344CB8AC3E}">
        <p14:creationId xmlns:p14="http://schemas.microsoft.com/office/powerpoint/2010/main" val="29978801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87062" y="838200"/>
            <a:ext cx="5486400" cy="553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8093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3_title.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5283200"/>
            <a:ext cx="9144000" cy="1573213"/>
          </a:xfrm>
          <a:prstGeom prst="rect">
            <a:avLst/>
          </a:prstGeom>
          <a:solidFill>
            <a:srgbClr val="04243C"/>
          </a:solidFill>
          <a:ln w="9525">
            <a:solidFill>
              <a:srgbClr val="04243C"/>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2400" dirty="0">
              <a:solidFill>
                <a:schemeClr val="lt1"/>
              </a:solidFill>
              <a:latin typeface="+mn-lt"/>
              <a:ea typeface="+mn-ea"/>
            </a:endParaRPr>
          </a:p>
          <a:p>
            <a:pPr algn="ctr" fontAlgn="auto">
              <a:spcBef>
                <a:spcPts val="0"/>
              </a:spcBef>
              <a:spcAft>
                <a:spcPts val="0"/>
              </a:spcAft>
              <a:defRPr/>
            </a:pPr>
            <a:r>
              <a:rPr lang="en-US" sz="2400" dirty="0">
                <a:solidFill>
                  <a:schemeClr val="bg1"/>
                </a:solidFill>
                <a:latin typeface="+mn-lt"/>
                <a:ea typeface="+mn-ea"/>
                <a:cs typeface="Arial Narrow"/>
              </a:rPr>
              <a:t>Dr. Kathy Swan</a:t>
            </a:r>
          </a:p>
          <a:p>
            <a:pPr algn="ctr" fontAlgn="auto">
              <a:spcBef>
                <a:spcPts val="0"/>
              </a:spcBef>
              <a:spcAft>
                <a:spcPts val="0"/>
              </a:spcAft>
              <a:defRPr/>
            </a:pPr>
            <a:r>
              <a:rPr lang="en-US" sz="2400" dirty="0">
                <a:solidFill>
                  <a:schemeClr val="lt1"/>
                </a:solidFill>
                <a:latin typeface="+mn-lt"/>
                <a:ea typeface="+mn-ea"/>
              </a:rPr>
              <a:t>Achieving the C3: An exploration into 21st Century social studies</a:t>
            </a:r>
            <a:endParaRPr lang="en-US" sz="2400" dirty="0">
              <a:solidFill>
                <a:schemeClr val="bg1"/>
              </a:solidFill>
              <a:latin typeface="+mn-lt"/>
              <a:ea typeface="+mn-ea"/>
              <a:cs typeface="Arial Narrow"/>
            </a:endParaRPr>
          </a:p>
          <a:p>
            <a:pPr algn="ctr" fontAlgn="auto">
              <a:spcBef>
                <a:spcPts val="0"/>
              </a:spcBef>
              <a:spcAft>
                <a:spcPts val="0"/>
              </a:spcAft>
              <a:defRPr/>
            </a:pPr>
            <a:r>
              <a:rPr lang="en-US" sz="2400">
                <a:solidFill>
                  <a:schemeClr val="bg1"/>
                </a:solidFill>
                <a:latin typeface="+mn-lt"/>
                <a:ea typeface="+mn-ea"/>
                <a:cs typeface="Arial Narrow"/>
              </a:rPr>
              <a:t>OVEC</a:t>
            </a:r>
            <a:r>
              <a:rPr lang="en-US" sz="2400" dirty="0">
                <a:solidFill>
                  <a:schemeClr val="bg1"/>
                </a:solidFill>
                <a:latin typeface="+mn-lt"/>
                <a:ea typeface="+mn-ea"/>
                <a:cs typeface="Arial Narrow"/>
              </a:rPr>
              <a:t>, </a:t>
            </a:r>
            <a:r>
              <a:rPr lang="en-US" sz="2400">
                <a:solidFill>
                  <a:schemeClr val="bg1"/>
                </a:solidFill>
                <a:latin typeface="+mn-lt"/>
                <a:ea typeface="+mn-ea"/>
                <a:cs typeface="Arial Narrow"/>
              </a:rPr>
              <a:t>January 24, </a:t>
            </a:r>
            <a:r>
              <a:rPr lang="en-US" sz="2400" dirty="0">
                <a:solidFill>
                  <a:schemeClr val="bg1"/>
                </a:solidFill>
                <a:latin typeface="+mn-lt"/>
                <a:ea typeface="+mn-ea"/>
                <a:cs typeface="Arial Narrow"/>
              </a:rPr>
              <a:t>2014</a:t>
            </a:r>
          </a:p>
          <a:p>
            <a:pPr algn="ctr" fontAlgn="auto">
              <a:spcBef>
                <a:spcPts val="0"/>
              </a:spcBef>
              <a:spcAft>
                <a:spcPts val="0"/>
              </a:spcAft>
              <a:defRPr/>
            </a:pPr>
            <a:endParaRPr lang="en-US" sz="4400" dirty="0">
              <a:solidFill>
                <a:schemeClr val="lt1"/>
              </a:solidFill>
              <a:latin typeface="+mn-lt"/>
              <a:ea typeface="+mn-ea"/>
            </a:endParaRPr>
          </a:p>
        </p:txBody>
      </p:sp>
      <p:cxnSp>
        <p:nvCxnSpPr>
          <p:cNvPr id="7" name="Straight Connector 6"/>
          <p:cNvCxnSpPr>
            <a:cxnSpLocks noChangeShapeType="1"/>
          </p:cNvCxnSpPr>
          <p:nvPr/>
        </p:nvCxnSpPr>
        <p:spPr bwMode="auto">
          <a:xfrm>
            <a:off x="0" y="5283200"/>
            <a:ext cx="9144000" cy="0"/>
          </a:xfrm>
          <a:prstGeom prst="line">
            <a:avLst/>
          </a:prstGeom>
          <a:noFill/>
          <a:ln w="5715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290875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p:txBody>
          <a:bodyPr/>
          <a:lstStyle/>
          <a:p>
            <a:pPr eaLnBrk="1" hangingPunct="1"/>
            <a:r>
              <a:rPr lang="en-US" altLang="en-US" smtClean="0">
                <a:solidFill>
                  <a:srgbClr val="000090"/>
                </a:solidFill>
              </a:rPr>
              <a:t>Elephant in the Room</a:t>
            </a:r>
          </a:p>
        </p:txBody>
      </p:sp>
      <p:pic>
        <p:nvPicPr>
          <p:cNvPr id="307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 y="1703388"/>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a:off x="0" y="1417638"/>
            <a:ext cx="9144000" cy="0"/>
          </a:xfrm>
          <a:prstGeom prst="line">
            <a:avLst/>
          </a:prstGeom>
          <a:noFill/>
          <a:ln w="57150">
            <a:solidFill>
              <a:srgbClr val="6B2C83"/>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601485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rot="5400000">
            <a:off x="3771900" y="-3771900"/>
            <a:ext cx="1600200" cy="9144000"/>
          </a:xfrm>
          <a:prstGeom prst="rect">
            <a:avLst/>
          </a:prstGeom>
          <a:solidFill>
            <a:srgbClr val="04243C"/>
          </a:solidFill>
          <a:ln w="9525">
            <a:solidFill>
              <a:srgbClr val="04243C"/>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sz="4400" b="1" dirty="0">
              <a:solidFill>
                <a:srgbClr val="FFFFFF"/>
              </a:solidFill>
              <a:latin typeface="+mn-lt"/>
              <a:ea typeface="+mn-ea"/>
            </a:endParaRPr>
          </a:p>
        </p:txBody>
      </p:sp>
      <p:sp>
        <p:nvSpPr>
          <p:cNvPr id="4099" name="Title 1"/>
          <p:cNvSpPr>
            <a:spLocks noGrp="1"/>
          </p:cNvSpPr>
          <p:nvPr>
            <p:ph type="title"/>
          </p:nvPr>
        </p:nvSpPr>
        <p:spPr/>
        <p:txBody>
          <a:bodyPr>
            <a:normAutofit fontScale="90000"/>
          </a:bodyPr>
          <a:lstStyle/>
          <a:p>
            <a:pPr eaLnBrk="1" hangingPunct="1"/>
            <a:r>
              <a:rPr lang="en-US" altLang="en-US" sz="5400" smtClean="0">
                <a:solidFill>
                  <a:schemeClr val="bg1"/>
                </a:solidFill>
              </a:rPr>
              <a:t>What is Social Studies?</a:t>
            </a:r>
          </a:p>
        </p:txBody>
      </p:sp>
      <p:sp>
        <p:nvSpPr>
          <p:cNvPr id="3" name="Content Placeholder 2"/>
          <p:cNvSpPr>
            <a:spLocks noGrp="1"/>
          </p:cNvSpPr>
          <p:nvPr>
            <p:ph idx="1"/>
          </p:nvPr>
        </p:nvSpPr>
        <p:spPr>
          <a:xfrm>
            <a:off x="439738" y="1789113"/>
            <a:ext cx="8358187" cy="4948237"/>
          </a:xfrm>
        </p:spPr>
        <p:txBody>
          <a:bodyPr rtlCol="0">
            <a:normAutofit fontScale="92500" lnSpcReduction="10000"/>
          </a:bodyPr>
          <a:lstStyle/>
          <a:p>
            <a:pPr eaLnBrk="1" fontAlgn="auto" hangingPunct="1">
              <a:spcAft>
                <a:spcPts val="0"/>
              </a:spcAft>
              <a:buFont typeface="Arial"/>
              <a:buChar char="•"/>
              <a:defRPr/>
            </a:pPr>
            <a:r>
              <a:rPr lang="en-US" dirty="0" smtClean="0">
                <a:ea typeface="+mn-ea"/>
              </a:rPr>
              <a:t>We explore the following questions:</a:t>
            </a:r>
          </a:p>
          <a:p>
            <a:pPr lvl="1" eaLnBrk="1" fontAlgn="auto" hangingPunct="1">
              <a:spcAft>
                <a:spcPts val="0"/>
              </a:spcAft>
              <a:buFont typeface="Arial"/>
              <a:buChar char="–"/>
              <a:defRPr/>
            </a:pPr>
            <a:r>
              <a:rPr lang="en-US" dirty="0" smtClean="0">
                <a:ea typeface="+mn-ea"/>
              </a:rPr>
              <a:t>What does it mean to be </a:t>
            </a:r>
            <a:r>
              <a:rPr lang="en-US" b="1" i="1" dirty="0" smtClean="0">
                <a:solidFill>
                  <a:srgbClr val="660066"/>
                </a:solidFill>
                <a:ea typeface="+mn-ea"/>
              </a:rPr>
              <a:t>human</a:t>
            </a:r>
            <a:r>
              <a:rPr lang="en-US" dirty="0" smtClean="0">
                <a:ea typeface="+mn-ea"/>
              </a:rPr>
              <a:t>?</a:t>
            </a:r>
          </a:p>
          <a:p>
            <a:pPr lvl="1" eaLnBrk="1" fontAlgn="auto" hangingPunct="1">
              <a:spcAft>
                <a:spcPts val="0"/>
              </a:spcAft>
              <a:buFont typeface="Arial"/>
              <a:buChar char="–"/>
              <a:defRPr/>
            </a:pPr>
            <a:r>
              <a:rPr lang="en-US" dirty="0" smtClean="0">
                <a:ea typeface="+mn-ea"/>
              </a:rPr>
              <a:t>What does is mean to be </a:t>
            </a:r>
            <a:r>
              <a:rPr lang="en-US" b="1" i="1" dirty="0" smtClean="0">
                <a:solidFill>
                  <a:srgbClr val="660066"/>
                </a:solidFill>
                <a:ea typeface="+mn-ea"/>
              </a:rPr>
              <a:t>humane</a:t>
            </a:r>
            <a:r>
              <a:rPr lang="en-US" dirty="0" smtClean="0">
                <a:ea typeface="+mn-ea"/>
              </a:rPr>
              <a:t>?</a:t>
            </a:r>
          </a:p>
          <a:p>
            <a:pPr eaLnBrk="1" fontAlgn="auto" hangingPunct="1">
              <a:spcAft>
                <a:spcPts val="0"/>
              </a:spcAft>
              <a:buFont typeface="Arial"/>
              <a:buChar char="•"/>
              <a:defRPr/>
            </a:pPr>
            <a:r>
              <a:rPr lang="en-US" dirty="0" smtClean="0">
                <a:ea typeface="+mn-ea"/>
              </a:rPr>
              <a:t>We apply disciplinary perspectives/lenses to human issues, events and ideas:</a:t>
            </a:r>
          </a:p>
          <a:p>
            <a:pPr lvl="1" eaLnBrk="1" fontAlgn="auto" hangingPunct="1">
              <a:spcAft>
                <a:spcPts val="0"/>
              </a:spcAft>
              <a:buFont typeface="Arial"/>
              <a:buChar char="–"/>
              <a:defRPr/>
            </a:pPr>
            <a:r>
              <a:rPr lang="en-US" dirty="0" smtClean="0">
                <a:ea typeface="+mn-ea"/>
              </a:rPr>
              <a:t>Political</a:t>
            </a:r>
          </a:p>
          <a:p>
            <a:pPr lvl="1" eaLnBrk="1" fontAlgn="auto" hangingPunct="1">
              <a:spcAft>
                <a:spcPts val="0"/>
              </a:spcAft>
              <a:buFont typeface="Arial"/>
              <a:buChar char="–"/>
              <a:defRPr/>
            </a:pPr>
            <a:r>
              <a:rPr lang="en-US" dirty="0" smtClean="0">
                <a:ea typeface="+mn-ea"/>
              </a:rPr>
              <a:t>Economic</a:t>
            </a:r>
          </a:p>
          <a:p>
            <a:pPr lvl="1" eaLnBrk="1" fontAlgn="auto" hangingPunct="1">
              <a:spcAft>
                <a:spcPts val="0"/>
              </a:spcAft>
              <a:buFont typeface="Arial"/>
              <a:buChar char="–"/>
              <a:defRPr/>
            </a:pPr>
            <a:r>
              <a:rPr lang="en-US" dirty="0" smtClean="0">
                <a:ea typeface="+mn-ea"/>
              </a:rPr>
              <a:t>Geographic</a:t>
            </a:r>
          </a:p>
          <a:p>
            <a:pPr lvl="1" eaLnBrk="1" fontAlgn="auto" hangingPunct="1">
              <a:spcAft>
                <a:spcPts val="0"/>
              </a:spcAft>
              <a:buFont typeface="Arial"/>
              <a:buChar char="–"/>
              <a:defRPr/>
            </a:pPr>
            <a:r>
              <a:rPr lang="en-US" dirty="0" smtClean="0">
                <a:ea typeface="+mn-ea"/>
              </a:rPr>
              <a:t>Historical</a:t>
            </a:r>
          </a:p>
          <a:p>
            <a:pPr eaLnBrk="1" fontAlgn="auto" hangingPunct="1">
              <a:spcAft>
                <a:spcPts val="0"/>
              </a:spcAft>
              <a:buFont typeface="Arial"/>
              <a:buChar char="•"/>
              <a:defRPr/>
            </a:pPr>
            <a:r>
              <a:rPr lang="en-US" dirty="0" smtClean="0">
                <a:ea typeface="+mn-ea"/>
              </a:rPr>
              <a:t>We apply what we have learned in a meaningful way.</a:t>
            </a:r>
          </a:p>
          <a:p>
            <a:pPr lvl="1" eaLnBrk="1" fontAlgn="auto" hangingPunct="1">
              <a:spcAft>
                <a:spcPts val="0"/>
              </a:spcAft>
              <a:buFont typeface="Arial"/>
              <a:buChar char="–"/>
              <a:defRPr/>
            </a:pPr>
            <a:endParaRPr lang="en-US" dirty="0">
              <a:ea typeface="+mn-ea"/>
            </a:endParaRPr>
          </a:p>
        </p:txBody>
      </p:sp>
    </p:spTree>
    <p:extLst>
      <p:ext uri="{BB962C8B-B14F-4D97-AF65-F5344CB8AC3E}">
        <p14:creationId xmlns:p14="http://schemas.microsoft.com/office/powerpoint/2010/main" val="2914236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1020762"/>
          </a:xfrm>
        </p:spPr>
        <p:txBody>
          <a:bodyPr>
            <a:normAutofit fontScale="90000"/>
          </a:bodyPr>
          <a:lstStyle/>
          <a:p>
            <a:pPr algn="ctr"/>
            <a:r>
              <a:rPr lang="en-US" b="1" dirty="0" smtClean="0">
                <a:solidFill>
                  <a:srgbClr val="002060"/>
                </a:solidFill>
              </a:rPr>
              <a:t>Kentucky Leadership Networks…</a:t>
            </a:r>
            <a:br>
              <a:rPr lang="en-US" b="1" dirty="0" smtClean="0">
                <a:solidFill>
                  <a:srgbClr val="002060"/>
                </a:solidFill>
              </a:rPr>
            </a:br>
            <a:r>
              <a:rPr lang="en-US" b="1" dirty="0" smtClean="0">
                <a:solidFill>
                  <a:srgbClr val="002060"/>
                </a:solidFill>
              </a:rPr>
              <a:t>What Participants Need to Know</a:t>
            </a:r>
            <a:endParaRPr lang="en-US" b="1" dirty="0">
              <a:solidFill>
                <a:srgbClr val="002060"/>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rot="20575100">
            <a:off x="575051" y="1564272"/>
            <a:ext cx="2606774" cy="1712754"/>
          </a:xfrm>
        </p:spPr>
      </p:pic>
      <p:sp>
        <p:nvSpPr>
          <p:cNvPr id="5" name="TextBox 4"/>
          <p:cNvSpPr txBox="1"/>
          <p:nvPr/>
        </p:nvSpPr>
        <p:spPr>
          <a:xfrm>
            <a:off x="533400" y="2057400"/>
            <a:ext cx="8458200" cy="5109091"/>
          </a:xfrm>
          <a:prstGeom prst="rect">
            <a:avLst/>
          </a:prstGeom>
          <a:noFill/>
        </p:spPr>
        <p:txBody>
          <a:bodyPr wrap="square" rtlCol="0">
            <a:spAutoFit/>
          </a:bodyPr>
          <a:lstStyle/>
          <a:p>
            <a:endParaRPr lang="en-US" sz="2800" b="1" u="sng" dirty="0" smtClean="0"/>
          </a:p>
          <a:p>
            <a:endParaRPr lang="en-US" sz="2800" b="1" u="sng" dirty="0"/>
          </a:p>
          <a:p>
            <a:r>
              <a:rPr lang="en-US" sz="2800" b="1" u="sng" dirty="0" smtClean="0"/>
              <a:t>Task</a:t>
            </a:r>
            <a:r>
              <a:rPr lang="en-US" sz="2800" b="1" dirty="0" smtClean="0"/>
              <a:t>:</a:t>
            </a:r>
          </a:p>
          <a:p>
            <a:r>
              <a:rPr lang="en-US" sz="2800" b="1" dirty="0" smtClean="0"/>
              <a:t>Take five minutes to review Kentucky Leadership Networks—What Participants Need to Know</a:t>
            </a:r>
          </a:p>
          <a:p>
            <a:endParaRPr lang="en-US" b="1" dirty="0"/>
          </a:p>
          <a:p>
            <a:r>
              <a:rPr lang="en-US" sz="2800" b="1" i="1" u="sng" dirty="0" smtClean="0"/>
              <a:t>Reflect Individually</a:t>
            </a:r>
            <a:r>
              <a:rPr lang="en-US" sz="2800" b="1" i="1" dirty="0" smtClean="0"/>
              <a:t>:</a:t>
            </a:r>
          </a:p>
          <a:p>
            <a:r>
              <a:rPr lang="en-US" sz="2800" b="1" i="1" dirty="0" smtClean="0">
                <a:solidFill>
                  <a:srgbClr val="C00000"/>
                </a:solidFill>
              </a:rPr>
              <a:t>Why am I here (what is my role)?</a:t>
            </a:r>
          </a:p>
          <a:p>
            <a:r>
              <a:rPr lang="en-US" sz="2800" b="1" i="1" dirty="0" smtClean="0">
                <a:solidFill>
                  <a:srgbClr val="007635"/>
                </a:solidFill>
              </a:rPr>
              <a:t>How do my individual strengths support this vision?</a:t>
            </a:r>
          </a:p>
          <a:p>
            <a:r>
              <a:rPr lang="en-US" sz="2800" b="1" i="1" dirty="0" smtClean="0">
                <a:solidFill>
                  <a:srgbClr val="002060"/>
                </a:solidFill>
              </a:rPr>
              <a:t>What is my goal for participation in the Leadership Network for Social Studies?</a:t>
            </a:r>
          </a:p>
          <a:p>
            <a:endParaRPr lang="en-US" sz="2800" b="1" dirty="0" smtClean="0"/>
          </a:p>
        </p:txBody>
      </p:sp>
    </p:spTree>
    <p:extLst>
      <p:ext uri="{BB962C8B-B14F-4D97-AF65-F5344CB8AC3E}">
        <p14:creationId xmlns:p14="http://schemas.microsoft.com/office/powerpoint/2010/main" val="37629111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38388" y="2314575"/>
            <a:ext cx="4708525" cy="2044700"/>
          </a:xfrm>
          <a:prstGeom prst="rect">
            <a:avLst/>
          </a:prstGeom>
          <a:noFill/>
          <a:ln w="38100">
            <a:solidFill>
              <a:srgbClr val="6B2C83"/>
            </a:solidFill>
            <a:prstDash val="sysDash"/>
            <a:miter lim="800000"/>
            <a:headEnd/>
            <a:tailEnd/>
          </a:ln>
          <a:extLst>
            <a:ext uri="{909E8E84-426E-40DD-AFC4-6F175D3DCCD1}">
              <a14:hiddenFill xmlns:a14="http://schemas.microsoft.com/office/drawing/2010/main">
                <a:solidFill>
                  <a:srgbClr val="FFFFFF"/>
                </a:solidFill>
              </a14:hiddenFill>
            </a:ext>
          </a:extLst>
        </p:spPr>
      </p:pic>
      <p:sp>
        <p:nvSpPr>
          <p:cNvPr id="5123" name="TextBox 5"/>
          <p:cNvSpPr txBox="1">
            <a:spLocks noChangeArrowheads="1"/>
          </p:cNvSpPr>
          <p:nvPr/>
        </p:nvSpPr>
        <p:spPr bwMode="auto">
          <a:xfrm>
            <a:off x="4548188" y="428625"/>
            <a:ext cx="3038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2400">
                <a:solidFill>
                  <a:srgbClr val="660066"/>
                </a:solidFill>
              </a:rPr>
              <a:t>How do we create a tax environment to spur this innovation?</a:t>
            </a:r>
          </a:p>
        </p:txBody>
      </p:sp>
      <p:sp>
        <p:nvSpPr>
          <p:cNvPr id="5124" name="TextBox 8"/>
          <p:cNvSpPr txBox="1">
            <a:spLocks noChangeArrowheads="1"/>
          </p:cNvSpPr>
          <p:nvPr/>
        </p:nvSpPr>
        <p:spPr bwMode="auto">
          <a:xfrm>
            <a:off x="1597025" y="425450"/>
            <a:ext cx="27971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400">
                <a:solidFill>
                  <a:srgbClr val="660066"/>
                </a:solidFill>
              </a:rPr>
              <a:t>Should government assist corporations in developing hybrid technologies?</a:t>
            </a:r>
          </a:p>
        </p:txBody>
      </p:sp>
      <p:sp>
        <p:nvSpPr>
          <p:cNvPr id="5125" name="TextBox 11"/>
          <p:cNvSpPr txBox="1">
            <a:spLocks noChangeArrowheads="1"/>
          </p:cNvSpPr>
          <p:nvPr/>
        </p:nvSpPr>
        <p:spPr bwMode="auto">
          <a:xfrm>
            <a:off x="136525" y="3243263"/>
            <a:ext cx="2174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400">
                <a:solidFill>
                  <a:srgbClr val="660066"/>
                </a:solidFill>
              </a:rPr>
              <a:t>Where does this technology find the most “wiggle room”?  Rural, urban and/or suburban communities?</a:t>
            </a:r>
          </a:p>
          <a:p>
            <a:pPr eaLnBrk="1" hangingPunct="1">
              <a:spcBef>
                <a:spcPct val="0"/>
              </a:spcBef>
              <a:buFontTx/>
              <a:buNone/>
            </a:pPr>
            <a:r>
              <a:rPr lang="en-US" altLang="en-US" sz="2400">
                <a:solidFill>
                  <a:srgbClr val="660066"/>
                </a:solidFill>
              </a:rPr>
              <a:t>Gendered?</a:t>
            </a:r>
          </a:p>
        </p:txBody>
      </p:sp>
      <p:sp>
        <p:nvSpPr>
          <p:cNvPr id="5126" name="TextBox 15"/>
          <p:cNvSpPr txBox="1">
            <a:spLocks noChangeArrowheads="1"/>
          </p:cNvSpPr>
          <p:nvPr/>
        </p:nvSpPr>
        <p:spPr bwMode="auto">
          <a:xfrm>
            <a:off x="7002463" y="3298825"/>
            <a:ext cx="20034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r" eaLnBrk="1" hangingPunct="1">
              <a:spcBef>
                <a:spcPct val="0"/>
              </a:spcBef>
              <a:buFontTx/>
              <a:buNone/>
            </a:pPr>
            <a:r>
              <a:rPr lang="en-US" altLang="en-US" sz="2400">
                <a:solidFill>
                  <a:srgbClr val="660066"/>
                </a:solidFill>
              </a:rPr>
              <a:t>What innovations in the past created social, political, economic change?</a:t>
            </a:r>
          </a:p>
          <a:p>
            <a:pPr algn="r" eaLnBrk="1" hangingPunct="1">
              <a:spcBef>
                <a:spcPct val="0"/>
              </a:spcBef>
              <a:buFontTx/>
              <a:buNone/>
            </a:pPr>
            <a:r>
              <a:rPr lang="en-US" altLang="en-US" sz="2400">
                <a:solidFill>
                  <a:srgbClr val="660066"/>
                </a:solidFill>
              </a:rPr>
              <a:t>Chaine operatoire?</a:t>
            </a:r>
          </a:p>
        </p:txBody>
      </p:sp>
      <p:pic>
        <p:nvPicPr>
          <p:cNvPr id="5127" name="Picture 22" descr="geo.tif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39713" y="2098675"/>
            <a:ext cx="1152525" cy="1058863"/>
          </a:xfrm>
          <a:prstGeom prst="rect">
            <a:avLst/>
          </a:prstGeom>
          <a:noFill/>
          <a:ln w="28575">
            <a:solidFill>
              <a:srgbClr val="371343"/>
            </a:solidFill>
            <a:miter lim="800000"/>
            <a:headEnd/>
            <a:tailEnd/>
          </a:ln>
          <a:extLst>
            <a:ext uri="{909E8E84-426E-40DD-AFC4-6F175D3DCCD1}">
              <a14:hiddenFill xmlns:a14="http://schemas.microsoft.com/office/drawing/2010/main">
                <a:solidFill>
                  <a:srgbClr val="FFFFFF"/>
                </a:solidFill>
              </a14:hiddenFill>
            </a:ext>
          </a:extLst>
        </p:spPr>
      </p:pic>
      <p:pic>
        <p:nvPicPr>
          <p:cNvPr id="5128" name="Picture 23" descr="history.tiff"/>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64475" y="2182813"/>
            <a:ext cx="1019175" cy="974725"/>
          </a:xfrm>
          <a:prstGeom prst="rect">
            <a:avLst/>
          </a:prstGeom>
          <a:noFill/>
          <a:ln w="9525">
            <a:solidFill>
              <a:srgbClr val="371343"/>
            </a:solidFill>
            <a:miter lim="800000"/>
            <a:headEnd/>
            <a:tailEnd/>
          </a:ln>
          <a:extLst>
            <a:ext uri="{909E8E84-426E-40DD-AFC4-6F175D3DCCD1}">
              <a14:hiddenFill xmlns:a14="http://schemas.microsoft.com/office/drawing/2010/main">
                <a:solidFill>
                  <a:srgbClr val="FFFFFF"/>
                </a:solidFill>
              </a14:hiddenFill>
            </a:ext>
          </a:extLst>
        </p:spPr>
      </p:pic>
      <p:pic>
        <p:nvPicPr>
          <p:cNvPr id="5129" name="Picture 24" descr="action.tiff"/>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643188" y="4976813"/>
            <a:ext cx="1116012" cy="1063625"/>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5130" name="Picture 25" descr="eco.tiff"/>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720013" y="620713"/>
            <a:ext cx="1077912" cy="950912"/>
          </a:xfrm>
          <a:prstGeom prst="rect">
            <a:avLst/>
          </a:prstGeom>
          <a:noFill/>
          <a:ln w="9525">
            <a:solidFill>
              <a:srgbClr val="371343"/>
            </a:solidFill>
            <a:miter lim="800000"/>
            <a:headEnd/>
            <a:tailEnd/>
          </a:ln>
          <a:extLst>
            <a:ext uri="{909E8E84-426E-40DD-AFC4-6F175D3DCCD1}">
              <a14:hiddenFill xmlns:a14="http://schemas.microsoft.com/office/drawing/2010/main">
                <a:solidFill>
                  <a:srgbClr val="FFFFFF"/>
                </a:solidFill>
              </a14:hiddenFill>
            </a:ext>
          </a:extLst>
        </p:spPr>
      </p:pic>
      <p:pic>
        <p:nvPicPr>
          <p:cNvPr id="5131" name="Picture 26" descr="pol.tiff"/>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76225" y="566738"/>
            <a:ext cx="1116013" cy="1004887"/>
          </a:xfrm>
          <a:prstGeom prst="rect">
            <a:avLst/>
          </a:prstGeom>
          <a:noFill/>
          <a:ln w="9525">
            <a:solidFill>
              <a:srgbClr val="371343"/>
            </a:solidFill>
            <a:miter lim="800000"/>
            <a:headEnd/>
            <a:tailEnd/>
          </a:ln>
          <a:extLst>
            <a:ext uri="{909E8E84-426E-40DD-AFC4-6F175D3DCCD1}">
              <a14:hiddenFill xmlns:a14="http://schemas.microsoft.com/office/drawing/2010/main">
                <a:solidFill>
                  <a:srgbClr val="FFFFFF"/>
                </a:solidFill>
              </a14:hiddenFill>
            </a:ext>
          </a:extLst>
        </p:spPr>
      </p:pic>
      <p:sp>
        <p:nvSpPr>
          <p:cNvPr id="5132" name="TextBox 27"/>
          <p:cNvSpPr txBox="1">
            <a:spLocks noChangeArrowheads="1"/>
          </p:cNvSpPr>
          <p:nvPr/>
        </p:nvSpPr>
        <p:spPr bwMode="auto">
          <a:xfrm>
            <a:off x="3862388" y="4667250"/>
            <a:ext cx="30368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400">
                <a:solidFill>
                  <a:srgbClr val="FF6600"/>
                </a:solidFill>
              </a:rPr>
              <a:t>Do hybrid technologies enhance the </a:t>
            </a:r>
            <a:r>
              <a:rPr lang="en-US" altLang="en-US" sz="2400" b="1" i="1">
                <a:solidFill>
                  <a:srgbClr val="FF6600"/>
                </a:solidFill>
              </a:rPr>
              <a:t>common good</a:t>
            </a:r>
            <a:r>
              <a:rPr lang="en-US" altLang="en-US" sz="2400">
                <a:solidFill>
                  <a:srgbClr val="FF6600"/>
                </a:solidFill>
              </a:rPr>
              <a:t>? Can and should we do something about them?</a:t>
            </a:r>
          </a:p>
        </p:txBody>
      </p:sp>
      <p:sp>
        <p:nvSpPr>
          <p:cNvPr id="30" name="Rectangle 29"/>
          <p:cNvSpPr>
            <a:spLocks noChangeArrowheads="1"/>
          </p:cNvSpPr>
          <p:nvPr/>
        </p:nvSpPr>
        <p:spPr bwMode="auto">
          <a:xfrm>
            <a:off x="0" y="0"/>
            <a:ext cx="9144000" cy="6858000"/>
          </a:xfrm>
          <a:prstGeom prst="rect">
            <a:avLst/>
          </a:prstGeom>
          <a:noFill/>
          <a:ln w="57150">
            <a:solidFill>
              <a:srgbClr val="6B2C83"/>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Tree>
    <p:extLst>
      <p:ext uri="{BB962C8B-B14F-4D97-AF65-F5344CB8AC3E}">
        <p14:creationId xmlns:p14="http://schemas.microsoft.com/office/powerpoint/2010/main" val="344798476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2" descr="geo.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6738" y="3814763"/>
            <a:ext cx="1150937" cy="1058862"/>
          </a:xfrm>
          <a:prstGeom prst="rect">
            <a:avLst/>
          </a:prstGeom>
          <a:noFill/>
          <a:ln w="28575">
            <a:solidFill>
              <a:srgbClr val="371343"/>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23" descr="history.tif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81875" y="3898900"/>
            <a:ext cx="1020763" cy="974725"/>
          </a:xfrm>
          <a:prstGeom prst="rect">
            <a:avLst/>
          </a:prstGeom>
          <a:noFill/>
          <a:ln w="9525">
            <a:solidFill>
              <a:srgbClr val="371343"/>
            </a:solidFill>
            <a:miter lim="800000"/>
            <a:headEnd/>
            <a:tailEnd/>
          </a:ln>
          <a:extLst>
            <a:ext uri="{909E8E84-426E-40DD-AFC4-6F175D3DCCD1}">
              <a14:hiddenFill xmlns:a14="http://schemas.microsoft.com/office/drawing/2010/main">
                <a:solidFill>
                  <a:srgbClr val="FFFFFF"/>
                </a:solidFill>
              </a14:hiddenFill>
            </a:ext>
          </a:extLst>
        </p:spPr>
      </p:pic>
      <p:pic>
        <p:nvPicPr>
          <p:cNvPr id="6148" name="Picture 24" descr="action.tiff"/>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87825" y="5387975"/>
            <a:ext cx="1116013" cy="1065213"/>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25" descr="eco.tiff"/>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24725" y="849313"/>
            <a:ext cx="1077913" cy="950912"/>
          </a:xfrm>
          <a:prstGeom prst="rect">
            <a:avLst/>
          </a:prstGeom>
          <a:noFill/>
          <a:ln w="9525">
            <a:solidFill>
              <a:srgbClr val="371343"/>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26" descr="pol.tiff"/>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01663" y="795338"/>
            <a:ext cx="1116012" cy="1004887"/>
          </a:xfrm>
          <a:prstGeom prst="rect">
            <a:avLst/>
          </a:prstGeom>
          <a:noFill/>
          <a:ln w="9525">
            <a:solidFill>
              <a:srgbClr val="371343"/>
            </a:solidFill>
            <a:miter lim="800000"/>
            <a:headEnd/>
            <a:tailEnd/>
          </a:ln>
          <a:extLst>
            <a:ext uri="{909E8E84-426E-40DD-AFC4-6F175D3DCCD1}">
              <a14:hiddenFill xmlns:a14="http://schemas.microsoft.com/office/drawing/2010/main">
                <a:solidFill>
                  <a:srgbClr val="FFFFFF"/>
                </a:solidFill>
              </a14:hiddenFill>
            </a:ext>
          </a:extLst>
        </p:spPr>
      </p:pic>
      <p:sp>
        <p:nvSpPr>
          <p:cNvPr id="30" name="Rectangle 29"/>
          <p:cNvSpPr>
            <a:spLocks noChangeArrowheads="1"/>
          </p:cNvSpPr>
          <p:nvPr/>
        </p:nvSpPr>
        <p:spPr bwMode="auto">
          <a:xfrm>
            <a:off x="0" y="0"/>
            <a:ext cx="9144000" cy="6858000"/>
          </a:xfrm>
          <a:prstGeom prst="rect">
            <a:avLst/>
          </a:prstGeom>
          <a:noFill/>
          <a:ln w="57150">
            <a:solidFill>
              <a:srgbClr val="6B2C83"/>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152" name="Picture 13"/>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378075" y="620713"/>
            <a:ext cx="4387850" cy="4387850"/>
          </a:xfrm>
          <a:prstGeom prst="rect">
            <a:avLst/>
          </a:prstGeom>
          <a:noFill/>
          <a:ln w="57150">
            <a:solidFill>
              <a:srgbClr val="6B2C83"/>
            </a:solidFill>
            <a:prstDash val="sysDash"/>
            <a:miter lim="800000"/>
            <a:headEnd/>
            <a:tailEnd/>
          </a:ln>
          <a:extLst>
            <a:ext uri="{909E8E84-426E-40DD-AFC4-6F175D3DCCD1}">
              <a14:hiddenFill xmlns:a14="http://schemas.microsoft.com/office/drawing/2010/main">
                <a:solidFill>
                  <a:srgbClr val="FFFFFF"/>
                </a:solidFill>
              </a14:hiddenFill>
            </a:ext>
          </a:extLst>
        </p:spPr>
      </p:pic>
      <p:sp>
        <p:nvSpPr>
          <p:cNvPr id="6153" name="TextBox 1"/>
          <p:cNvSpPr txBox="1">
            <a:spLocks noChangeArrowheads="1"/>
          </p:cNvSpPr>
          <p:nvPr/>
        </p:nvSpPr>
        <p:spPr bwMode="auto">
          <a:xfrm>
            <a:off x="601663" y="2265363"/>
            <a:ext cx="11160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6600">
                <a:solidFill>
                  <a:srgbClr val="660066"/>
                </a:solidFill>
              </a:rPr>
              <a:t>?</a:t>
            </a:r>
          </a:p>
        </p:txBody>
      </p:sp>
      <p:sp>
        <p:nvSpPr>
          <p:cNvPr id="6154" name="TextBox 16"/>
          <p:cNvSpPr txBox="1">
            <a:spLocks noChangeArrowheads="1"/>
          </p:cNvSpPr>
          <p:nvPr/>
        </p:nvSpPr>
        <p:spPr bwMode="auto">
          <a:xfrm>
            <a:off x="636588" y="5291138"/>
            <a:ext cx="11160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6600">
                <a:solidFill>
                  <a:srgbClr val="660066"/>
                </a:solidFill>
              </a:rPr>
              <a:t>?</a:t>
            </a:r>
          </a:p>
        </p:txBody>
      </p:sp>
      <p:sp>
        <p:nvSpPr>
          <p:cNvPr id="6155" name="TextBox 17"/>
          <p:cNvSpPr txBox="1">
            <a:spLocks noChangeArrowheads="1"/>
          </p:cNvSpPr>
          <p:nvPr/>
        </p:nvSpPr>
        <p:spPr bwMode="auto">
          <a:xfrm>
            <a:off x="2243138" y="5387975"/>
            <a:ext cx="11160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6600">
                <a:solidFill>
                  <a:srgbClr val="660066"/>
                </a:solidFill>
              </a:rPr>
              <a:t>?</a:t>
            </a:r>
          </a:p>
        </p:txBody>
      </p:sp>
      <p:sp>
        <p:nvSpPr>
          <p:cNvPr id="6156" name="TextBox 18"/>
          <p:cNvSpPr txBox="1">
            <a:spLocks noChangeArrowheads="1"/>
          </p:cNvSpPr>
          <p:nvPr/>
        </p:nvSpPr>
        <p:spPr bwMode="auto">
          <a:xfrm>
            <a:off x="6057900" y="5387975"/>
            <a:ext cx="11160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6600">
                <a:solidFill>
                  <a:srgbClr val="660066"/>
                </a:solidFill>
              </a:rPr>
              <a:t>?</a:t>
            </a:r>
          </a:p>
        </p:txBody>
      </p:sp>
      <p:sp>
        <p:nvSpPr>
          <p:cNvPr id="6157" name="TextBox 19"/>
          <p:cNvSpPr txBox="1">
            <a:spLocks noChangeArrowheads="1"/>
          </p:cNvSpPr>
          <p:nvPr/>
        </p:nvSpPr>
        <p:spPr bwMode="auto">
          <a:xfrm>
            <a:off x="7350125" y="2265363"/>
            <a:ext cx="11160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6600">
                <a:solidFill>
                  <a:srgbClr val="660066"/>
                </a:solidFill>
              </a:rPr>
              <a:t>?</a:t>
            </a:r>
          </a:p>
        </p:txBody>
      </p:sp>
      <p:sp>
        <p:nvSpPr>
          <p:cNvPr id="6158" name="TextBox 20"/>
          <p:cNvSpPr txBox="1">
            <a:spLocks noChangeArrowheads="1"/>
          </p:cNvSpPr>
          <p:nvPr/>
        </p:nvSpPr>
        <p:spPr bwMode="auto">
          <a:xfrm>
            <a:off x="7385050" y="5359400"/>
            <a:ext cx="11160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6600">
                <a:solidFill>
                  <a:srgbClr val="660066"/>
                </a:solidFill>
              </a:rPr>
              <a:t>?</a:t>
            </a:r>
          </a:p>
        </p:txBody>
      </p:sp>
    </p:spTree>
    <p:extLst>
      <p:ext uri="{BB962C8B-B14F-4D97-AF65-F5344CB8AC3E}">
        <p14:creationId xmlns:p14="http://schemas.microsoft.com/office/powerpoint/2010/main" val="15400610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2" descr="geo.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6738" y="3814763"/>
            <a:ext cx="1150937" cy="1058862"/>
          </a:xfrm>
          <a:prstGeom prst="rect">
            <a:avLst/>
          </a:prstGeom>
          <a:noFill/>
          <a:ln w="28575">
            <a:solidFill>
              <a:srgbClr val="371343"/>
            </a:solidFill>
            <a:miter lim="800000"/>
            <a:headEnd/>
            <a:tailEnd/>
          </a:ln>
          <a:extLst>
            <a:ext uri="{909E8E84-426E-40DD-AFC4-6F175D3DCCD1}">
              <a14:hiddenFill xmlns:a14="http://schemas.microsoft.com/office/drawing/2010/main">
                <a:solidFill>
                  <a:srgbClr val="FFFFFF"/>
                </a:solidFill>
              </a14:hiddenFill>
            </a:ext>
          </a:extLst>
        </p:spPr>
      </p:pic>
      <p:pic>
        <p:nvPicPr>
          <p:cNvPr id="7171" name="Picture 23" descr="history.tif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381875" y="3898900"/>
            <a:ext cx="1020763" cy="974725"/>
          </a:xfrm>
          <a:prstGeom prst="rect">
            <a:avLst/>
          </a:prstGeom>
          <a:noFill/>
          <a:ln w="9525">
            <a:solidFill>
              <a:srgbClr val="371343"/>
            </a:solidFill>
            <a:miter lim="800000"/>
            <a:headEnd/>
            <a:tailEnd/>
          </a:ln>
          <a:extLst>
            <a:ext uri="{909E8E84-426E-40DD-AFC4-6F175D3DCCD1}">
              <a14:hiddenFill xmlns:a14="http://schemas.microsoft.com/office/drawing/2010/main">
                <a:solidFill>
                  <a:srgbClr val="FFFFFF"/>
                </a:solidFill>
              </a14:hiddenFill>
            </a:ext>
          </a:extLst>
        </p:spPr>
      </p:pic>
      <p:pic>
        <p:nvPicPr>
          <p:cNvPr id="7172" name="Picture 24" descr="action.tiff"/>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87825" y="5387975"/>
            <a:ext cx="1116013" cy="1065213"/>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25" descr="eco.tiff"/>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24725" y="849313"/>
            <a:ext cx="1077913" cy="950912"/>
          </a:xfrm>
          <a:prstGeom prst="rect">
            <a:avLst/>
          </a:prstGeom>
          <a:noFill/>
          <a:ln w="9525">
            <a:solidFill>
              <a:srgbClr val="371343"/>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26" descr="pol.tiff"/>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01663" y="795338"/>
            <a:ext cx="1116012" cy="1004887"/>
          </a:xfrm>
          <a:prstGeom prst="rect">
            <a:avLst/>
          </a:prstGeom>
          <a:noFill/>
          <a:ln w="9525">
            <a:solidFill>
              <a:srgbClr val="371343"/>
            </a:solidFill>
            <a:miter lim="800000"/>
            <a:headEnd/>
            <a:tailEnd/>
          </a:ln>
          <a:extLst>
            <a:ext uri="{909E8E84-426E-40DD-AFC4-6F175D3DCCD1}">
              <a14:hiddenFill xmlns:a14="http://schemas.microsoft.com/office/drawing/2010/main">
                <a:solidFill>
                  <a:srgbClr val="FFFFFF"/>
                </a:solidFill>
              </a14:hiddenFill>
            </a:ext>
          </a:extLst>
        </p:spPr>
      </p:pic>
      <p:sp>
        <p:nvSpPr>
          <p:cNvPr id="30" name="Rectangle 29"/>
          <p:cNvSpPr>
            <a:spLocks noChangeArrowheads="1"/>
          </p:cNvSpPr>
          <p:nvPr/>
        </p:nvSpPr>
        <p:spPr bwMode="auto">
          <a:xfrm>
            <a:off x="0" y="0"/>
            <a:ext cx="9144000" cy="6858000"/>
          </a:xfrm>
          <a:prstGeom prst="rect">
            <a:avLst/>
          </a:prstGeom>
          <a:noFill/>
          <a:ln w="57150">
            <a:solidFill>
              <a:srgbClr val="6B2C83"/>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176" name="TextBox 1"/>
          <p:cNvSpPr txBox="1">
            <a:spLocks noChangeArrowheads="1"/>
          </p:cNvSpPr>
          <p:nvPr/>
        </p:nvSpPr>
        <p:spPr bwMode="auto">
          <a:xfrm>
            <a:off x="601663" y="2265363"/>
            <a:ext cx="11160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6600">
                <a:solidFill>
                  <a:srgbClr val="660066"/>
                </a:solidFill>
              </a:rPr>
              <a:t>?</a:t>
            </a:r>
          </a:p>
        </p:txBody>
      </p:sp>
      <p:sp>
        <p:nvSpPr>
          <p:cNvPr id="7177" name="TextBox 16"/>
          <p:cNvSpPr txBox="1">
            <a:spLocks noChangeArrowheads="1"/>
          </p:cNvSpPr>
          <p:nvPr/>
        </p:nvSpPr>
        <p:spPr bwMode="auto">
          <a:xfrm>
            <a:off x="636588" y="5291138"/>
            <a:ext cx="11160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6600">
                <a:solidFill>
                  <a:srgbClr val="660066"/>
                </a:solidFill>
              </a:rPr>
              <a:t>?</a:t>
            </a:r>
          </a:p>
        </p:txBody>
      </p:sp>
      <p:sp>
        <p:nvSpPr>
          <p:cNvPr id="7178" name="TextBox 17"/>
          <p:cNvSpPr txBox="1">
            <a:spLocks noChangeArrowheads="1"/>
          </p:cNvSpPr>
          <p:nvPr/>
        </p:nvSpPr>
        <p:spPr bwMode="auto">
          <a:xfrm>
            <a:off x="2243138" y="5387975"/>
            <a:ext cx="11160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6600">
                <a:solidFill>
                  <a:srgbClr val="660066"/>
                </a:solidFill>
              </a:rPr>
              <a:t>?</a:t>
            </a:r>
          </a:p>
        </p:txBody>
      </p:sp>
      <p:sp>
        <p:nvSpPr>
          <p:cNvPr id="7179" name="TextBox 18"/>
          <p:cNvSpPr txBox="1">
            <a:spLocks noChangeArrowheads="1"/>
          </p:cNvSpPr>
          <p:nvPr/>
        </p:nvSpPr>
        <p:spPr bwMode="auto">
          <a:xfrm>
            <a:off x="6057900" y="5387975"/>
            <a:ext cx="11160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6600">
                <a:solidFill>
                  <a:srgbClr val="660066"/>
                </a:solidFill>
              </a:rPr>
              <a:t>?</a:t>
            </a:r>
          </a:p>
        </p:txBody>
      </p:sp>
      <p:sp>
        <p:nvSpPr>
          <p:cNvPr id="7180" name="TextBox 19"/>
          <p:cNvSpPr txBox="1">
            <a:spLocks noChangeArrowheads="1"/>
          </p:cNvSpPr>
          <p:nvPr/>
        </p:nvSpPr>
        <p:spPr bwMode="auto">
          <a:xfrm>
            <a:off x="7350125" y="2265363"/>
            <a:ext cx="11160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6600">
                <a:solidFill>
                  <a:srgbClr val="660066"/>
                </a:solidFill>
              </a:rPr>
              <a:t>?</a:t>
            </a:r>
          </a:p>
        </p:txBody>
      </p:sp>
      <p:sp>
        <p:nvSpPr>
          <p:cNvPr id="7181" name="TextBox 20"/>
          <p:cNvSpPr txBox="1">
            <a:spLocks noChangeArrowheads="1"/>
          </p:cNvSpPr>
          <p:nvPr/>
        </p:nvSpPr>
        <p:spPr bwMode="auto">
          <a:xfrm>
            <a:off x="7385050" y="5359400"/>
            <a:ext cx="11160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6600">
                <a:solidFill>
                  <a:srgbClr val="660066"/>
                </a:solidFill>
              </a:rPr>
              <a:t>?</a:t>
            </a:r>
          </a:p>
        </p:txBody>
      </p:sp>
      <p:pic>
        <p:nvPicPr>
          <p:cNvPr id="7182"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76475" y="1295400"/>
            <a:ext cx="4598988" cy="3132138"/>
          </a:xfrm>
          <a:prstGeom prst="rect">
            <a:avLst/>
          </a:prstGeom>
          <a:noFill/>
          <a:ln w="57150">
            <a:solidFill>
              <a:srgbClr val="6B2C83"/>
            </a:solidFill>
            <a:prstDash val="sysDash"/>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8721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duotone>
              <a:schemeClr val="accent4">
                <a:shade val="45000"/>
                <a:satMod val="135000"/>
              </a:schemeClr>
              <a:prstClr val="white"/>
            </a:duotone>
          </a:blip>
          <a:srcRect l="4558" t="18943" r="4558"/>
          <a:stretch/>
        </p:blipFill>
        <p:spPr>
          <a:xfrm>
            <a:off x="-25924" y="1470325"/>
            <a:ext cx="9144000" cy="4894266"/>
          </a:xfrm>
          <a:prstGeom prst="rect">
            <a:avLst/>
          </a:prstGeom>
        </p:spPr>
      </p:pic>
      <p:sp>
        <p:nvSpPr>
          <p:cNvPr id="4" name="TextBox 3"/>
          <p:cNvSpPr txBox="1"/>
          <p:nvPr/>
        </p:nvSpPr>
        <p:spPr>
          <a:xfrm>
            <a:off x="721575" y="1056326"/>
            <a:ext cx="1915909" cy="954107"/>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2800" b="1" cap="all" dirty="0">
                <a:ln w="0"/>
                <a:solidFill>
                  <a:srgbClr val="04243C"/>
                </a:solidFill>
                <a:effectLst>
                  <a:reflection blurRad="12700" stA="50000" endPos="50000" dist="5000" dir="5400000" sy="-100000" rotWithShape="0"/>
                </a:effectLst>
                <a:latin typeface="Arial Black"/>
                <a:ea typeface="+mn-ea"/>
                <a:cs typeface="Arial Black"/>
              </a:rPr>
              <a:t>Inquiry</a:t>
            </a:r>
          </a:p>
          <a:p>
            <a:pPr algn="ctr" fontAlgn="auto">
              <a:spcBef>
                <a:spcPts val="0"/>
              </a:spcBef>
              <a:spcAft>
                <a:spcPts val="0"/>
              </a:spcAft>
              <a:defRPr/>
            </a:pPr>
            <a:r>
              <a:rPr lang="en-US" sz="2800" b="1" cap="all" dirty="0">
                <a:ln w="0"/>
                <a:solidFill>
                  <a:srgbClr val="04243C"/>
                </a:solidFill>
                <a:effectLst>
                  <a:reflection blurRad="12700" stA="50000" endPos="50000" dist="5000" dir="5400000" sy="-100000" rotWithShape="0"/>
                </a:effectLst>
                <a:latin typeface="Arial Black"/>
                <a:ea typeface="+mn-ea"/>
                <a:cs typeface="Arial Black"/>
              </a:rPr>
              <a:t>Arc</a:t>
            </a:r>
          </a:p>
        </p:txBody>
      </p:sp>
      <p:sp>
        <p:nvSpPr>
          <p:cNvPr id="5" name="TextBox 4"/>
          <p:cNvSpPr txBox="1"/>
          <p:nvPr/>
        </p:nvSpPr>
        <p:spPr>
          <a:xfrm>
            <a:off x="6869730" y="1054181"/>
            <a:ext cx="1302034" cy="954107"/>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2800" b="1" cap="all" dirty="0">
                <a:ln w="0"/>
                <a:solidFill>
                  <a:srgbClr val="04243C"/>
                </a:solidFill>
                <a:effectLst>
                  <a:reflection blurRad="12700" stA="50000" endPos="50000" dist="5000" dir="5400000" sy="-100000" rotWithShape="0"/>
                </a:effectLst>
                <a:latin typeface="Arial Black"/>
                <a:ea typeface="+mn-ea"/>
                <a:cs typeface="Arial Black"/>
              </a:rPr>
              <a:t>Civic</a:t>
            </a:r>
          </a:p>
          <a:p>
            <a:pPr algn="ctr" fontAlgn="auto">
              <a:spcBef>
                <a:spcPts val="0"/>
              </a:spcBef>
              <a:spcAft>
                <a:spcPts val="0"/>
              </a:spcAft>
              <a:defRPr/>
            </a:pPr>
            <a:r>
              <a:rPr lang="en-US" sz="2800" b="1" cap="all" dirty="0">
                <a:ln w="0"/>
                <a:solidFill>
                  <a:srgbClr val="04243C"/>
                </a:solidFill>
                <a:effectLst>
                  <a:reflection blurRad="12700" stA="50000" endPos="50000" dist="5000" dir="5400000" sy="-100000" rotWithShape="0"/>
                </a:effectLst>
                <a:latin typeface="Arial Black"/>
                <a:ea typeface="+mn-ea"/>
                <a:cs typeface="Arial Black"/>
              </a:rPr>
              <a:t>Life</a:t>
            </a:r>
          </a:p>
        </p:txBody>
      </p:sp>
      <p:sp>
        <p:nvSpPr>
          <p:cNvPr id="6" name="TextBox 5"/>
          <p:cNvSpPr txBox="1"/>
          <p:nvPr/>
        </p:nvSpPr>
        <p:spPr>
          <a:xfrm>
            <a:off x="3119144" y="1054181"/>
            <a:ext cx="3057247" cy="954107"/>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2800" b="1" cap="all" dirty="0">
                <a:ln w="0"/>
                <a:solidFill>
                  <a:srgbClr val="04243C"/>
                </a:solidFill>
                <a:effectLst>
                  <a:reflection blurRad="12700" stA="50000" endPos="50000" dist="5000" dir="5400000" sy="-100000" rotWithShape="0"/>
                </a:effectLst>
                <a:latin typeface="Arial Black"/>
                <a:ea typeface="+mn-ea"/>
                <a:cs typeface="Arial Black"/>
              </a:rPr>
              <a:t>Disciplinary</a:t>
            </a:r>
          </a:p>
          <a:p>
            <a:pPr algn="ctr" fontAlgn="auto">
              <a:spcBef>
                <a:spcPts val="0"/>
              </a:spcBef>
              <a:spcAft>
                <a:spcPts val="0"/>
              </a:spcAft>
              <a:defRPr/>
            </a:pPr>
            <a:r>
              <a:rPr lang="en-US" sz="2800" b="1" cap="all" dirty="0">
                <a:ln w="0"/>
                <a:solidFill>
                  <a:srgbClr val="04243C"/>
                </a:solidFill>
                <a:effectLst>
                  <a:reflection blurRad="12700" stA="50000" endPos="50000" dist="5000" dir="5400000" sy="-100000" rotWithShape="0"/>
                </a:effectLst>
                <a:latin typeface="Arial Black"/>
                <a:ea typeface="+mn-ea"/>
                <a:cs typeface="Arial Black"/>
              </a:rPr>
              <a:t>Literacy</a:t>
            </a:r>
          </a:p>
        </p:txBody>
      </p:sp>
      <p:sp>
        <p:nvSpPr>
          <p:cNvPr id="8" name="Rectangle 7"/>
          <p:cNvSpPr/>
          <p:nvPr/>
        </p:nvSpPr>
        <p:spPr>
          <a:xfrm rot="5400000">
            <a:off x="3628176" y="1323542"/>
            <a:ext cx="1892326" cy="9169923"/>
          </a:xfrm>
          <a:prstGeom prst="rect">
            <a:avLst/>
          </a:prstGeom>
          <a:solidFill>
            <a:srgbClr val="04243C"/>
          </a:solidFill>
          <a:ln>
            <a:solidFill>
              <a:srgbClr val="04243C"/>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fontAlgn="auto">
              <a:spcBef>
                <a:spcPts val="0"/>
              </a:spcBef>
              <a:spcAft>
                <a:spcPts val="0"/>
              </a:spcAft>
              <a:defRPr/>
            </a:pPr>
            <a:r>
              <a:rPr lang="en-US" sz="4400" b="1" dirty="0">
                <a:solidFill>
                  <a:schemeClr val="bg1"/>
                </a:solidFill>
              </a:rPr>
              <a:t>C3 Foundations</a:t>
            </a:r>
          </a:p>
        </p:txBody>
      </p:sp>
      <p:cxnSp>
        <p:nvCxnSpPr>
          <p:cNvPr id="10" name="Straight Connector 9"/>
          <p:cNvCxnSpPr>
            <a:cxnSpLocks noChangeShapeType="1"/>
          </p:cNvCxnSpPr>
          <p:nvPr/>
        </p:nvCxnSpPr>
        <p:spPr bwMode="auto">
          <a:xfrm>
            <a:off x="-25400" y="4962525"/>
            <a:ext cx="9185275" cy="0"/>
          </a:xfrm>
          <a:prstGeom prst="line">
            <a:avLst/>
          </a:prstGeom>
          <a:noFill/>
          <a:ln w="762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155141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2"/>
          <p:cNvSpPr txBox="1">
            <a:spLocks noChangeArrowheads="1"/>
          </p:cNvSpPr>
          <p:nvPr/>
        </p:nvSpPr>
        <p:spPr bwMode="auto">
          <a:xfrm>
            <a:off x="2171700" y="4591050"/>
            <a:ext cx="53292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1800" b="1" dirty="0" smtClean="0"/>
              <a:t>College, Career and Civic Life (C3)</a:t>
            </a:r>
            <a:endParaRPr lang="en-US" sz="1800" dirty="0" smtClean="0"/>
          </a:p>
          <a:p>
            <a:pPr algn="ctr" eaLnBrk="1" fontAlgn="auto" hangingPunct="1">
              <a:spcBef>
                <a:spcPts val="0"/>
              </a:spcBef>
              <a:spcAft>
                <a:spcPts val="0"/>
              </a:spcAft>
              <a:defRPr/>
            </a:pPr>
            <a:r>
              <a:rPr lang="en-US" sz="1800" b="1" dirty="0" smtClean="0"/>
              <a:t>Framework for Social Studies State Standards:</a:t>
            </a:r>
            <a:endParaRPr lang="en-US" sz="1800" dirty="0" smtClean="0"/>
          </a:p>
          <a:p>
            <a:pPr algn="ctr" eaLnBrk="1" fontAlgn="auto" hangingPunct="1">
              <a:spcBef>
                <a:spcPts val="0"/>
              </a:spcBef>
              <a:spcAft>
                <a:spcPts val="0"/>
              </a:spcAft>
              <a:defRPr/>
            </a:pPr>
            <a:r>
              <a:rPr lang="en-US" sz="1400" dirty="0">
                <a:solidFill>
                  <a:schemeClr val="tx1">
                    <a:lumMod val="50000"/>
                    <a:lumOff val="50000"/>
                  </a:schemeClr>
                </a:solidFill>
              </a:rPr>
              <a:t>G</a:t>
            </a:r>
            <a:r>
              <a:rPr lang="en-US" sz="1400" dirty="0" smtClean="0">
                <a:solidFill>
                  <a:schemeClr val="tx1">
                    <a:lumMod val="50000"/>
                    <a:lumOff val="50000"/>
                  </a:schemeClr>
                </a:solidFill>
              </a:rPr>
              <a:t>uidance for enhancing the rigor of  K-12 </a:t>
            </a:r>
          </a:p>
          <a:p>
            <a:pPr algn="ctr" eaLnBrk="1" fontAlgn="auto" hangingPunct="1">
              <a:spcBef>
                <a:spcPts val="0"/>
              </a:spcBef>
              <a:spcAft>
                <a:spcPts val="0"/>
              </a:spcAft>
              <a:defRPr/>
            </a:pPr>
            <a:r>
              <a:rPr lang="en-US" sz="1400" dirty="0" smtClean="0">
                <a:solidFill>
                  <a:schemeClr val="tx1">
                    <a:lumMod val="50000"/>
                    <a:lumOff val="50000"/>
                  </a:schemeClr>
                </a:solidFill>
              </a:rPr>
              <a:t>civics, economics, geography and history</a:t>
            </a:r>
            <a:endParaRPr lang="en-US" sz="1400" dirty="0" smtClean="0"/>
          </a:p>
        </p:txBody>
      </p:sp>
      <p:sp>
        <p:nvSpPr>
          <p:cNvPr id="8" name="Rectangle 7"/>
          <p:cNvSpPr/>
          <p:nvPr/>
        </p:nvSpPr>
        <p:spPr>
          <a:xfrm>
            <a:off x="-1" y="0"/>
            <a:ext cx="1892326" cy="6858000"/>
          </a:xfrm>
          <a:prstGeom prst="rect">
            <a:avLst/>
          </a:prstGeom>
          <a:solidFill>
            <a:srgbClr val="04243C"/>
          </a:solidFill>
          <a:ln>
            <a:solidFill>
              <a:srgbClr val="04243C"/>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fontAlgn="auto">
              <a:spcBef>
                <a:spcPts val="0"/>
              </a:spcBef>
              <a:spcAft>
                <a:spcPts val="0"/>
              </a:spcAft>
              <a:defRPr/>
            </a:pPr>
            <a:r>
              <a:rPr lang="en-US" sz="4400" b="1" dirty="0">
                <a:solidFill>
                  <a:schemeClr val="bg1"/>
                </a:solidFill>
              </a:rPr>
              <a:t>C3 Inquiry Arc </a:t>
            </a:r>
          </a:p>
        </p:txBody>
      </p:sp>
      <p:pic>
        <p:nvPicPr>
          <p:cNvPr id="9220" name="Picture 1" descr="Inquiryarc_new.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57375" y="-26988"/>
            <a:ext cx="7316788"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a:cxnSpLocks noChangeShapeType="1"/>
          </p:cNvCxnSpPr>
          <p:nvPr/>
        </p:nvCxnSpPr>
        <p:spPr bwMode="auto">
          <a:xfrm>
            <a:off x="1892300" y="0"/>
            <a:ext cx="0" cy="6838950"/>
          </a:xfrm>
          <a:prstGeom prst="line">
            <a:avLst/>
          </a:prstGeom>
          <a:noFill/>
          <a:ln w="762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623003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136775" y="376238"/>
            <a:ext cx="6615113" cy="6121400"/>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b="1" dirty="0" smtClean="0">
                <a:ea typeface="ＭＳ Ｐゴシック" charset="0"/>
              </a:rPr>
              <a:t>Dimension 1</a:t>
            </a:r>
            <a:r>
              <a:rPr lang="en-US" dirty="0" smtClean="0">
                <a:ea typeface="ＭＳ Ｐゴシック" charset="0"/>
              </a:rPr>
              <a:t>:  Developing Questions and Planning Inquiries</a:t>
            </a:r>
          </a:p>
          <a:p>
            <a:pPr marL="0" indent="0" fontAlgn="auto">
              <a:spcAft>
                <a:spcPts val="0"/>
              </a:spcAft>
              <a:buFont typeface="Wingdings" charset="0"/>
              <a:buNone/>
              <a:defRPr/>
            </a:pPr>
            <a:endParaRPr lang="en-US" dirty="0" smtClean="0">
              <a:ea typeface="ＭＳ Ｐゴシック" charset="0"/>
            </a:endParaRPr>
          </a:p>
          <a:p>
            <a:pPr fontAlgn="auto">
              <a:spcAft>
                <a:spcPts val="0"/>
              </a:spcAft>
              <a:defRPr/>
            </a:pPr>
            <a:r>
              <a:rPr lang="en-US" b="1" dirty="0" smtClean="0">
                <a:ea typeface="ＭＳ Ｐゴシック" charset="0"/>
              </a:rPr>
              <a:t>Dimension 2</a:t>
            </a:r>
            <a:r>
              <a:rPr lang="en-US" dirty="0" smtClean="0">
                <a:ea typeface="ＭＳ Ｐゴシック" charset="0"/>
              </a:rPr>
              <a:t>:  Applying Disciplinary Tools and Concepts (Civics, Economics, Geography, and History)</a:t>
            </a:r>
          </a:p>
          <a:p>
            <a:pPr marL="0" indent="0" fontAlgn="auto">
              <a:spcAft>
                <a:spcPts val="0"/>
              </a:spcAft>
              <a:buFont typeface="Wingdings" charset="0"/>
              <a:buNone/>
              <a:defRPr/>
            </a:pPr>
            <a:endParaRPr lang="en-US" dirty="0" smtClean="0">
              <a:ea typeface="ＭＳ Ｐゴシック" charset="0"/>
            </a:endParaRPr>
          </a:p>
          <a:p>
            <a:pPr fontAlgn="auto">
              <a:spcAft>
                <a:spcPts val="0"/>
              </a:spcAft>
              <a:defRPr/>
            </a:pPr>
            <a:r>
              <a:rPr lang="en-US" b="1" dirty="0" smtClean="0">
                <a:ea typeface="ＭＳ Ｐゴシック" charset="0"/>
              </a:rPr>
              <a:t>Dimension 3</a:t>
            </a:r>
            <a:r>
              <a:rPr lang="en-US" dirty="0" smtClean="0">
                <a:ea typeface="ＭＳ Ｐゴシック" charset="0"/>
              </a:rPr>
              <a:t>:  Evaluating Sources and Using Evidence </a:t>
            </a:r>
          </a:p>
          <a:p>
            <a:pPr marL="0" indent="0" fontAlgn="auto">
              <a:spcAft>
                <a:spcPts val="0"/>
              </a:spcAft>
              <a:buFont typeface="Wingdings" charset="0"/>
              <a:buNone/>
              <a:defRPr/>
            </a:pPr>
            <a:endParaRPr lang="en-US" dirty="0" smtClean="0">
              <a:ea typeface="ＭＳ Ｐゴシック" charset="0"/>
            </a:endParaRPr>
          </a:p>
          <a:p>
            <a:pPr fontAlgn="auto">
              <a:spcAft>
                <a:spcPts val="0"/>
              </a:spcAft>
              <a:defRPr/>
            </a:pPr>
            <a:r>
              <a:rPr lang="en-US" b="1" dirty="0" smtClean="0">
                <a:ea typeface="ＭＳ Ｐゴシック" charset="0"/>
              </a:rPr>
              <a:t>Dimension 4</a:t>
            </a:r>
            <a:r>
              <a:rPr lang="en-US" dirty="0" smtClean="0">
                <a:ea typeface="ＭＳ Ｐゴシック" charset="0"/>
              </a:rPr>
              <a:t>:  Communicating Conclusions and Taking Informed Action</a:t>
            </a:r>
            <a:endParaRPr lang="en-US" dirty="0">
              <a:ea typeface="ＭＳ Ｐゴシック" charset="0"/>
            </a:endParaRPr>
          </a:p>
        </p:txBody>
      </p:sp>
      <p:grpSp>
        <p:nvGrpSpPr>
          <p:cNvPr id="10243" name="Group 5"/>
          <p:cNvGrpSpPr>
            <a:grpSpLocks/>
          </p:cNvGrpSpPr>
          <p:nvPr/>
        </p:nvGrpSpPr>
        <p:grpSpPr bwMode="auto">
          <a:xfrm>
            <a:off x="0" y="-12700"/>
            <a:ext cx="1385888" cy="6870700"/>
            <a:chOff x="0" y="-12094"/>
            <a:chExt cx="1386563" cy="6870094"/>
          </a:xfrm>
        </p:grpSpPr>
        <p:sp>
          <p:nvSpPr>
            <p:cNvPr id="7" name="Rectangle 6"/>
            <p:cNvSpPr>
              <a:spLocks noChangeArrowheads="1"/>
            </p:cNvSpPr>
            <p:nvPr/>
          </p:nvSpPr>
          <p:spPr bwMode="auto">
            <a:xfrm>
              <a:off x="0" y="605"/>
              <a:ext cx="1016495" cy="6857395"/>
            </a:xfrm>
            <a:prstGeom prst="rect">
              <a:avLst/>
            </a:prstGeom>
            <a:solidFill>
              <a:schemeClr val="accent1"/>
            </a:solidFill>
            <a:ln w="9525">
              <a:solidFill>
                <a:schemeClr val="accent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0247" name="TextBox 7"/>
            <p:cNvSpPr txBox="1">
              <a:spLocks noChangeArrowheads="1"/>
            </p:cNvSpPr>
            <p:nvPr/>
          </p:nvSpPr>
          <p:spPr bwMode="auto">
            <a:xfrm rot="-5400000">
              <a:off x="-2522728" y="2573758"/>
              <a:ext cx="64951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4000">
                  <a:solidFill>
                    <a:schemeClr val="bg1"/>
                  </a:solidFill>
                </a:rPr>
                <a:t>What is the C3 Framework?</a:t>
              </a:r>
            </a:p>
            <a:p>
              <a:pPr eaLnBrk="1" hangingPunct="1">
                <a:spcBef>
                  <a:spcPct val="0"/>
                </a:spcBef>
                <a:buFontTx/>
                <a:buNone/>
              </a:pPr>
              <a:endParaRPr lang="en-US" altLang="en-US" sz="4000">
                <a:solidFill>
                  <a:schemeClr val="bg1"/>
                </a:solidFill>
              </a:endParaRPr>
            </a:p>
          </p:txBody>
        </p:sp>
      </p:grpSp>
      <p:sp>
        <p:nvSpPr>
          <p:cNvPr id="9" name="Rectangle 8"/>
          <p:cNvSpPr/>
          <p:nvPr/>
        </p:nvSpPr>
        <p:spPr>
          <a:xfrm>
            <a:off x="-1" y="0"/>
            <a:ext cx="1892326" cy="6858000"/>
          </a:xfrm>
          <a:prstGeom prst="rect">
            <a:avLst/>
          </a:prstGeom>
          <a:solidFill>
            <a:srgbClr val="04243C"/>
          </a:solidFill>
          <a:ln>
            <a:solidFill>
              <a:srgbClr val="04243C"/>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fontAlgn="auto">
              <a:spcBef>
                <a:spcPts val="0"/>
              </a:spcBef>
              <a:spcAft>
                <a:spcPts val="0"/>
              </a:spcAft>
              <a:defRPr/>
            </a:pPr>
            <a:r>
              <a:rPr lang="en-US" sz="4400" b="1" dirty="0">
                <a:solidFill>
                  <a:schemeClr val="bg1"/>
                </a:solidFill>
              </a:rPr>
              <a:t>C3 Inquiry Arc </a:t>
            </a:r>
          </a:p>
        </p:txBody>
      </p:sp>
      <p:cxnSp>
        <p:nvCxnSpPr>
          <p:cNvPr id="10" name="Straight Connector 9"/>
          <p:cNvCxnSpPr>
            <a:cxnSpLocks noChangeShapeType="1"/>
          </p:cNvCxnSpPr>
          <p:nvPr/>
        </p:nvCxnSpPr>
        <p:spPr bwMode="auto">
          <a:xfrm>
            <a:off x="1892300" y="0"/>
            <a:ext cx="0" cy="6838950"/>
          </a:xfrm>
          <a:prstGeom prst="line">
            <a:avLst/>
          </a:prstGeom>
          <a:noFill/>
          <a:ln w="762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376744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le1_organization.tiff"/>
          <p:cNvPicPr>
            <a:picLocks noChangeAspect="1"/>
          </p:cNvPicPr>
          <p:nvPr/>
        </p:nvPicPr>
        <p:blipFill>
          <a:blip r:embed="rId3"/>
          <a:stretch>
            <a:fillRect/>
          </a:stretch>
        </p:blipFill>
        <p:spPr>
          <a:xfrm>
            <a:off x="20638" y="1416050"/>
            <a:ext cx="9144000" cy="3968750"/>
          </a:xfrm>
          <a:prstGeom prst="rect">
            <a:avLst/>
          </a:prstGeom>
          <a:ln>
            <a:solidFill>
              <a:schemeClr val="accent1">
                <a:lumMod val="75000"/>
              </a:schemeClr>
            </a:solidFill>
          </a:ln>
        </p:spPr>
      </p:pic>
      <p:sp>
        <p:nvSpPr>
          <p:cNvPr id="5" name="Rectangle 4"/>
          <p:cNvSpPr/>
          <p:nvPr/>
        </p:nvSpPr>
        <p:spPr>
          <a:xfrm>
            <a:off x="917575" y="504825"/>
            <a:ext cx="7373938" cy="646113"/>
          </a:xfrm>
          <a:prstGeom prst="rect">
            <a:avLst/>
          </a:prstGeom>
        </p:spPr>
        <p:txBody>
          <a:bodyPr>
            <a:spAutoFit/>
          </a:bodyPr>
          <a:lstStyle/>
          <a:p>
            <a:pPr algn="ctr" fontAlgn="auto">
              <a:spcBef>
                <a:spcPts val="0"/>
              </a:spcBef>
              <a:spcAft>
                <a:spcPts val="0"/>
              </a:spcAft>
              <a:defRPr/>
            </a:pPr>
            <a:r>
              <a:rPr lang="en-US" sz="3600" dirty="0">
                <a:solidFill>
                  <a:schemeClr val="accent1">
                    <a:lumMod val="50000"/>
                  </a:schemeClr>
                </a:solidFill>
                <a:latin typeface="+mn-lt"/>
                <a:ea typeface="+mn-ea"/>
              </a:rPr>
              <a:t>C3 Framework Organization</a:t>
            </a:r>
          </a:p>
        </p:txBody>
      </p:sp>
      <p:cxnSp>
        <p:nvCxnSpPr>
          <p:cNvPr id="7" name="Straight Connector 6"/>
          <p:cNvCxnSpPr>
            <a:cxnSpLocks noChangeShapeType="1"/>
          </p:cNvCxnSpPr>
          <p:nvPr/>
        </p:nvCxnSpPr>
        <p:spPr bwMode="auto">
          <a:xfrm>
            <a:off x="4763" y="1374775"/>
            <a:ext cx="9185275" cy="0"/>
          </a:xfrm>
          <a:prstGeom prst="line">
            <a:avLst/>
          </a:prstGeom>
          <a:noFill/>
          <a:ln w="76200">
            <a:solidFill>
              <a:srgbClr val="25406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232156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7575" y="534988"/>
            <a:ext cx="7373938" cy="1077912"/>
          </a:xfrm>
          <a:prstGeom prst="rect">
            <a:avLst/>
          </a:prstGeom>
        </p:spPr>
        <p:txBody>
          <a:bodyPr>
            <a:spAutoFit/>
          </a:bodyPr>
          <a:lstStyle/>
          <a:p>
            <a:pPr algn="ctr" fontAlgn="auto">
              <a:spcBef>
                <a:spcPts val="0"/>
              </a:spcBef>
              <a:spcAft>
                <a:spcPts val="0"/>
              </a:spcAft>
              <a:defRPr/>
            </a:pPr>
            <a:r>
              <a:rPr lang="en-US" sz="3200" dirty="0">
                <a:solidFill>
                  <a:schemeClr val="accent1">
                    <a:lumMod val="50000"/>
                  </a:schemeClr>
                </a:solidFill>
                <a:latin typeface="+mn-lt"/>
                <a:ea typeface="+mn-ea"/>
              </a:rPr>
              <a:t>Dimension 2:</a:t>
            </a:r>
          </a:p>
          <a:p>
            <a:pPr algn="ctr" fontAlgn="auto">
              <a:spcBef>
                <a:spcPts val="0"/>
              </a:spcBef>
              <a:spcAft>
                <a:spcPts val="0"/>
              </a:spcAft>
              <a:defRPr/>
            </a:pPr>
            <a:r>
              <a:rPr lang="en-US" sz="3200" dirty="0">
                <a:solidFill>
                  <a:schemeClr val="accent1">
                    <a:lumMod val="50000"/>
                  </a:schemeClr>
                </a:solidFill>
                <a:latin typeface="+mn-lt"/>
                <a:ea typeface="+mn-ea"/>
              </a:rPr>
              <a:t>Applying Disciplinary Tools and Concepts</a:t>
            </a:r>
          </a:p>
        </p:txBody>
      </p:sp>
      <p:pic>
        <p:nvPicPr>
          <p:cNvPr id="12291" name="Picture 3" descr="Dimension2.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1847850"/>
            <a:ext cx="9144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p:nvCxnSpPr>
        <p:spPr bwMode="auto">
          <a:xfrm>
            <a:off x="4763" y="1847850"/>
            <a:ext cx="9185275" cy="0"/>
          </a:xfrm>
          <a:prstGeom prst="line">
            <a:avLst/>
          </a:prstGeom>
          <a:noFill/>
          <a:ln w="76200">
            <a:solidFill>
              <a:srgbClr val="25406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6812859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historypathway.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58875"/>
            <a:ext cx="91440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9"/>
          <p:cNvSpPr>
            <a:spLocks noChangeArrowheads="1"/>
          </p:cNvSpPr>
          <p:nvPr/>
        </p:nvSpPr>
        <p:spPr bwMode="auto">
          <a:xfrm>
            <a:off x="884238" y="334963"/>
            <a:ext cx="73755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sz="4400">
                <a:solidFill>
                  <a:srgbClr val="6B2C83"/>
                </a:solidFill>
              </a:rPr>
              <a:t>History K-12 Pathway</a:t>
            </a:r>
          </a:p>
        </p:txBody>
      </p:sp>
    </p:spTree>
    <p:extLst>
      <p:ext uri="{BB962C8B-B14F-4D97-AF65-F5344CB8AC3E}">
        <p14:creationId xmlns:p14="http://schemas.microsoft.com/office/powerpoint/2010/main" val="15486015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5"/>
          <p:cNvGrpSpPr>
            <a:grpSpLocks/>
          </p:cNvGrpSpPr>
          <p:nvPr/>
        </p:nvGrpSpPr>
        <p:grpSpPr bwMode="auto">
          <a:xfrm>
            <a:off x="0" y="-12700"/>
            <a:ext cx="1385888" cy="6870700"/>
            <a:chOff x="0" y="-12094"/>
            <a:chExt cx="1386563" cy="6870094"/>
          </a:xfrm>
        </p:grpSpPr>
        <p:sp>
          <p:nvSpPr>
            <p:cNvPr id="7" name="Rectangle 6"/>
            <p:cNvSpPr>
              <a:spLocks noChangeArrowheads="1"/>
            </p:cNvSpPr>
            <p:nvPr/>
          </p:nvSpPr>
          <p:spPr bwMode="auto">
            <a:xfrm>
              <a:off x="0" y="605"/>
              <a:ext cx="1016495" cy="6857395"/>
            </a:xfrm>
            <a:prstGeom prst="rect">
              <a:avLst/>
            </a:prstGeom>
            <a:solidFill>
              <a:schemeClr val="accent1"/>
            </a:solidFill>
            <a:ln w="9525">
              <a:solidFill>
                <a:schemeClr val="accent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4343" name="TextBox 7"/>
            <p:cNvSpPr txBox="1">
              <a:spLocks noChangeArrowheads="1"/>
            </p:cNvSpPr>
            <p:nvPr/>
          </p:nvSpPr>
          <p:spPr bwMode="auto">
            <a:xfrm rot="-5400000">
              <a:off x="-2522728" y="2573758"/>
              <a:ext cx="64951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4000">
                  <a:solidFill>
                    <a:schemeClr val="bg1"/>
                  </a:solidFill>
                </a:rPr>
                <a:t>What is the C3 Framework?</a:t>
              </a:r>
            </a:p>
            <a:p>
              <a:pPr eaLnBrk="1" hangingPunct="1">
                <a:spcBef>
                  <a:spcPct val="0"/>
                </a:spcBef>
                <a:buFontTx/>
                <a:buNone/>
              </a:pPr>
              <a:endParaRPr lang="en-US" altLang="en-US" sz="4000">
                <a:solidFill>
                  <a:schemeClr val="bg1"/>
                </a:solidFill>
              </a:endParaRPr>
            </a:p>
          </p:txBody>
        </p:sp>
      </p:grpSp>
      <p:sp>
        <p:nvSpPr>
          <p:cNvPr id="14339" name="Content Placeholder 2"/>
          <p:cNvSpPr>
            <a:spLocks noGrp="1"/>
          </p:cNvSpPr>
          <p:nvPr>
            <p:ph idx="1"/>
          </p:nvPr>
        </p:nvSpPr>
        <p:spPr>
          <a:xfrm>
            <a:off x="2166938" y="606425"/>
            <a:ext cx="6478587" cy="5483225"/>
          </a:xfrm>
        </p:spPr>
        <p:txBody>
          <a:bodyPr>
            <a:normAutofit lnSpcReduction="10000"/>
          </a:bodyPr>
          <a:lstStyle/>
          <a:p>
            <a:pPr marL="0" indent="0" eaLnBrk="1" hangingPunct="1">
              <a:buFont typeface="Arial" pitchFamily="34" charset="0"/>
              <a:buNone/>
            </a:pPr>
            <a:r>
              <a:rPr lang="en-US" altLang="en-US" sz="3600" smtClean="0">
                <a:solidFill>
                  <a:srgbClr val="04243C"/>
                </a:solidFill>
              </a:rPr>
              <a:t>The C3 Framework fully incorporates and extends the expectations for literacy learning put forward in the ELA Common Core. We view the literacy skills detailed in the ELA Common Core as establishing a foundation for inquiry in social studies. These literacy skills are an indispensable part of social studies. </a:t>
            </a:r>
          </a:p>
          <a:p>
            <a:pPr marL="0" indent="0" eaLnBrk="1" hangingPunct="1"/>
            <a:endParaRPr lang="en-US" altLang="en-US" sz="3600" smtClean="0">
              <a:solidFill>
                <a:srgbClr val="04243C"/>
              </a:solidFill>
            </a:endParaRPr>
          </a:p>
        </p:txBody>
      </p:sp>
      <p:sp>
        <p:nvSpPr>
          <p:cNvPr id="9" name="Rectangle 8"/>
          <p:cNvSpPr/>
          <p:nvPr/>
        </p:nvSpPr>
        <p:spPr>
          <a:xfrm>
            <a:off x="-1" y="0"/>
            <a:ext cx="1892326" cy="6858000"/>
          </a:xfrm>
          <a:prstGeom prst="rect">
            <a:avLst/>
          </a:prstGeom>
          <a:solidFill>
            <a:srgbClr val="04243C"/>
          </a:solidFill>
          <a:ln>
            <a:solidFill>
              <a:srgbClr val="04243C"/>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fontAlgn="auto">
              <a:spcBef>
                <a:spcPts val="0"/>
              </a:spcBef>
              <a:spcAft>
                <a:spcPts val="0"/>
              </a:spcAft>
              <a:defRPr/>
            </a:pPr>
            <a:r>
              <a:rPr lang="en-US" sz="4400" b="1" dirty="0">
                <a:solidFill>
                  <a:schemeClr val="bg1"/>
                </a:solidFill>
              </a:rPr>
              <a:t>Common Core ELA</a:t>
            </a:r>
          </a:p>
        </p:txBody>
      </p:sp>
      <p:cxnSp>
        <p:nvCxnSpPr>
          <p:cNvPr id="10" name="Straight Connector 9"/>
          <p:cNvCxnSpPr>
            <a:cxnSpLocks noChangeShapeType="1"/>
          </p:cNvCxnSpPr>
          <p:nvPr/>
        </p:nvCxnSpPr>
        <p:spPr bwMode="auto">
          <a:xfrm>
            <a:off x="1892300" y="0"/>
            <a:ext cx="0" cy="6838950"/>
          </a:xfrm>
          <a:prstGeom prst="line">
            <a:avLst/>
          </a:prstGeom>
          <a:noFill/>
          <a:ln w="762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97901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90804"/>
            <a:ext cx="5410200" cy="544626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142607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5"/>
          <p:cNvGrpSpPr>
            <a:grpSpLocks/>
          </p:cNvGrpSpPr>
          <p:nvPr/>
        </p:nvGrpSpPr>
        <p:grpSpPr bwMode="auto">
          <a:xfrm>
            <a:off x="0" y="-12700"/>
            <a:ext cx="1385888" cy="6870700"/>
            <a:chOff x="0" y="-12094"/>
            <a:chExt cx="1386563" cy="6870094"/>
          </a:xfrm>
        </p:grpSpPr>
        <p:sp>
          <p:nvSpPr>
            <p:cNvPr id="7" name="Rectangle 6"/>
            <p:cNvSpPr>
              <a:spLocks noChangeArrowheads="1"/>
            </p:cNvSpPr>
            <p:nvPr/>
          </p:nvSpPr>
          <p:spPr bwMode="auto">
            <a:xfrm>
              <a:off x="0" y="605"/>
              <a:ext cx="1016495" cy="6857395"/>
            </a:xfrm>
            <a:prstGeom prst="rect">
              <a:avLst/>
            </a:prstGeom>
            <a:solidFill>
              <a:schemeClr val="accent1"/>
            </a:solidFill>
            <a:ln w="9525">
              <a:solidFill>
                <a:schemeClr val="accent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5367" name="TextBox 7"/>
            <p:cNvSpPr txBox="1">
              <a:spLocks noChangeArrowheads="1"/>
            </p:cNvSpPr>
            <p:nvPr/>
          </p:nvSpPr>
          <p:spPr bwMode="auto">
            <a:xfrm rot="-5400000">
              <a:off x="-2522728" y="2573758"/>
              <a:ext cx="64951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4000">
                  <a:solidFill>
                    <a:schemeClr val="bg1"/>
                  </a:solidFill>
                </a:rPr>
                <a:t>What is the C3 Framework?</a:t>
              </a:r>
            </a:p>
            <a:p>
              <a:pPr eaLnBrk="1" hangingPunct="1">
                <a:spcBef>
                  <a:spcPct val="0"/>
                </a:spcBef>
                <a:buFontTx/>
                <a:buNone/>
              </a:pPr>
              <a:endParaRPr lang="en-US" altLang="en-US" sz="4000">
                <a:solidFill>
                  <a:schemeClr val="bg1"/>
                </a:solidFill>
              </a:endParaRPr>
            </a:p>
          </p:txBody>
        </p:sp>
      </p:grpSp>
      <p:sp>
        <p:nvSpPr>
          <p:cNvPr id="15363" name="Content Placeholder 2"/>
          <p:cNvSpPr>
            <a:spLocks noGrp="1"/>
          </p:cNvSpPr>
          <p:nvPr>
            <p:ph idx="1"/>
          </p:nvPr>
        </p:nvSpPr>
        <p:spPr>
          <a:xfrm>
            <a:off x="2166938" y="606425"/>
            <a:ext cx="6478587" cy="5483225"/>
          </a:xfrm>
        </p:spPr>
        <p:txBody>
          <a:bodyPr/>
          <a:lstStyle/>
          <a:p>
            <a:pPr eaLnBrk="1" hangingPunct="1"/>
            <a:r>
              <a:rPr lang="en-US" altLang="en-US" sz="3600" smtClean="0">
                <a:solidFill>
                  <a:srgbClr val="04243C"/>
                </a:solidFill>
              </a:rPr>
              <a:t>Foundational, Supportive, and Vital Connections to CC Anchor Standards</a:t>
            </a:r>
          </a:p>
          <a:p>
            <a:pPr eaLnBrk="1" hangingPunct="1"/>
            <a:r>
              <a:rPr lang="en-US" altLang="en-US" sz="3600" smtClean="0">
                <a:solidFill>
                  <a:srgbClr val="04243C"/>
                </a:solidFill>
              </a:rPr>
              <a:t>Shared Language</a:t>
            </a:r>
          </a:p>
          <a:p>
            <a:pPr lvl="1" eaLnBrk="1" hangingPunct="1"/>
            <a:r>
              <a:rPr lang="en-US" altLang="en-US" smtClean="0">
                <a:solidFill>
                  <a:srgbClr val="04243C"/>
                </a:solidFill>
              </a:rPr>
              <a:t>e.g., argumentation, evidence, sources, discourse</a:t>
            </a:r>
          </a:p>
          <a:p>
            <a:pPr eaLnBrk="1" hangingPunct="1"/>
            <a:r>
              <a:rPr lang="en-US" altLang="en-US" sz="3600" smtClean="0">
                <a:solidFill>
                  <a:srgbClr val="04243C"/>
                </a:solidFill>
              </a:rPr>
              <a:t>Graphical and Narrative Explanations threaded throughout C3</a:t>
            </a:r>
          </a:p>
        </p:txBody>
      </p:sp>
      <p:sp>
        <p:nvSpPr>
          <p:cNvPr id="9" name="Rectangle 8"/>
          <p:cNvSpPr/>
          <p:nvPr/>
        </p:nvSpPr>
        <p:spPr>
          <a:xfrm>
            <a:off x="-1" y="0"/>
            <a:ext cx="1892326" cy="6858000"/>
          </a:xfrm>
          <a:prstGeom prst="rect">
            <a:avLst/>
          </a:prstGeom>
          <a:solidFill>
            <a:srgbClr val="04243C"/>
          </a:solidFill>
          <a:ln>
            <a:solidFill>
              <a:srgbClr val="04243C"/>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fontAlgn="auto">
              <a:spcBef>
                <a:spcPts val="0"/>
              </a:spcBef>
              <a:spcAft>
                <a:spcPts val="0"/>
              </a:spcAft>
              <a:defRPr/>
            </a:pPr>
            <a:r>
              <a:rPr lang="en-US" sz="4400" b="1" dirty="0">
                <a:solidFill>
                  <a:schemeClr val="bg1"/>
                </a:solidFill>
              </a:rPr>
              <a:t>Common Core ELA</a:t>
            </a:r>
          </a:p>
        </p:txBody>
      </p:sp>
      <p:cxnSp>
        <p:nvCxnSpPr>
          <p:cNvPr id="10" name="Straight Connector 9"/>
          <p:cNvCxnSpPr>
            <a:cxnSpLocks noChangeShapeType="1"/>
          </p:cNvCxnSpPr>
          <p:nvPr/>
        </p:nvCxnSpPr>
        <p:spPr bwMode="auto">
          <a:xfrm>
            <a:off x="1892300" y="0"/>
            <a:ext cx="0" cy="6838950"/>
          </a:xfrm>
          <a:prstGeom prst="line">
            <a:avLst/>
          </a:prstGeom>
          <a:noFill/>
          <a:ln w="762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762497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5"/>
          <p:cNvGrpSpPr>
            <a:grpSpLocks/>
          </p:cNvGrpSpPr>
          <p:nvPr/>
        </p:nvGrpSpPr>
        <p:grpSpPr bwMode="auto">
          <a:xfrm>
            <a:off x="0" y="-12700"/>
            <a:ext cx="1385888" cy="6870700"/>
            <a:chOff x="0" y="-12094"/>
            <a:chExt cx="1386563" cy="6870094"/>
          </a:xfrm>
        </p:grpSpPr>
        <p:sp>
          <p:nvSpPr>
            <p:cNvPr id="7" name="Rectangle 6"/>
            <p:cNvSpPr>
              <a:spLocks noChangeArrowheads="1"/>
            </p:cNvSpPr>
            <p:nvPr/>
          </p:nvSpPr>
          <p:spPr bwMode="auto">
            <a:xfrm>
              <a:off x="0" y="605"/>
              <a:ext cx="1016495" cy="6857395"/>
            </a:xfrm>
            <a:prstGeom prst="rect">
              <a:avLst/>
            </a:prstGeom>
            <a:solidFill>
              <a:schemeClr val="accent1"/>
            </a:solidFill>
            <a:ln w="9525">
              <a:solidFill>
                <a:schemeClr val="accent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6397" name="TextBox 7"/>
            <p:cNvSpPr txBox="1">
              <a:spLocks noChangeArrowheads="1"/>
            </p:cNvSpPr>
            <p:nvPr/>
          </p:nvSpPr>
          <p:spPr bwMode="auto">
            <a:xfrm rot="-5400000">
              <a:off x="-2522728" y="2573758"/>
              <a:ext cx="64951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4000">
                  <a:solidFill>
                    <a:schemeClr val="bg1"/>
                  </a:solidFill>
                </a:rPr>
                <a:t>What is the C3 Framework?</a:t>
              </a:r>
            </a:p>
            <a:p>
              <a:pPr eaLnBrk="1" hangingPunct="1">
                <a:spcBef>
                  <a:spcPct val="0"/>
                </a:spcBef>
                <a:buFontTx/>
                <a:buNone/>
              </a:pPr>
              <a:endParaRPr lang="en-US" altLang="en-US" sz="4000">
                <a:solidFill>
                  <a:schemeClr val="bg1"/>
                </a:solidFill>
              </a:endParaRPr>
            </a:p>
          </p:txBody>
        </p:sp>
      </p:grpSp>
      <p:sp>
        <p:nvSpPr>
          <p:cNvPr id="3" name="Content Placeholder 2"/>
          <p:cNvSpPr>
            <a:spLocks noGrp="1"/>
          </p:cNvSpPr>
          <p:nvPr>
            <p:ph idx="1"/>
          </p:nvPr>
        </p:nvSpPr>
        <p:spPr>
          <a:xfrm>
            <a:off x="2461702" y="211557"/>
            <a:ext cx="6477926" cy="3102475"/>
          </a:xfrm>
          <a:ln>
            <a:solidFill>
              <a:srgbClr val="4F81BD"/>
            </a:solidFill>
          </a:ln>
          <a:extLst/>
        </p:spPr>
        <p:txBody>
          <a:bodyPr numCol="2" rtlCol="0">
            <a:noAutofit/>
          </a:bodyPr>
          <a:lstStyle/>
          <a:p>
            <a:pPr eaLnBrk="1" fontAlgn="auto" hangingPunct="1">
              <a:spcAft>
                <a:spcPts val="0"/>
              </a:spcAft>
              <a:buFont typeface="Arial"/>
              <a:buChar char="•"/>
              <a:defRPr/>
            </a:pPr>
            <a:r>
              <a:rPr lang="en-US" sz="1800" dirty="0" smtClean="0">
                <a:ea typeface="+mn-ea"/>
              </a:rPr>
              <a:t>Questioning</a:t>
            </a:r>
            <a:endParaRPr lang="en-US" sz="1800" dirty="0">
              <a:ea typeface="+mn-ea"/>
            </a:endParaRPr>
          </a:p>
          <a:p>
            <a:pPr eaLnBrk="1" fontAlgn="auto" hangingPunct="1">
              <a:spcAft>
                <a:spcPts val="0"/>
              </a:spcAft>
              <a:buFont typeface="Arial"/>
              <a:buChar char="•"/>
              <a:defRPr/>
            </a:pPr>
            <a:r>
              <a:rPr lang="en-US" sz="1800" dirty="0">
                <a:ea typeface="+mn-ea"/>
              </a:rPr>
              <a:t>Selecting sources</a:t>
            </a:r>
          </a:p>
          <a:p>
            <a:pPr eaLnBrk="1" fontAlgn="auto" hangingPunct="1">
              <a:spcAft>
                <a:spcPts val="0"/>
              </a:spcAft>
              <a:buFont typeface="Arial"/>
              <a:buChar char="•"/>
              <a:defRPr/>
            </a:pPr>
            <a:r>
              <a:rPr lang="en-US" sz="1800" dirty="0">
                <a:ea typeface="+mn-ea"/>
              </a:rPr>
              <a:t>Gathering information from sources</a:t>
            </a:r>
          </a:p>
          <a:p>
            <a:pPr eaLnBrk="1" fontAlgn="auto" hangingPunct="1">
              <a:spcAft>
                <a:spcPts val="0"/>
              </a:spcAft>
              <a:buFont typeface="Arial"/>
              <a:buChar char="•"/>
              <a:defRPr/>
            </a:pPr>
            <a:r>
              <a:rPr lang="en-US" sz="1800" dirty="0">
                <a:ea typeface="+mn-ea"/>
              </a:rPr>
              <a:t>Evaluating sources</a:t>
            </a:r>
          </a:p>
          <a:p>
            <a:pPr eaLnBrk="1" fontAlgn="auto" hangingPunct="1">
              <a:spcAft>
                <a:spcPts val="0"/>
              </a:spcAft>
              <a:buFont typeface="Arial"/>
              <a:buChar char="•"/>
              <a:defRPr/>
            </a:pPr>
            <a:r>
              <a:rPr lang="en-US" sz="1800" dirty="0">
                <a:ea typeface="+mn-ea"/>
              </a:rPr>
              <a:t>Making claims</a:t>
            </a:r>
          </a:p>
          <a:p>
            <a:pPr eaLnBrk="1" fontAlgn="auto" hangingPunct="1">
              <a:spcAft>
                <a:spcPts val="0"/>
              </a:spcAft>
              <a:buFont typeface="Arial"/>
              <a:buChar char="•"/>
              <a:defRPr/>
            </a:pPr>
            <a:r>
              <a:rPr lang="en-US" sz="1800" dirty="0">
                <a:ea typeface="+mn-ea"/>
              </a:rPr>
              <a:t>Using evidence</a:t>
            </a:r>
          </a:p>
          <a:p>
            <a:pPr eaLnBrk="1" fontAlgn="auto" hangingPunct="1">
              <a:spcAft>
                <a:spcPts val="0"/>
              </a:spcAft>
              <a:buFont typeface="Arial"/>
              <a:buChar char="•"/>
              <a:defRPr/>
            </a:pPr>
            <a:r>
              <a:rPr lang="en-US" sz="1800" dirty="0">
                <a:ea typeface="+mn-ea"/>
              </a:rPr>
              <a:t>Constructing arguments and explanations</a:t>
            </a:r>
          </a:p>
          <a:p>
            <a:pPr eaLnBrk="1" fontAlgn="auto" hangingPunct="1">
              <a:spcAft>
                <a:spcPts val="0"/>
              </a:spcAft>
              <a:buFont typeface="Arial"/>
              <a:buChar char="•"/>
              <a:defRPr/>
            </a:pPr>
            <a:r>
              <a:rPr lang="en-US" sz="1800" dirty="0">
                <a:ea typeface="+mn-ea"/>
              </a:rPr>
              <a:t>Adapting arguments and explanations</a:t>
            </a:r>
          </a:p>
          <a:p>
            <a:pPr eaLnBrk="1" fontAlgn="auto" hangingPunct="1">
              <a:spcAft>
                <a:spcPts val="0"/>
              </a:spcAft>
              <a:buFont typeface="Arial"/>
              <a:buChar char="•"/>
              <a:defRPr/>
            </a:pPr>
            <a:r>
              <a:rPr lang="en-US" sz="1800" dirty="0">
                <a:ea typeface="+mn-ea"/>
              </a:rPr>
              <a:t>Presenting arguments and explanations</a:t>
            </a:r>
          </a:p>
          <a:p>
            <a:pPr eaLnBrk="1" fontAlgn="auto" hangingPunct="1">
              <a:spcAft>
                <a:spcPts val="0"/>
              </a:spcAft>
              <a:buFont typeface="Arial"/>
              <a:buChar char="•"/>
              <a:defRPr/>
            </a:pPr>
            <a:r>
              <a:rPr lang="en-US" sz="1800" dirty="0">
                <a:ea typeface="+mn-ea"/>
              </a:rPr>
              <a:t>Critiquing arguments and explanations</a:t>
            </a:r>
          </a:p>
          <a:p>
            <a:pPr eaLnBrk="1" fontAlgn="auto" hangingPunct="1">
              <a:spcAft>
                <a:spcPts val="0"/>
              </a:spcAft>
              <a:buFont typeface="Arial"/>
              <a:buChar char="•"/>
              <a:defRPr/>
            </a:pPr>
            <a:r>
              <a:rPr lang="en-US" sz="1800" dirty="0">
                <a:ea typeface="+mn-ea"/>
              </a:rPr>
              <a:t>Analyzing social problems</a:t>
            </a:r>
          </a:p>
          <a:p>
            <a:pPr eaLnBrk="1" fontAlgn="auto" hangingPunct="1">
              <a:spcAft>
                <a:spcPts val="0"/>
              </a:spcAft>
              <a:buFont typeface="Arial"/>
              <a:buChar char="•"/>
              <a:defRPr/>
            </a:pPr>
            <a:r>
              <a:rPr lang="en-US" sz="1800" dirty="0">
                <a:ea typeface="+mn-ea"/>
              </a:rPr>
              <a:t>Assessing options for action</a:t>
            </a:r>
          </a:p>
          <a:p>
            <a:pPr eaLnBrk="1" fontAlgn="auto" hangingPunct="1">
              <a:spcAft>
                <a:spcPts val="0"/>
              </a:spcAft>
              <a:buFont typeface="Arial"/>
              <a:buChar char="•"/>
              <a:defRPr/>
            </a:pPr>
            <a:r>
              <a:rPr lang="en-US" sz="1800" dirty="0">
                <a:ea typeface="+mn-ea"/>
              </a:rPr>
              <a:t>Taking informed action</a:t>
            </a:r>
          </a:p>
          <a:p>
            <a:pPr marL="0" indent="0" eaLnBrk="1" fontAlgn="auto" hangingPunct="1">
              <a:spcAft>
                <a:spcPts val="0"/>
              </a:spcAft>
              <a:buFont typeface="Arial"/>
              <a:buNone/>
              <a:defRPr/>
            </a:pPr>
            <a:r>
              <a:rPr lang="en-US" sz="1800" dirty="0">
                <a:ea typeface="+mn-ea"/>
              </a:rPr>
              <a:t> </a:t>
            </a:r>
          </a:p>
          <a:p>
            <a:pPr eaLnBrk="1" fontAlgn="auto" hangingPunct="1">
              <a:spcAft>
                <a:spcPts val="0"/>
              </a:spcAft>
              <a:buFont typeface="Arial"/>
              <a:buChar char="•"/>
              <a:defRPr/>
            </a:pPr>
            <a:endParaRPr lang="en-US" sz="1800" dirty="0">
              <a:solidFill>
                <a:srgbClr val="04243C"/>
              </a:solidFill>
              <a:ea typeface="+mn-ea"/>
            </a:endParaRPr>
          </a:p>
        </p:txBody>
      </p:sp>
      <p:sp>
        <p:nvSpPr>
          <p:cNvPr id="9" name="Rectangle 8"/>
          <p:cNvSpPr/>
          <p:nvPr/>
        </p:nvSpPr>
        <p:spPr>
          <a:xfrm>
            <a:off x="-1" y="0"/>
            <a:ext cx="1892326" cy="6858000"/>
          </a:xfrm>
          <a:prstGeom prst="rect">
            <a:avLst/>
          </a:prstGeom>
          <a:solidFill>
            <a:srgbClr val="04243C"/>
          </a:solidFill>
          <a:ln>
            <a:solidFill>
              <a:srgbClr val="04243C"/>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fontAlgn="auto">
              <a:spcBef>
                <a:spcPts val="0"/>
              </a:spcBef>
              <a:spcAft>
                <a:spcPts val="0"/>
              </a:spcAft>
              <a:defRPr/>
            </a:pPr>
            <a:r>
              <a:rPr lang="en-US" sz="4400" b="1" dirty="0">
                <a:solidFill>
                  <a:schemeClr val="bg1"/>
                </a:solidFill>
              </a:rPr>
              <a:t>C3 Literacies</a:t>
            </a:r>
          </a:p>
        </p:txBody>
      </p:sp>
      <p:cxnSp>
        <p:nvCxnSpPr>
          <p:cNvPr id="10" name="Straight Connector 9"/>
          <p:cNvCxnSpPr>
            <a:cxnSpLocks noChangeShapeType="1"/>
          </p:cNvCxnSpPr>
          <p:nvPr/>
        </p:nvCxnSpPr>
        <p:spPr bwMode="auto">
          <a:xfrm>
            <a:off x="1892300" y="0"/>
            <a:ext cx="0" cy="6838950"/>
          </a:xfrm>
          <a:prstGeom prst="line">
            <a:avLst/>
          </a:prstGeom>
          <a:noFill/>
          <a:ln w="762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0" name="Content Placeholder 2"/>
          <p:cNvSpPr txBox="1">
            <a:spLocks/>
          </p:cNvSpPr>
          <p:nvPr/>
        </p:nvSpPr>
        <p:spPr bwMode="auto">
          <a:xfrm>
            <a:off x="2462213" y="3449638"/>
            <a:ext cx="3246437" cy="1674812"/>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r>
              <a:rPr lang="en-US" altLang="en-US" sz="1800"/>
              <a:t>Using deliberative processes</a:t>
            </a:r>
          </a:p>
          <a:p>
            <a:pPr eaLnBrk="1" hangingPunct="1"/>
            <a:r>
              <a:rPr lang="en-US" altLang="en-US" sz="1800"/>
              <a:t>Participating in school settings</a:t>
            </a:r>
          </a:p>
          <a:p>
            <a:pPr eaLnBrk="1" hangingPunct="1"/>
            <a:r>
              <a:rPr lang="en-US" altLang="en-US" sz="1800"/>
              <a:t>Following rules</a:t>
            </a:r>
          </a:p>
        </p:txBody>
      </p:sp>
      <p:sp>
        <p:nvSpPr>
          <p:cNvPr id="16391" name="TextBox 1"/>
          <p:cNvSpPr txBox="1">
            <a:spLocks noChangeArrowheads="1"/>
          </p:cNvSpPr>
          <p:nvPr/>
        </p:nvSpPr>
        <p:spPr bwMode="auto">
          <a:xfrm rot="-5400000">
            <a:off x="1472407" y="1483519"/>
            <a:ext cx="1395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b="1"/>
              <a:t>Inquiry</a:t>
            </a:r>
          </a:p>
        </p:txBody>
      </p:sp>
      <p:sp>
        <p:nvSpPr>
          <p:cNvPr id="16392" name="TextBox 11"/>
          <p:cNvSpPr txBox="1">
            <a:spLocks noChangeArrowheads="1"/>
          </p:cNvSpPr>
          <p:nvPr/>
        </p:nvSpPr>
        <p:spPr bwMode="auto">
          <a:xfrm rot="-5400000">
            <a:off x="1087438" y="4541838"/>
            <a:ext cx="2165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b="1"/>
              <a:t>Disciplinary</a:t>
            </a:r>
          </a:p>
        </p:txBody>
      </p:sp>
      <p:sp>
        <p:nvSpPr>
          <p:cNvPr id="16393" name="Content Placeholder 2"/>
          <p:cNvSpPr txBox="1">
            <a:spLocks/>
          </p:cNvSpPr>
          <p:nvPr/>
        </p:nvSpPr>
        <p:spPr bwMode="auto">
          <a:xfrm>
            <a:off x="5708650" y="5119688"/>
            <a:ext cx="3244850" cy="1674812"/>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r>
              <a:rPr lang="en-US" altLang="en-US" sz="1800"/>
              <a:t>Classifying historical sources</a:t>
            </a:r>
          </a:p>
          <a:p>
            <a:pPr eaLnBrk="1" hangingPunct="1"/>
            <a:r>
              <a:rPr lang="en-US" altLang="en-US" sz="1800"/>
              <a:t>Determining the purpose of an historical source </a:t>
            </a:r>
          </a:p>
          <a:p>
            <a:pPr eaLnBrk="1" hangingPunct="1"/>
            <a:r>
              <a:rPr lang="en-US" altLang="en-US" sz="1800"/>
              <a:t>Analyzing cause and effect in history</a:t>
            </a:r>
          </a:p>
        </p:txBody>
      </p:sp>
      <p:sp>
        <p:nvSpPr>
          <p:cNvPr id="16394" name="Content Placeholder 2"/>
          <p:cNvSpPr txBox="1">
            <a:spLocks/>
          </p:cNvSpPr>
          <p:nvPr/>
        </p:nvSpPr>
        <p:spPr bwMode="auto">
          <a:xfrm>
            <a:off x="5708650" y="3452813"/>
            <a:ext cx="3244850" cy="1674812"/>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r>
              <a:rPr lang="en-US" altLang="en-US" sz="1800"/>
              <a:t>Making economic decisions</a:t>
            </a:r>
          </a:p>
          <a:p>
            <a:pPr eaLnBrk="1" hangingPunct="1"/>
            <a:r>
              <a:rPr lang="en-US" altLang="en-US" sz="1800"/>
              <a:t>Using economic data</a:t>
            </a:r>
          </a:p>
          <a:p>
            <a:pPr eaLnBrk="1" hangingPunct="1"/>
            <a:r>
              <a:rPr lang="en-US" altLang="en-US" sz="1800"/>
              <a:t>Identifying prices in a market</a:t>
            </a:r>
          </a:p>
        </p:txBody>
      </p:sp>
      <p:sp>
        <p:nvSpPr>
          <p:cNvPr id="16395" name="Content Placeholder 2"/>
          <p:cNvSpPr txBox="1">
            <a:spLocks/>
          </p:cNvSpPr>
          <p:nvPr/>
        </p:nvSpPr>
        <p:spPr bwMode="auto">
          <a:xfrm>
            <a:off x="2462213" y="5127625"/>
            <a:ext cx="3246437" cy="1674813"/>
          </a:xfrm>
          <a:prstGeom prst="rect">
            <a:avLst/>
          </a:prstGeom>
          <a:noFill/>
          <a:ln w="9525">
            <a:solidFill>
              <a:srgbClr val="4F81BD"/>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r>
              <a:rPr lang="en-US" altLang="en-US" sz="1800"/>
              <a:t>Reasoning spatially</a:t>
            </a:r>
          </a:p>
          <a:p>
            <a:pPr eaLnBrk="1" hangingPunct="1"/>
            <a:r>
              <a:rPr lang="en-US" altLang="en-US" sz="1800"/>
              <a:t>Constructing maps</a:t>
            </a:r>
          </a:p>
          <a:p>
            <a:pPr eaLnBrk="1" hangingPunct="1"/>
            <a:r>
              <a:rPr lang="en-US" altLang="en-US" sz="1800"/>
              <a:t>Using geographic data</a:t>
            </a:r>
          </a:p>
        </p:txBody>
      </p:sp>
    </p:spTree>
    <p:extLst>
      <p:ext uri="{BB962C8B-B14F-4D97-AF65-F5344CB8AC3E}">
        <p14:creationId xmlns:p14="http://schemas.microsoft.com/office/powerpoint/2010/main" val="36575177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rot="-5400000">
            <a:off x="-2364581" y="2869406"/>
            <a:ext cx="6494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4000">
                <a:solidFill>
                  <a:schemeClr val="bg1"/>
                </a:solidFill>
              </a:rPr>
              <a:t>What is the C3 Framework?</a:t>
            </a:r>
          </a:p>
        </p:txBody>
      </p:sp>
      <p:grpSp>
        <p:nvGrpSpPr>
          <p:cNvPr id="17411" name="Group 9"/>
          <p:cNvGrpSpPr>
            <a:grpSpLocks/>
          </p:cNvGrpSpPr>
          <p:nvPr/>
        </p:nvGrpSpPr>
        <p:grpSpPr bwMode="auto">
          <a:xfrm>
            <a:off x="0" y="-12700"/>
            <a:ext cx="1385888" cy="6870700"/>
            <a:chOff x="0" y="-12094"/>
            <a:chExt cx="1386563" cy="6870094"/>
          </a:xfrm>
        </p:grpSpPr>
        <p:sp>
          <p:nvSpPr>
            <p:cNvPr id="11" name="Rectangle 10"/>
            <p:cNvSpPr>
              <a:spLocks noChangeArrowheads="1"/>
            </p:cNvSpPr>
            <p:nvPr/>
          </p:nvSpPr>
          <p:spPr bwMode="auto">
            <a:xfrm>
              <a:off x="0" y="605"/>
              <a:ext cx="1016495" cy="6857395"/>
            </a:xfrm>
            <a:prstGeom prst="rect">
              <a:avLst/>
            </a:prstGeom>
            <a:solidFill>
              <a:schemeClr val="accent1"/>
            </a:solidFill>
            <a:ln w="9525">
              <a:solidFill>
                <a:schemeClr val="accent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7416" name="TextBox 11"/>
            <p:cNvSpPr txBox="1">
              <a:spLocks noChangeArrowheads="1"/>
            </p:cNvSpPr>
            <p:nvPr/>
          </p:nvSpPr>
          <p:spPr bwMode="auto">
            <a:xfrm rot="-5400000">
              <a:off x="-2522728" y="2573758"/>
              <a:ext cx="64951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4000">
                  <a:solidFill>
                    <a:schemeClr val="bg1"/>
                  </a:solidFill>
                </a:rPr>
                <a:t>What is the C3 Framework?</a:t>
              </a:r>
            </a:p>
            <a:p>
              <a:pPr eaLnBrk="1" hangingPunct="1">
                <a:spcBef>
                  <a:spcPct val="0"/>
                </a:spcBef>
                <a:buFontTx/>
                <a:buNone/>
              </a:pPr>
              <a:endParaRPr lang="en-US" altLang="en-US" sz="4000">
                <a:solidFill>
                  <a:schemeClr val="bg1"/>
                </a:solidFill>
              </a:endParaRPr>
            </a:p>
          </p:txBody>
        </p:sp>
      </p:grpSp>
      <p:sp>
        <p:nvSpPr>
          <p:cNvPr id="17412" name="Content Placeholder 5"/>
          <p:cNvSpPr>
            <a:spLocks noGrp="1"/>
          </p:cNvSpPr>
          <p:nvPr>
            <p:ph idx="1"/>
          </p:nvPr>
        </p:nvSpPr>
        <p:spPr>
          <a:xfrm>
            <a:off x="2219325" y="636588"/>
            <a:ext cx="6426200" cy="6216650"/>
          </a:xfrm>
        </p:spPr>
        <p:txBody>
          <a:bodyPr/>
          <a:lstStyle/>
          <a:p>
            <a:pPr marL="0" indent="0" eaLnBrk="1" hangingPunct="1">
              <a:buFont typeface="Arial" pitchFamily="34" charset="0"/>
              <a:buNone/>
            </a:pPr>
            <a:r>
              <a:rPr lang="en-US" altLang="en-US" sz="3400" smtClean="0"/>
              <a:t>Now more than ever, students need the intellectual power to recognize societal problems, ask good questions and develop robust investigations into them, consider possible solutions and consequences, separate evidence-based claims from parochial opinions, and communicate and act upon what they learn. </a:t>
            </a:r>
          </a:p>
        </p:txBody>
      </p:sp>
      <p:sp>
        <p:nvSpPr>
          <p:cNvPr id="9" name="Rectangle 8"/>
          <p:cNvSpPr/>
          <p:nvPr/>
        </p:nvSpPr>
        <p:spPr>
          <a:xfrm>
            <a:off x="-1" y="0"/>
            <a:ext cx="1892326" cy="6858000"/>
          </a:xfrm>
          <a:prstGeom prst="rect">
            <a:avLst/>
          </a:prstGeom>
          <a:solidFill>
            <a:srgbClr val="04243C"/>
          </a:solidFill>
          <a:ln>
            <a:solidFill>
              <a:srgbClr val="04243C"/>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fontAlgn="auto">
              <a:spcBef>
                <a:spcPts val="0"/>
              </a:spcBef>
              <a:spcAft>
                <a:spcPts val="0"/>
              </a:spcAft>
              <a:defRPr/>
            </a:pPr>
            <a:r>
              <a:rPr lang="en-US" sz="4400" b="1" dirty="0">
                <a:solidFill>
                  <a:schemeClr val="bg1"/>
                </a:solidFill>
              </a:rPr>
              <a:t>Civic Engagement</a:t>
            </a:r>
          </a:p>
        </p:txBody>
      </p:sp>
      <p:cxnSp>
        <p:nvCxnSpPr>
          <p:cNvPr id="13" name="Straight Connector 12"/>
          <p:cNvCxnSpPr>
            <a:cxnSpLocks noChangeShapeType="1"/>
          </p:cNvCxnSpPr>
          <p:nvPr/>
        </p:nvCxnSpPr>
        <p:spPr bwMode="auto">
          <a:xfrm>
            <a:off x="1892300" y="0"/>
            <a:ext cx="0" cy="6838950"/>
          </a:xfrm>
          <a:prstGeom prst="line">
            <a:avLst/>
          </a:prstGeom>
          <a:noFill/>
          <a:ln w="762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832992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rot="-5400000">
            <a:off x="-2364581" y="2869406"/>
            <a:ext cx="64944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4000">
                <a:solidFill>
                  <a:schemeClr val="bg1"/>
                </a:solidFill>
              </a:rPr>
              <a:t>What is the C3 Framework?</a:t>
            </a:r>
          </a:p>
        </p:txBody>
      </p:sp>
      <p:grpSp>
        <p:nvGrpSpPr>
          <p:cNvPr id="18435" name="Group 9"/>
          <p:cNvGrpSpPr>
            <a:grpSpLocks/>
          </p:cNvGrpSpPr>
          <p:nvPr/>
        </p:nvGrpSpPr>
        <p:grpSpPr bwMode="auto">
          <a:xfrm>
            <a:off x="0" y="-12700"/>
            <a:ext cx="1385888" cy="6870700"/>
            <a:chOff x="0" y="-12094"/>
            <a:chExt cx="1386563" cy="6870094"/>
          </a:xfrm>
        </p:grpSpPr>
        <p:sp>
          <p:nvSpPr>
            <p:cNvPr id="11" name="Rectangle 10"/>
            <p:cNvSpPr>
              <a:spLocks noChangeArrowheads="1"/>
            </p:cNvSpPr>
            <p:nvPr/>
          </p:nvSpPr>
          <p:spPr bwMode="auto">
            <a:xfrm>
              <a:off x="0" y="605"/>
              <a:ext cx="1016495" cy="6857395"/>
            </a:xfrm>
            <a:prstGeom prst="rect">
              <a:avLst/>
            </a:prstGeom>
            <a:solidFill>
              <a:schemeClr val="accent1"/>
            </a:solidFill>
            <a:ln w="9525">
              <a:solidFill>
                <a:schemeClr val="accent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8440" name="TextBox 11"/>
            <p:cNvSpPr txBox="1">
              <a:spLocks noChangeArrowheads="1"/>
            </p:cNvSpPr>
            <p:nvPr/>
          </p:nvSpPr>
          <p:spPr bwMode="auto">
            <a:xfrm rot="-5400000">
              <a:off x="-2522728" y="2573758"/>
              <a:ext cx="649514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4000">
                  <a:solidFill>
                    <a:schemeClr val="bg1"/>
                  </a:solidFill>
                </a:rPr>
                <a:t>What is the C3 Framework?</a:t>
              </a:r>
            </a:p>
            <a:p>
              <a:pPr eaLnBrk="1" hangingPunct="1">
                <a:spcBef>
                  <a:spcPct val="0"/>
                </a:spcBef>
                <a:buFontTx/>
                <a:buNone/>
              </a:pPr>
              <a:endParaRPr lang="en-US" altLang="en-US" sz="4000">
                <a:solidFill>
                  <a:schemeClr val="bg1"/>
                </a:solidFill>
              </a:endParaRPr>
            </a:p>
          </p:txBody>
        </p:sp>
      </p:grpSp>
      <p:sp>
        <p:nvSpPr>
          <p:cNvPr id="18436" name="Content Placeholder 5"/>
          <p:cNvSpPr>
            <a:spLocks noGrp="1"/>
          </p:cNvSpPr>
          <p:nvPr>
            <p:ph idx="1"/>
          </p:nvPr>
        </p:nvSpPr>
        <p:spPr>
          <a:xfrm>
            <a:off x="2219325" y="549275"/>
            <a:ext cx="6426200" cy="6216650"/>
          </a:xfrm>
        </p:spPr>
        <p:txBody>
          <a:bodyPr/>
          <a:lstStyle/>
          <a:p>
            <a:pPr eaLnBrk="1" hangingPunct="1"/>
            <a:r>
              <a:rPr lang="en-US" altLang="en-US" sz="3400" smtClean="0"/>
              <a:t>The </a:t>
            </a:r>
            <a:r>
              <a:rPr lang="en-US" altLang="en-US" sz="3400" b="1" smtClean="0"/>
              <a:t>Civic Arc </a:t>
            </a:r>
            <a:r>
              <a:rPr lang="en-US" altLang="en-US" sz="3400" smtClean="0"/>
              <a:t>of the C3.</a:t>
            </a:r>
          </a:p>
          <a:p>
            <a:pPr eaLnBrk="1" hangingPunct="1"/>
            <a:r>
              <a:rPr lang="en-US" altLang="en-US" smtClean="0"/>
              <a:t>Civil and democratic discourse within a diverse and collaborative context.</a:t>
            </a:r>
          </a:p>
          <a:p>
            <a:pPr lvl="1" eaLnBrk="1" hangingPunct="1"/>
            <a:r>
              <a:rPr lang="en-US" altLang="en-US" sz="3000" smtClean="0"/>
              <a:t>e.g.</a:t>
            </a:r>
            <a:r>
              <a:rPr lang="en-US" altLang="en-US" sz="3000" i="1" smtClean="0"/>
              <a:t>, Individually and with others, students will…</a:t>
            </a:r>
          </a:p>
          <a:p>
            <a:pPr lvl="1" eaLnBrk="1" hangingPunct="1"/>
            <a:r>
              <a:rPr lang="en-US" altLang="en-US" smtClean="0"/>
              <a:t>e.g.,</a:t>
            </a:r>
            <a:r>
              <a:rPr lang="en-US" altLang="en-US" b="1" smtClean="0"/>
              <a:t> D2.Civ.9.9-12. </a:t>
            </a:r>
            <a:r>
              <a:rPr lang="en-US" altLang="en-US" i="1" smtClean="0"/>
              <a:t>Use appropriate deliberative processes in multiple settings. </a:t>
            </a:r>
            <a:endParaRPr lang="en-US" altLang="en-US" sz="2600" i="1" smtClean="0"/>
          </a:p>
          <a:p>
            <a:pPr eaLnBrk="1" hangingPunct="1"/>
            <a:r>
              <a:rPr lang="en-US" altLang="en-US" sz="3400" smtClean="0"/>
              <a:t>Taking Informed Action</a:t>
            </a:r>
          </a:p>
          <a:p>
            <a:pPr eaLnBrk="1" hangingPunct="1"/>
            <a:endParaRPr lang="en-US" altLang="en-US" sz="3400" smtClean="0"/>
          </a:p>
        </p:txBody>
      </p:sp>
      <p:sp>
        <p:nvSpPr>
          <p:cNvPr id="9" name="Rectangle 8"/>
          <p:cNvSpPr/>
          <p:nvPr/>
        </p:nvSpPr>
        <p:spPr>
          <a:xfrm>
            <a:off x="-1" y="0"/>
            <a:ext cx="1892326" cy="6858000"/>
          </a:xfrm>
          <a:prstGeom prst="rect">
            <a:avLst/>
          </a:prstGeom>
          <a:solidFill>
            <a:srgbClr val="04243C"/>
          </a:solidFill>
          <a:ln>
            <a:solidFill>
              <a:srgbClr val="04243C"/>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fontAlgn="auto">
              <a:spcBef>
                <a:spcPts val="0"/>
              </a:spcBef>
              <a:spcAft>
                <a:spcPts val="0"/>
              </a:spcAft>
              <a:defRPr/>
            </a:pPr>
            <a:r>
              <a:rPr lang="en-US" sz="4400" b="1" dirty="0">
                <a:solidFill>
                  <a:schemeClr val="bg1"/>
                </a:solidFill>
              </a:rPr>
              <a:t>Civic Engagement</a:t>
            </a:r>
          </a:p>
        </p:txBody>
      </p:sp>
      <p:cxnSp>
        <p:nvCxnSpPr>
          <p:cNvPr id="13" name="Straight Connector 12"/>
          <p:cNvCxnSpPr>
            <a:cxnSpLocks noChangeShapeType="1"/>
          </p:cNvCxnSpPr>
          <p:nvPr/>
        </p:nvCxnSpPr>
        <p:spPr bwMode="auto">
          <a:xfrm>
            <a:off x="1892300" y="0"/>
            <a:ext cx="0" cy="6838950"/>
          </a:xfrm>
          <a:prstGeom prst="line">
            <a:avLst/>
          </a:prstGeom>
          <a:noFill/>
          <a:ln w="762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558608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r>
              <a:rPr lang="en-US" altLang="en-US" smtClean="0">
                <a:solidFill>
                  <a:schemeClr val="bg1"/>
                </a:solidFill>
                <a:latin typeface="Arial Black" pitchFamily="34" charset="0"/>
              </a:rPr>
              <a:t>Next Steps</a:t>
            </a:r>
          </a:p>
        </p:txBody>
      </p:sp>
      <p:sp>
        <p:nvSpPr>
          <p:cNvPr id="19459" name="Content Placeholder 1"/>
          <p:cNvSpPr>
            <a:spLocks noGrp="1"/>
          </p:cNvSpPr>
          <p:nvPr>
            <p:ph idx="1"/>
          </p:nvPr>
        </p:nvSpPr>
        <p:spPr>
          <a:xfrm>
            <a:off x="2109788" y="579438"/>
            <a:ext cx="7034212" cy="7083425"/>
          </a:xfrm>
        </p:spPr>
        <p:txBody>
          <a:bodyPr/>
          <a:lstStyle/>
          <a:p>
            <a:pPr eaLnBrk="1" hangingPunct="1"/>
            <a:r>
              <a:rPr lang="en-US" altLang="en-US" smtClean="0"/>
              <a:t>Foundation for new standards </a:t>
            </a:r>
            <a:r>
              <a:rPr lang="en-US" altLang="en-US" smtClean="0">
                <a:solidFill>
                  <a:srgbClr val="FF0000"/>
                </a:solidFill>
              </a:rPr>
              <a:t> </a:t>
            </a:r>
            <a:r>
              <a:rPr lang="en-US" altLang="en-US" smtClean="0">
                <a:solidFill>
                  <a:srgbClr val="FF0000"/>
                </a:solidFill>
                <a:latin typeface="Wingdings" pitchFamily="2" charset="2"/>
              </a:rPr>
              <a:t></a:t>
            </a:r>
            <a:endParaRPr lang="en-US" altLang="en-US" smtClean="0">
              <a:solidFill>
                <a:srgbClr val="FF0000"/>
              </a:solidFill>
            </a:endParaRPr>
          </a:p>
          <a:p>
            <a:pPr eaLnBrk="1" hangingPunct="1"/>
            <a:r>
              <a:rPr lang="en-US" altLang="en-US" smtClean="0"/>
              <a:t>Recalibrate Relationship w/ Literacy </a:t>
            </a:r>
            <a:r>
              <a:rPr lang="en-US" altLang="en-US" smtClean="0">
                <a:solidFill>
                  <a:srgbClr val="FF0000"/>
                </a:solidFill>
              </a:rPr>
              <a:t> </a:t>
            </a:r>
            <a:r>
              <a:rPr lang="en-US" altLang="en-US" smtClean="0">
                <a:solidFill>
                  <a:srgbClr val="FF0000"/>
                </a:solidFill>
                <a:latin typeface="Wingdings" pitchFamily="2" charset="2"/>
              </a:rPr>
              <a:t></a:t>
            </a:r>
            <a:endParaRPr lang="en-US" altLang="en-US" smtClean="0"/>
          </a:p>
          <a:p>
            <a:pPr eaLnBrk="1" hangingPunct="1"/>
            <a:r>
              <a:rPr lang="en-US" altLang="en-US" smtClean="0">
                <a:solidFill>
                  <a:srgbClr val="0000FF"/>
                </a:solidFill>
              </a:rPr>
              <a:t>Professional Learning (In-service and pre-service) framed by an </a:t>
            </a:r>
            <a:r>
              <a:rPr lang="en-US" altLang="en-US" b="1" smtClean="0">
                <a:solidFill>
                  <a:srgbClr val="0000FF"/>
                </a:solidFill>
              </a:rPr>
              <a:t>Instructional Arc </a:t>
            </a:r>
            <a:r>
              <a:rPr lang="en-US" altLang="en-US" smtClean="0">
                <a:solidFill>
                  <a:srgbClr val="FF0000"/>
                </a:solidFill>
              </a:rPr>
              <a:t> </a:t>
            </a:r>
            <a:r>
              <a:rPr lang="en-US" altLang="en-US" smtClean="0">
                <a:solidFill>
                  <a:srgbClr val="FF0000"/>
                </a:solidFill>
                <a:latin typeface="Wingdings" pitchFamily="2" charset="2"/>
              </a:rPr>
              <a:t></a:t>
            </a:r>
            <a:endParaRPr lang="en-US" altLang="en-US" b="1" smtClean="0">
              <a:solidFill>
                <a:srgbClr val="0000FF"/>
              </a:solidFill>
            </a:endParaRPr>
          </a:p>
          <a:p>
            <a:pPr eaLnBrk="1" hangingPunct="1"/>
            <a:r>
              <a:rPr lang="en-US" altLang="en-US" smtClean="0">
                <a:solidFill>
                  <a:srgbClr val="0000FF"/>
                </a:solidFill>
              </a:rPr>
              <a:t>Curriculum and Instruction </a:t>
            </a:r>
            <a:r>
              <a:rPr lang="en-US" altLang="en-US" smtClean="0">
                <a:solidFill>
                  <a:srgbClr val="FF0000"/>
                </a:solidFill>
              </a:rPr>
              <a:t> </a:t>
            </a:r>
            <a:r>
              <a:rPr lang="en-US" altLang="en-US" smtClean="0">
                <a:solidFill>
                  <a:srgbClr val="FF0000"/>
                </a:solidFill>
                <a:latin typeface="Wingdings" pitchFamily="2" charset="2"/>
              </a:rPr>
              <a:t></a:t>
            </a:r>
            <a:endParaRPr lang="en-US" altLang="en-US" smtClean="0">
              <a:solidFill>
                <a:srgbClr val="0000FF"/>
              </a:solidFill>
            </a:endParaRPr>
          </a:p>
          <a:p>
            <a:pPr eaLnBrk="1" hangingPunct="1"/>
            <a:r>
              <a:rPr lang="en-US" altLang="en-US" smtClean="0"/>
              <a:t>Assessment reform </a:t>
            </a:r>
            <a:r>
              <a:rPr lang="en-US" altLang="en-US" smtClean="0">
                <a:solidFill>
                  <a:srgbClr val="FF0000"/>
                </a:solidFill>
              </a:rPr>
              <a:t> </a:t>
            </a:r>
            <a:r>
              <a:rPr lang="en-US" altLang="en-US" smtClean="0">
                <a:solidFill>
                  <a:srgbClr val="FF0000"/>
                </a:solidFill>
                <a:latin typeface="Wingdings" pitchFamily="2" charset="2"/>
              </a:rPr>
              <a:t></a:t>
            </a:r>
            <a:endParaRPr lang="en-US" altLang="en-US" smtClean="0"/>
          </a:p>
          <a:p>
            <a:pPr eaLnBrk="1" hangingPunct="1"/>
            <a:r>
              <a:rPr lang="en-US" altLang="en-US" smtClean="0"/>
              <a:t>To explain to policy makers: “What is social studies and how does it contribute to the 3 C’s?” </a:t>
            </a:r>
            <a:r>
              <a:rPr lang="en-US" altLang="en-US" smtClean="0">
                <a:solidFill>
                  <a:srgbClr val="FF0000"/>
                </a:solidFill>
                <a:latin typeface="Wingdings" pitchFamily="2" charset="2"/>
              </a:rPr>
              <a:t></a:t>
            </a:r>
          </a:p>
          <a:p>
            <a:pPr eaLnBrk="1" hangingPunct="1"/>
            <a:endParaRPr lang="en-US" altLang="en-US" sz="2400" smtClean="0">
              <a:solidFill>
                <a:srgbClr val="FF0000"/>
              </a:solidFill>
              <a:latin typeface="Wingdings" pitchFamily="2" charset="2"/>
            </a:endParaRPr>
          </a:p>
          <a:p>
            <a:pPr eaLnBrk="1" hangingPunct="1">
              <a:buFont typeface="Arial" pitchFamily="34" charset="0"/>
              <a:buNone/>
            </a:pPr>
            <a:endParaRPr lang="en-US" altLang="en-US" sz="2400" smtClean="0">
              <a:solidFill>
                <a:srgbClr val="FF0000"/>
              </a:solidFill>
              <a:latin typeface="Wingdings" pitchFamily="2" charset="2"/>
            </a:endParaRPr>
          </a:p>
          <a:p>
            <a:pPr eaLnBrk="1" hangingPunct="1">
              <a:buFont typeface="Arial" pitchFamily="34" charset="0"/>
              <a:buNone/>
            </a:pPr>
            <a:endParaRPr lang="en-US" altLang="en-US" sz="2000" smtClean="0"/>
          </a:p>
          <a:p>
            <a:pPr eaLnBrk="1" hangingPunct="1">
              <a:buFont typeface="Arial" pitchFamily="34" charset="0"/>
              <a:buNone/>
            </a:pPr>
            <a:endParaRPr lang="en-US" altLang="en-US" sz="2400" smtClean="0"/>
          </a:p>
          <a:p>
            <a:pPr lvl="1" eaLnBrk="1" hangingPunct="1"/>
            <a:endParaRPr lang="en-US" altLang="en-US" sz="2000" smtClean="0"/>
          </a:p>
          <a:p>
            <a:pPr eaLnBrk="1" hangingPunct="1"/>
            <a:endParaRPr lang="en-US" altLang="en-US" sz="2400" smtClean="0"/>
          </a:p>
          <a:p>
            <a:pPr eaLnBrk="1" hangingPunct="1"/>
            <a:endParaRPr lang="en-US" altLang="en-US" sz="2400" smtClean="0"/>
          </a:p>
        </p:txBody>
      </p:sp>
      <p:grpSp>
        <p:nvGrpSpPr>
          <p:cNvPr id="19460" name="Group 4"/>
          <p:cNvGrpSpPr>
            <a:grpSpLocks/>
          </p:cNvGrpSpPr>
          <p:nvPr/>
        </p:nvGrpSpPr>
        <p:grpSpPr bwMode="auto">
          <a:xfrm>
            <a:off x="-60325" y="0"/>
            <a:ext cx="1570038" cy="6858000"/>
            <a:chOff x="-59986" y="0"/>
            <a:chExt cx="1569660" cy="6858000"/>
          </a:xfrm>
        </p:grpSpPr>
        <p:sp>
          <p:nvSpPr>
            <p:cNvPr id="6" name="Rectangle 5"/>
            <p:cNvSpPr>
              <a:spLocks noChangeArrowheads="1"/>
            </p:cNvSpPr>
            <p:nvPr/>
          </p:nvSpPr>
          <p:spPr bwMode="auto">
            <a:xfrm>
              <a:off x="324" y="0"/>
              <a:ext cx="1015755" cy="6858000"/>
            </a:xfrm>
            <a:prstGeom prst="rect">
              <a:avLst/>
            </a:prstGeom>
            <a:solidFill>
              <a:schemeClr val="accent1"/>
            </a:solidFill>
            <a:ln w="9525">
              <a:solidFill>
                <a:schemeClr val="accent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9464" name="TextBox 6"/>
            <p:cNvSpPr txBox="1">
              <a:spLocks noChangeArrowheads="1"/>
            </p:cNvSpPr>
            <p:nvPr/>
          </p:nvSpPr>
          <p:spPr bwMode="auto">
            <a:xfrm rot="-5400000">
              <a:off x="-2522728" y="2656262"/>
              <a:ext cx="64951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a:solidFill>
                    <a:schemeClr val="bg1"/>
                  </a:solidFill>
                </a:rPr>
                <a:t>How will the C3 Framework </a:t>
              </a:r>
            </a:p>
            <a:p>
              <a:pPr algn="ctr" eaLnBrk="1" hangingPunct="1">
                <a:spcBef>
                  <a:spcPct val="0"/>
                </a:spcBef>
                <a:buFontTx/>
                <a:buNone/>
              </a:pPr>
              <a:r>
                <a:rPr lang="en-US" altLang="en-US">
                  <a:solidFill>
                    <a:schemeClr val="bg1"/>
                  </a:solidFill>
                </a:rPr>
                <a:t>be used?</a:t>
              </a:r>
            </a:p>
            <a:p>
              <a:pPr algn="ctr" eaLnBrk="1" hangingPunct="1">
                <a:spcBef>
                  <a:spcPct val="0"/>
                </a:spcBef>
                <a:buFontTx/>
                <a:buNone/>
              </a:pPr>
              <a:endParaRPr lang="en-US" altLang="en-US">
                <a:solidFill>
                  <a:schemeClr val="bg1"/>
                </a:solidFill>
              </a:endParaRPr>
            </a:p>
          </p:txBody>
        </p:sp>
      </p:grpSp>
      <p:sp>
        <p:nvSpPr>
          <p:cNvPr id="9" name="Rectangle 8"/>
          <p:cNvSpPr/>
          <p:nvPr/>
        </p:nvSpPr>
        <p:spPr>
          <a:xfrm>
            <a:off x="-1" y="0"/>
            <a:ext cx="1892326" cy="6858000"/>
          </a:xfrm>
          <a:prstGeom prst="rect">
            <a:avLst/>
          </a:prstGeom>
          <a:solidFill>
            <a:srgbClr val="04243C"/>
          </a:solidFill>
          <a:ln>
            <a:solidFill>
              <a:srgbClr val="04243C"/>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fontAlgn="auto">
              <a:spcBef>
                <a:spcPts val="0"/>
              </a:spcBef>
              <a:spcAft>
                <a:spcPts val="0"/>
              </a:spcAft>
              <a:defRPr/>
            </a:pPr>
            <a:r>
              <a:rPr lang="en-US" sz="4400" b="1" dirty="0">
                <a:solidFill>
                  <a:schemeClr val="bg1"/>
                </a:solidFill>
              </a:rPr>
              <a:t>What can the C3 do </a:t>
            </a:r>
          </a:p>
          <a:p>
            <a:pPr algn="ctr" fontAlgn="auto">
              <a:spcBef>
                <a:spcPts val="0"/>
              </a:spcBef>
              <a:spcAft>
                <a:spcPts val="0"/>
              </a:spcAft>
              <a:defRPr/>
            </a:pPr>
            <a:r>
              <a:rPr lang="en-US" sz="4400" b="1" dirty="0">
                <a:solidFill>
                  <a:schemeClr val="bg1"/>
                </a:solidFill>
              </a:rPr>
              <a:t>in Kentucky?</a:t>
            </a:r>
          </a:p>
        </p:txBody>
      </p:sp>
      <p:cxnSp>
        <p:nvCxnSpPr>
          <p:cNvPr id="8" name="Straight Connector 7"/>
          <p:cNvCxnSpPr>
            <a:cxnSpLocks noChangeShapeType="1"/>
          </p:cNvCxnSpPr>
          <p:nvPr/>
        </p:nvCxnSpPr>
        <p:spPr bwMode="auto">
          <a:xfrm>
            <a:off x="1892300" y="30163"/>
            <a:ext cx="0" cy="6838950"/>
          </a:xfrm>
          <a:prstGeom prst="line">
            <a:avLst/>
          </a:prstGeom>
          <a:noFill/>
          <a:ln w="762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858604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0" y="503238"/>
            <a:ext cx="9144000" cy="1470025"/>
          </a:xfrm>
        </p:spPr>
        <p:txBody>
          <a:bodyPr>
            <a:normAutofit fontScale="90000"/>
          </a:bodyPr>
          <a:lstStyle/>
          <a:p>
            <a:pPr eaLnBrk="1" hangingPunct="1"/>
            <a:r>
              <a:rPr lang="en-US" altLang="en-US" sz="4800" b="1" smtClean="0"/>
              <a:t>Teaching the C3 Framework:</a:t>
            </a:r>
            <a:br>
              <a:rPr lang="en-US" altLang="en-US" sz="4800" b="1" smtClean="0"/>
            </a:br>
            <a:r>
              <a:rPr lang="en-US" altLang="en-US" sz="2800" smtClean="0">
                <a:solidFill>
                  <a:srgbClr val="595959"/>
                </a:solidFill>
              </a:rPr>
              <a:t>A Guide to Inquiry-based Instruction in Social Studies</a:t>
            </a:r>
            <a:br>
              <a:rPr lang="en-US" altLang="en-US" sz="2800" smtClean="0">
                <a:solidFill>
                  <a:srgbClr val="595959"/>
                </a:solidFill>
              </a:rPr>
            </a:br>
            <a:r>
              <a:rPr lang="en-US" altLang="en-US" sz="4000" b="1" smtClean="0"/>
              <a:t>  </a:t>
            </a:r>
            <a:br>
              <a:rPr lang="en-US" altLang="en-US" sz="4000" b="1" smtClean="0"/>
            </a:br>
            <a:endParaRPr lang="en-US" altLang="en-US" sz="2400" smtClean="0"/>
          </a:p>
        </p:txBody>
      </p:sp>
      <p:pic>
        <p:nvPicPr>
          <p:cNvPr id="20483" name="Picture 4" descr="topf arc.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4950" y="1581150"/>
            <a:ext cx="61817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1793" y="3641411"/>
            <a:ext cx="8528651" cy="4093428"/>
          </a:xfrm>
          <a:prstGeom prst="rect">
            <a:avLst/>
          </a:prstGeom>
          <a:noFill/>
          <a:ln w="38100" cmpd="sng">
            <a:solidFill>
              <a:srgbClr val="F6C433"/>
            </a:solidFill>
            <a:prstDash val="sysDash"/>
          </a:ln>
        </p:spPr>
        <p:txBody>
          <a:bodyPr numCol="2">
            <a:spAutoFit/>
          </a:bodyPr>
          <a:lstStyle/>
          <a:p>
            <a:pPr algn="ctr" fontAlgn="auto">
              <a:spcBef>
                <a:spcPts val="0"/>
              </a:spcBef>
              <a:spcAft>
                <a:spcPts val="0"/>
              </a:spcAft>
              <a:defRPr/>
            </a:pPr>
            <a:r>
              <a:rPr lang="en-US" sz="2000" dirty="0" err="1">
                <a:solidFill>
                  <a:srgbClr val="008000"/>
                </a:solidFill>
                <a:latin typeface="Avenir Book"/>
                <a:ea typeface="+mn-ea"/>
                <a:cs typeface="Avenir Book"/>
              </a:rPr>
              <a:t>Newseum</a:t>
            </a:r>
            <a:endParaRPr lang="en-US" sz="2000" dirty="0">
              <a:solidFill>
                <a:srgbClr val="008000"/>
              </a:solidFill>
              <a:latin typeface="Avenir Book"/>
              <a:ea typeface="+mn-ea"/>
              <a:cs typeface="Avenir Book"/>
            </a:endParaRPr>
          </a:p>
          <a:p>
            <a:pPr algn="ctr" fontAlgn="auto">
              <a:spcBef>
                <a:spcPts val="0"/>
              </a:spcBef>
              <a:spcAft>
                <a:spcPts val="0"/>
              </a:spcAft>
              <a:defRPr/>
            </a:pPr>
            <a:r>
              <a:rPr lang="en-US" sz="2000" dirty="0">
                <a:solidFill>
                  <a:srgbClr val="660066"/>
                </a:solidFill>
                <a:latin typeface="Avenir Book"/>
                <a:ea typeface="+mn-ea"/>
                <a:cs typeface="Avenir Book"/>
              </a:rPr>
              <a:t>Smithsonian American History Museum</a:t>
            </a:r>
          </a:p>
          <a:p>
            <a:pPr algn="ctr" fontAlgn="auto">
              <a:spcBef>
                <a:spcPts val="0"/>
              </a:spcBef>
              <a:spcAft>
                <a:spcPts val="0"/>
              </a:spcAft>
              <a:defRPr/>
            </a:pPr>
            <a:r>
              <a:rPr lang="en-US" sz="2000" dirty="0">
                <a:solidFill>
                  <a:srgbClr val="04243C"/>
                </a:solidFill>
                <a:latin typeface="Avenir Book"/>
                <a:ea typeface="+mn-ea"/>
                <a:cs typeface="Avenir Book"/>
              </a:rPr>
              <a:t>Smithsonian American Indian Museum</a:t>
            </a:r>
          </a:p>
          <a:p>
            <a:pPr algn="ctr" fontAlgn="auto">
              <a:spcBef>
                <a:spcPts val="0"/>
              </a:spcBef>
              <a:spcAft>
                <a:spcPts val="0"/>
              </a:spcAft>
              <a:defRPr/>
            </a:pPr>
            <a:r>
              <a:rPr lang="en-US" sz="2000" dirty="0">
                <a:solidFill>
                  <a:srgbClr val="FF6600"/>
                </a:solidFill>
                <a:latin typeface="Avenir Book"/>
                <a:ea typeface="+mn-ea"/>
                <a:cs typeface="Avenir Book"/>
              </a:rPr>
              <a:t>Bill of Rights Institute</a:t>
            </a:r>
          </a:p>
          <a:p>
            <a:pPr algn="ctr" fontAlgn="auto">
              <a:spcBef>
                <a:spcPts val="0"/>
              </a:spcBef>
              <a:spcAft>
                <a:spcPts val="0"/>
              </a:spcAft>
              <a:defRPr/>
            </a:pPr>
            <a:r>
              <a:rPr lang="en-US" sz="2000" dirty="0">
                <a:solidFill>
                  <a:srgbClr val="008000"/>
                </a:solidFill>
                <a:latin typeface="Avenir Book"/>
                <a:ea typeface="+mn-ea"/>
                <a:cs typeface="Avenir Book"/>
              </a:rPr>
              <a:t>Gilder </a:t>
            </a:r>
            <a:r>
              <a:rPr lang="en-US" sz="2000" dirty="0" err="1">
                <a:solidFill>
                  <a:srgbClr val="008000"/>
                </a:solidFill>
                <a:latin typeface="Avenir Book"/>
                <a:ea typeface="+mn-ea"/>
                <a:cs typeface="Avenir Book"/>
              </a:rPr>
              <a:t>Lehrman</a:t>
            </a:r>
            <a:endParaRPr lang="en-US" sz="2000" dirty="0">
              <a:solidFill>
                <a:srgbClr val="008000"/>
              </a:solidFill>
              <a:latin typeface="Avenir Book"/>
              <a:ea typeface="+mn-ea"/>
              <a:cs typeface="Avenir Book"/>
            </a:endParaRPr>
          </a:p>
          <a:p>
            <a:pPr algn="ctr" fontAlgn="auto">
              <a:spcBef>
                <a:spcPts val="0"/>
              </a:spcBef>
              <a:spcAft>
                <a:spcPts val="0"/>
              </a:spcAft>
              <a:defRPr/>
            </a:pPr>
            <a:r>
              <a:rPr lang="en-US" sz="2000" dirty="0">
                <a:solidFill>
                  <a:srgbClr val="660066"/>
                </a:solidFill>
                <a:latin typeface="Avenir Book"/>
                <a:ea typeface="+mn-ea"/>
                <a:cs typeface="Avenir Book"/>
              </a:rPr>
              <a:t>National Archives</a:t>
            </a:r>
          </a:p>
          <a:p>
            <a:pPr algn="ctr" fontAlgn="auto">
              <a:spcBef>
                <a:spcPts val="0"/>
              </a:spcBef>
              <a:spcAft>
                <a:spcPts val="0"/>
              </a:spcAft>
              <a:defRPr/>
            </a:pPr>
            <a:r>
              <a:rPr lang="en-US" sz="2000" dirty="0">
                <a:solidFill>
                  <a:srgbClr val="04243C"/>
                </a:solidFill>
                <a:latin typeface="Avenir Book"/>
                <a:ea typeface="+mn-ea"/>
                <a:cs typeface="Avenir Book"/>
              </a:rPr>
              <a:t>Library of Congress</a:t>
            </a:r>
          </a:p>
          <a:p>
            <a:pPr algn="ctr" fontAlgn="auto">
              <a:spcBef>
                <a:spcPts val="0"/>
              </a:spcBef>
              <a:spcAft>
                <a:spcPts val="0"/>
              </a:spcAft>
              <a:defRPr/>
            </a:pPr>
            <a:r>
              <a:rPr lang="en-US" sz="2000" dirty="0">
                <a:solidFill>
                  <a:srgbClr val="FF6600"/>
                </a:solidFill>
                <a:latin typeface="Avenir Book"/>
                <a:ea typeface="+mn-ea"/>
                <a:cs typeface="Avenir Book"/>
              </a:rPr>
              <a:t>Center for Action Civics</a:t>
            </a:r>
          </a:p>
          <a:p>
            <a:pPr algn="ctr" fontAlgn="auto">
              <a:spcBef>
                <a:spcPts val="0"/>
              </a:spcBef>
              <a:spcAft>
                <a:spcPts val="0"/>
              </a:spcAft>
              <a:defRPr/>
            </a:pPr>
            <a:endParaRPr lang="en-US" sz="2000" dirty="0">
              <a:solidFill>
                <a:srgbClr val="008000"/>
              </a:solidFill>
              <a:latin typeface="Avenir Book"/>
              <a:ea typeface="+mn-ea"/>
              <a:cs typeface="Avenir Book"/>
            </a:endParaRPr>
          </a:p>
          <a:p>
            <a:pPr algn="ctr" fontAlgn="auto">
              <a:spcBef>
                <a:spcPts val="0"/>
              </a:spcBef>
              <a:spcAft>
                <a:spcPts val="0"/>
              </a:spcAft>
              <a:defRPr/>
            </a:pPr>
            <a:endParaRPr lang="en-US" sz="2000" dirty="0">
              <a:solidFill>
                <a:srgbClr val="008000"/>
              </a:solidFill>
              <a:latin typeface="Avenir Book"/>
              <a:ea typeface="+mn-ea"/>
              <a:cs typeface="Avenir Book"/>
            </a:endParaRPr>
          </a:p>
          <a:p>
            <a:pPr algn="ctr" fontAlgn="auto">
              <a:spcBef>
                <a:spcPts val="0"/>
              </a:spcBef>
              <a:spcAft>
                <a:spcPts val="0"/>
              </a:spcAft>
              <a:defRPr/>
            </a:pPr>
            <a:endParaRPr lang="en-US" sz="2000" dirty="0">
              <a:solidFill>
                <a:srgbClr val="008000"/>
              </a:solidFill>
              <a:latin typeface="Avenir Book"/>
              <a:ea typeface="+mn-ea"/>
              <a:cs typeface="Avenir Book"/>
            </a:endParaRPr>
          </a:p>
          <a:p>
            <a:pPr algn="ctr" fontAlgn="auto">
              <a:spcBef>
                <a:spcPts val="0"/>
              </a:spcBef>
              <a:spcAft>
                <a:spcPts val="0"/>
              </a:spcAft>
              <a:defRPr/>
            </a:pPr>
            <a:r>
              <a:rPr lang="en-US" sz="2000" dirty="0">
                <a:solidFill>
                  <a:srgbClr val="008000"/>
                </a:solidFill>
                <a:latin typeface="Avenir Book"/>
                <a:ea typeface="+mn-ea"/>
                <a:cs typeface="Avenir Book"/>
              </a:rPr>
              <a:t>National History Day</a:t>
            </a:r>
          </a:p>
          <a:p>
            <a:pPr algn="ctr" fontAlgn="auto">
              <a:spcBef>
                <a:spcPts val="0"/>
              </a:spcBef>
              <a:spcAft>
                <a:spcPts val="0"/>
              </a:spcAft>
              <a:defRPr/>
            </a:pPr>
            <a:r>
              <a:rPr lang="en-US" sz="2000" dirty="0">
                <a:solidFill>
                  <a:srgbClr val="008000"/>
                </a:solidFill>
                <a:latin typeface="Avenir Book"/>
                <a:ea typeface="+mn-ea"/>
                <a:cs typeface="Avenir Book"/>
              </a:rPr>
              <a:t>Facing History &amp; Ourselves</a:t>
            </a:r>
          </a:p>
          <a:p>
            <a:pPr algn="ctr" fontAlgn="auto">
              <a:spcBef>
                <a:spcPts val="0"/>
              </a:spcBef>
              <a:spcAft>
                <a:spcPts val="0"/>
              </a:spcAft>
              <a:defRPr/>
            </a:pPr>
            <a:r>
              <a:rPr lang="en-US" sz="2000" dirty="0">
                <a:solidFill>
                  <a:srgbClr val="660066"/>
                </a:solidFill>
                <a:latin typeface="Avenir Book"/>
                <a:ea typeface="+mn-ea"/>
                <a:cs typeface="Avenir Book"/>
              </a:rPr>
              <a:t>Federal Reserve</a:t>
            </a:r>
          </a:p>
          <a:p>
            <a:pPr algn="ctr" fontAlgn="auto">
              <a:spcBef>
                <a:spcPts val="0"/>
              </a:spcBef>
              <a:spcAft>
                <a:spcPts val="0"/>
              </a:spcAft>
              <a:defRPr/>
            </a:pPr>
            <a:r>
              <a:rPr lang="en-US" sz="2000" dirty="0">
                <a:solidFill>
                  <a:srgbClr val="04243C"/>
                </a:solidFill>
                <a:latin typeface="Avenir Book"/>
                <a:ea typeface="+mn-ea"/>
                <a:cs typeface="Avenir Book"/>
              </a:rPr>
              <a:t>National Constitution Center</a:t>
            </a:r>
          </a:p>
          <a:p>
            <a:pPr algn="ctr" fontAlgn="auto">
              <a:spcBef>
                <a:spcPts val="0"/>
              </a:spcBef>
              <a:spcAft>
                <a:spcPts val="0"/>
              </a:spcAft>
              <a:defRPr/>
            </a:pPr>
            <a:r>
              <a:rPr lang="en-US" sz="2000" dirty="0">
                <a:solidFill>
                  <a:srgbClr val="FF6600"/>
                </a:solidFill>
                <a:latin typeface="Avenir Book"/>
                <a:ea typeface="+mn-ea"/>
                <a:cs typeface="Avenir Book"/>
              </a:rPr>
              <a:t>Colonial Williamsburg</a:t>
            </a:r>
          </a:p>
          <a:p>
            <a:pPr algn="ctr" fontAlgn="auto">
              <a:spcBef>
                <a:spcPts val="0"/>
              </a:spcBef>
              <a:spcAft>
                <a:spcPts val="0"/>
              </a:spcAft>
              <a:defRPr/>
            </a:pPr>
            <a:r>
              <a:rPr lang="en-US" sz="2000" dirty="0">
                <a:solidFill>
                  <a:srgbClr val="008000"/>
                </a:solidFill>
                <a:latin typeface="Avenir Book"/>
                <a:ea typeface="+mn-ea"/>
                <a:cs typeface="Avenir Book"/>
              </a:rPr>
              <a:t>Ford’s Theater</a:t>
            </a:r>
          </a:p>
          <a:p>
            <a:pPr algn="ctr" fontAlgn="auto">
              <a:spcBef>
                <a:spcPts val="0"/>
              </a:spcBef>
              <a:spcAft>
                <a:spcPts val="0"/>
              </a:spcAft>
              <a:defRPr/>
            </a:pPr>
            <a:r>
              <a:rPr lang="en-US" sz="2000" dirty="0">
                <a:solidFill>
                  <a:srgbClr val="660066"/>
                </a:solidFill>
                <a:latin typeface="Avenir Book"/>
                <a:ea typeface="+mn-ea"/>
                <a:cs typeface="Avenir Book"/>
              </a:rPr>
              <a:t>Center for Economic Education and Entrepreneurship</a:t>
            </a:r>
          </a:p>
          <a:p>
            <a:pPr algn="ctr" fontAlgn="auto">
              <a:spcBef>
                <a:spcPts val="0"/>
              </a:spcBef>
              <a:spcAft>
                <a:spcPts val="0"/>
              </a:spcAft>
              <a:defRPr/>
            </a:pPr>
            <a:r>
              <a:rPr lang="en-US" sz="2000" dirty="0">
                <a:solidFill>
                  <a:srgbClr val="04243C"/>
                </a:solidFill>
                <a:latin typeface="Avenir Book"/>
                <a:ea typeface="+mn-ea"/>
                <a:cs typeface="Avenir Book"/>
              </a:rPr>
              <a:t>National Geographic</a:t>
            </a:r>
          </a:p>
          <a:p>
            <a:pPr algn="ctr" fontAlgn="auto">
              <a:spcBef>
                <a:spcPts val="0"/>
              </a:spcBef>
              <a:spcAft>
                <a:spcPts val="0"/>
              </a:spcAft>
              <a:defRPr/>
            </a:pPr>
            <a:r>
              <a:rPr lang="en-US" sz="2000" dirty="0">
                <a:solidFill>
                  <a:srgbClr val="FF6600"/>
                </a:solidFill>
                <a:latin typeface="Avenir Book"/>
                <a:ea typeface="+mn-ea"/>
                <a:cs typeface="Avenir Book"/>
              </a:rPr>
              <a:t>Big History</a:t>
            </a:r>
          </a:p>
        </p:txBody>
      </p:sp>
    </p:spTree>
    <p:extLst>
      <p:ext uri="{BB962C8B-B14F-4D97-AF65-F5344CB8AC3E}">
        <p14:creationId xmlns:p14="http://schemas.microsoft.com/office/powerpoint/2010/main" val="37677741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solidFill>
                  <a:srgbClr val="000090"/>
                </a:solidFill>
              </a:rPr>
              <a:t>What have we learned so far?</a:t>
            </a:r>
          </a:p>
        </p:txBody>
      </p:sp>
      <p:sp>
        <p:nvSpPr>
          <p:cNvPr id="21507" name="Content Placeholder 2"/>
          <p:cNvSpPr>
            <a:spLocks noGrp="1"/>
          </p:cNvSpPr>
          <p:nvPr>
            <p:ph idx="1"/>
          </p:nvPr>
        </p:nvSpPr>
        <p:spPr>
          <a:xfrm>
            <a:off x="588963" y="1774825"/>
            <a:ext cx="8229600" cy="4897438"/>
          </a:xfrm>
        </p:spPr>
        <p:txBody>
          <a:bodyPr/>
          <a:lstStyle/>
          <a:p>
            <a:pPr eaLnBrk="1" hangingPunct="1">
              <a:lnSpc>
                <a:spcPct val="80000"/>
              </a:lnSpc>
            </a:pPr>
            <a:r>
              <a:rPr lang="en-US" altLang="en-US" sz="3000" smtClean="0"/>
              <a:t>Curricular partners have strengths and weaknesses when it comes to the “Instructional Arc” of the C3;</a:t>
            </a:r>
          </a:p>
          <a:p>
            <a:pPr eaLnBrk="1" hangingPunct="1">
              <a:lnSpc>
                <a:spcPct val="80000"/>
              </a:lnSpc>
            </a:pPr>
            <a:r>
              <a:rPr lang="en-US" altLang="en-US" sz="3000" smtClean="0"/>
              <a:t>Not starting from scratch, but </a:t>
            </a:r>
            <a:r>
              <a:rPr lang="en-US" altLang="en-US" sz="3000" i="1" smtClean="0"/>
              <a:t>re-mixing or shifting </a:t>
            </a:r>
            <a:r>
              <a:rPr lang="en-US" altLang="en-US" sz="3000" smtClean="0"/>
              <a:t>existing resources to align with C3;</a:t>
            </a:r>
          </a:p>
          <a:p>
            <a:pPr eaLnBrk="1" hangingPunct="1">
              <a:lnSpc>
                <a:spcPct val="80000"/>
              </a:lnSpc>
            </a:pPr>
            <a:r>
              <a:rPr lang="en-US" altLang="en-US" sz="3000" smtClean="0"/>
              <a:t>Educational reform language is problematic </a:t>
            </a:r>
          </a:p>
          <a:p>
            <a:pPr lvl="1" eaLnBrk="1" hangingPunct="1">
              <a:lnSpc>
                <a:spcPct val="80000"/>
              </a:lnSpc>
            </a:pPr>
            <a:r>
              <a:rPr lang="en-US" altLang="en-US" sz="2600" smtClean="0"/>
              <a:t>No teacher wants an extreme makeover;</a:t>
            </a:r>
          </a:p>
          <a:p>
            <a:pPr eaLnBrk="1" hangingPunct="1">
              <a:lnSpc>
                <a:spcPct val="80000"/>
              </a:lnSpc>
            </a:pPr>
            <a:r>
              <a:rPr lang="en-US" altLang="en-US" sz="3000" smtClean="0"/>
              <a:t>Identifying key instructional shifts could be helpful for the professional learning of teachers and create awareness of the C3 as an instructional tool.</a:t>
            </a:r>
          </a:p>
          <a:p>
            <a:pPr eaLnBrk="1" hangingPunct="1">
              <a:lnSpc>
                <a:spcPct val="80000"/>
              </a:lnSpc>
            </a:pPr>
            <a:endParaRPr lang="en-US" altLang="en-US" sz="3000" smtClean="0"/>
          </a:p>
          <a:p>
            <a:pPr eaLnBrk="1" hangingPunct="1">
              <a:lnSpc>
                <a:spcPct val="80000"/>
              </a:lnSpc>
            </a:pPr>
            <a:endParaRPr lang="en-US" altLang="en-US" sz="3000" smtClean="0"/>
          </a:p>
        </p:txBody>
      </p:sp>
      <p:cxnSp>
        <p:nvCxnSpPr>
          <p:cNvPr id="4" name="Straight Connector 3"/>
          <p:cNvCxnSpPr>
            <a:cxnSpLocks noChangeShapeType="1"/>
          </p:cNvCxnSpPr>
          <p:nvPr/>
        </p:nvCxnSpPr>
        <p:spPr bwMode="auto">
          <a:xfrm>
            <a:off x="0" y="1535113"/>
            <a:ext cx="9144000" cy="0"/>
          </a:xfrm>
          <a:prstGeom prst="line">
            <a:avLst/>
          </a:prstGeom>
          <a:noFill/>
          <a:ln w="76200">
            <a:solidFill>
              <a:srgbClr val="F6C433"/>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019120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42875"/>
            <a:ext cx="8229600" cy="1143000"/>
          </a:xfrm>
        </p:spPr>
        <p:txBody>
          <a:bodyPr/>
          <a:lstStyle/>
          <a:p>
            <a:pPr eaLnBrk="1" hangingPunct="1"/>
            <a:r>
              <a:rPr lang="en-US" altLang="en-US" smtClean="0">
                <a:solidFill>
                  <a:srgbClr val="000090"/>
                </a:solidFill>
              </a:rPr>
              <a:t>Instructional Shifts of the C3</a:t>
            </a:r>
            <a:r>
              <a:rPr lang="en-US" altLang="en-US" smtClean="0">
                <a:solidFill>
                  <a:srgbClr val="FF0000"/>
                </a:solidFill>
              </a:rPr>
              <a:t>*</a:t>
            </a:r>
          </a:p>
        </p:txBody>
      </p:sp>
      <p:sp>
        <p:nvSpPr>
          <p:cNvPr id="22531" name="Content Placeholder 2"/>
          <p:cNvSpPr>
            <a:spLocks noGrp="1"/>
          </p:cNvSpPr>
          <p:nvPr>
            <p:ph idx="1"/>
          </p:nvPr>
        </p:nvSpPr>
        <p:spPr>
          <a:xfrm>
            <a:off x="457200" y="1600200"/>
            <a:ext cx="8229600" cy="4843463"/>
          </a:xfrm>
        </p:spPr>
        <p:txBody>
          <a:bodyPr/>
          <a:lstStyle/>
          <a:p>
            <a:pPr marL="0" indent="0" eaLnBrk="1" hangingPunct="1">
              <a:buFont typeface="Arial" pitchFamily="34" charset="0"/>
              <a:buNone/>
            </a:pPr>
            <a:r>
              <a:rPr lang="en-US" altLang="en-US" smtClean="0"/>
              <a:t>Social Studies teachers will need to:</a:t>
            </a:r>
          </a:p>
          <a:p>
            <a:pPr marL="0" indent="0" eaLnBrk="1" hangingPunct="1"/>
            <a:r>
              <a:rPr lang="en-US" altLang="en-US" sz="2800" smtClean="0"/>
              <a:t>Craft questions that matter.</a:t>
            </a:r>
          </a:p>
          <a:p>
            <a:pPr marL="0" indent="0" eaLnBrk="1" hangingPunct="1"/>
            <a:r>
              <a:rPr lang="en-US" altLang="en-US" sz="2800" smtClean="0"/>
              <a:t>Create and maintain a learning environment to support inquiry.</a:t>
            </a:r>
          </a:p>
          <a:p>
            <a:pPr marL="0" indent="0" eaLnBrk="1" hangingPunct="1"/>
            <a:r>
              <a:rPr lang="en-US" altLang="en-US" sz="2800" smtClean="0"/>
              <a:t>Integrate content </a:t>
            </a:r>
            <a:r>
              <a:rPr lang="en-US" altLang="en-US" sz="2800" b="1" i="1" smtClean="0"/>
              <a:t>and</a:t>
            </a:r>
            <a:r>
              <a:rPr lang="en-US" altLang="en-US" sz="2800" smtClean="0"/>
              <a:t> skills meaningfully </a:t>
            </a:r>
            <a:r>
              <a:rPr lang="en-US" altLang="en-US" sz="2800" i="1" smtClean="0">
                <a:solidFill>
                  <a:srgbClr val="595959"/>
                </a:solidFill>
              </a:rPr>
              <a:t>(reconcile the breadth/depth debate)</a:t>
            </a:r>
            <a:r>
              <a:rPr lang="en-US" altLang="en-US" sz="2800" smtClean="0"/>
              <a:t>.</a:t>
            </a:r>
          </a:p>
          <a:p>
            <a:pPr marL="0" indent="0" eaLnBrk="1" hangingPunct="1"/>
            <a:r>
              <a:rPr lang="en-US" altLang="en-US" sz="2800" smtClean="0"/>
              <a:t>Become explicit (clear) about disciplinary literacy outcomes and practices.</a:t>
            </a:r>
          </a:p>
          <a:p>
            <a:pPr marL="0" indent="0" eaLnBrk="1" hangingPunct="1"/>
            <a:r>
              <a:rPr lang="en-US" altLang="en-US" sz="2800" smtClean="0"/>
              <a:t>Get serious about civic life/informed action.  </a:t>
            </a:r>
          </a:p>
          <a:p>
            <a:pPr marL="0" indent="0" eaLnBrk="1" hangingPunct="1">
              <a:buFont typeface="Arial" pitchFamily="34" charset="0"/>
              <a:buNone/>
            </a:pPr>
            <a:endParaRPr lang="en-US" altLang="en-US" smtClean="0"/>
          </a:p>
        </p:txBody>
      </p:sp>
      <p:cxnSp>
        <p:nvCxnSpPr>
          <p:cNvPr id="4" name="Straight Connector 3"/>
          <p:cNvCxnSpPr>
            <a:cxnSpLocks noChangeShapeType="1"/>
          </p:cNvCxnSpPr>
          <p:nvPr/>
        </p:nvCxnSpPr>
        <p:spPr bwMode="auto">
          <a:xfrm>
            <a:off x="0" y="1374775"/>
            <a:ext cx="9144000" cy="0"/>
          </a:xfrm>
          <a:prstGeom prst="line">
            <a:avLst/>
          </a:prstGeom>
          <a:noFill/>
          <a:ln w="76200">
            <a:solidFill>
              <a:srgbClr val="F6C433"/>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2533" name="TextBox 6"/>
          <p:cNvSpPr txBox="1">
            <a:spLocks noChangeArrowheads="1"/>
          </p:cNvSpPr>
          <p:nvPr/>
        </p:nvSpPr>
        <p:spPr bwMode="auto">
          <a:xfrm>
            <a:off x="2887663" y="6213475"/>
            <a:ext cx="6256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FontTx/>
              <a:buNone/>
            </a:pPr>
            <a:r>
              <a:rPr lang="en-US" altLang="en-US" sz="2400" b="1">
                <a:solidFill>
                  <a:srgbClr val="FF0000"/>
                </a:solidFill>
              </a:rPr>
              <a:t>*Under Construction: Hot off the Presses!</a:t>
            </a:r>
          </a:p>
        </p:txBody>
      </p:sp>
    </p:spTree>
    <p:extLst>
      <p:ext uri="{BB962C8B-B14F-4D97-AF65-F5344CB8AC3E}">
        <p14:creationId xmlns:p14="http://schemas.microsoft.com/office/powerpoint/2010/main" val="30081674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ctrTitle"/>
          </p:nvPr>
        </p:nvSpPr>
        <p:spPr/>
        <p:txBody>
          <a:bodyPr/>
          <a:lstStyle/>
          <a:p>
            <a:pPr eaLnBrk="1" hangingPunct="1"/>
            <a:r>
              <a:rPr lang="en-US" altLang="en-US" sz="4800" b="1" smtClean="0">
                <a:solidFill>
                  <a:srgbClr val="6B2C83"/>
                </a:solidFill>
              </a:rPr>
              <a:t>Are these the right shifts?</a:t>
            </a:r>
          </a:p>
        </p:txBody>
      </p:sp>
      <p:sp>
        <p:nvSpPr>
          <p:cNvPr id="23555" name="Subtitle 4"/>
          <p:cNvSpPr>
            <a:spLocks noGrp="1"/>
          </p:cNvSpPr>
          <p:nvPr>
            <p:ph type="subTitle" idx="1"/>
          </p:nvPr>
        </p:nvSpPr>
        <p:spPr/>
        <p:txBody>
          <a:bodyPr/>
          <a:lstStyle/>
          <a:p>
            <a:pPr eaLnBrk="1" hangingPunct="1"/>
            <a:r>
              <a:rPr lang="en-US" altLang="en-US" sz="3600" smtClean="0">
                <a:solidFill>
                  <a:srgbClr val="04243C"/>
                </a:solidFill>
              </a:rPr>
              <a:t>Tell me what you think.</a:t>
            </a:r>
          </a:p>
          <a:p>
            <a:pPr eaLnBrk="1" hangingPunct="1"/>
            <a:r>
              <a:rPr lang="en-US" altLang="en-US" sz="3600" i="1" smtClean="0">
                <a:solidFill>
                  <a:srgbClr val="AD2215"/>
                </a:solidFill>
              </a:rPr>
              <a:t>Time to get our C3 on!</a:t>
            </a:r>
          </a:p>
        </p:txBody>
      </p:sp>
      <p:pic>
        <p:nvPicPr>
          <p:cNvPr id="23556" name="Picture 5" descr="topf arc.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04950" y="600075"/>
            <a:ext cx="6181725"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128588" y="128588"/>
            <a:ext cx="8891587" cy="6586537"/>
          </a:xfrm>
          <a:prstGeom prst="rect">
            <a:avLst/>
          </a:prstGeom>
          <a:noFill/>
          <a:ln w="57150">
            <a:solidFill>
              <a:srgbClr val="371343"/>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spTree>
    <p:extLst>
      <p:ext uri="{BB962C8B-B14F-4D97-AF65-F5344CB8AC3E}">
        <p14:creationId xmlns:p14="http://schemas.microsoft.com/office/powerpoint/2010/main" val="12455166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457200" y="750888"/>
            <a:ext cx="8229600" cy="1143000"/>
          </a:xfrm>
        </p:spPr>
        <p:txBody>
          <a:bodyPr/>
          <a:lstStyle/>
          <a:p>
            <a:pPr eaLnBrk="1" hangingPunct="1"/>
            <a:r>
              <a:rPr lang="en-US" altLang="en-US" sz="6000" smtClean="0">
                <a:solidFill>
                  <a:srgbClr val="6B2C83"/>
                </a:solidFill>
              </a:rPr>
              <a:t>Now for the Big Finish!</a:t>
            </a:r>
          </a:p>
        </p:txBody>
      </p:sp>
      <p:pic>
        <p:nvPicPr>
          <p:cNvPr id="5" name="Picture 12"/>
          <p:cNvPicPr>
            <a:picLocks noChangeAspect="1" noChangeArrowheads="1"/>
          </p:cNvPicPr>
          <p:nvPr/>
        </p:nvPicPr>
        <p:blipFill>
          <a:blip r:embed="rId3"/>
          <a:srcRect l="18126" t="31000" r="49374" b="25000"/>
          <a:stretch>
            <a:fillRect/>
          </a:stretch>
        </p:blipFill>
        <p:spPr bwMode="auto">
          <a:xfrm>
            <a:off x="2457450" y="2216150"/>
            <a:ext cx="4381500" cy="37068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47601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idx="4294967295"/>
          </p:nvPr>
        </p:nvSpPr>
        <p:spPr>
          <a:xfrm>
            <a:off x="0" y="274638"/>
            <a:ext cx="8229600" cy="1143000"/>
          </a:xfrm>
        </p:spPr>
        <p:txBody>
          <a:bodyPr/>
          <a:lstStyle/>
          <a:p>
            <a:r>
              <a:rPr lang="en-US" altLang="en-US" dirty="0" smtClean="0"/>
              <a:t>Pillars again</a:t>
            </a:r>
          </a:p>
        </p:txBody>
      </p:sp>
      <p:pic>
        <p:nvPicPr>
          <p:cNvPr id="28675" name="Picture 2" descr="C:\Documents and Settings\kslone\Local Settings\Temporary Internet Files\Content.IE5\8HIFSDU3\MC90043925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C:\Documents and Settings\kslone\Local Settings\Temporary Internet Files\Content.IE5\8HIFSDU3\MC90043925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54525" y="304800"/>
            <a:ext cx="46894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1" y="1053794"/>
            <a:ext cx="492443" cy="4585005"/>
          </a:xfrm>
          <a:prstGeom prst="rect">
            <a:avLst/>
          </a:prstGeom>
          <a:noFill/>
        </p:spPr>
        <p:txBody>
          <a:bodyPr vert="vert270" wrap="square">
            <a:spAutoFit/>
          </a:bodyPr>
          <a:lstStyle/>
          <a:p>
            <a:pPr fontAlgn="auto">
              <a:spcBef>
                <a:spcPts val="0"/>
              </a:spcBef>
              <a:spcAft>
                <a:spcPts val="0"/>
              </a:spcAft>
              <a:defRPr/>
            </a:pPr>
            <a:r>
              <a:rPr lang="en-US" sz="2000" b="1" dirty="0">
                <a:latin typeface="+mn-lt"/>
                <a:cs typeface="Arial" pitchFamily="34" charset="0"/>
              </a:rPr>
              <a:t>Highly Effective Teaching and learning</a:t>
            </a:r>
          </a:p>
        </p:txBody>
      </p:sp>
      <p:sp>
        <p:nvSpPr>
          <p:cNvPr id="7" name="TextBox 6"/>
          <p:cNvSpPr txBox="1"/>
          <p:nvPr/>
        </p:nvSpPr>
        <p:spPr>
          <a:xfrm>
            <a:off x="3276602" y="2057400"/>
            <a:ext cx="492443" cy="3124200"/>
          </a:xfrm>
          <a:prstGeom prst="rect">
            <a:avLst/>
          </a:prstGeom>
          <a:noFill/>
        </p:spPr>
        <p:txBody>
          <a:bodyPr vert="vert270">
            <a:spAutoFit/>
          </a:bodyPr>
          <a:lstStyle/>
          <a:p>
            <a:pPr algn="ctr" fontAlgn="auto">
              <a:spcBef>
                <a:spcPts val="0"/>
              </a:spcBef>
              <a:spcAft>
                <a:spcPts val="0"/>
              </a:spcAft>
              <a:defRPr/>
            </a:pPr>
            <a:r>
              <a:rPr lang="en-US" sz="2000" b="1" dirty="0">
                <a:latin typeface="+mn-lt"/>
                <a:cs typeface="Arial" pitchFamily="34" charset="0"/>
              </a:rPr>
              <a:t>Assessment Literacy</a:t>
            </a:r>
          </a:p>
        </p:txBody>
      </p:sp>
      <p:sp>
        <p:nvSpPr>
          <p:cNvPr id="8" name="TextBox 7"/>
          <p:cNvSpPr txBox="1"/>
          <p:nvPr/>
        </p:nvSpPr>
        <p:spPr>
          <a:xfrm>
            <a:off x="5334001" y="2281989"/>
            <a:ext cx="492443" cy="2895600"/>
          </a:xfrm>
          <a:prstGeom prst="rect">
            <a:avLst/>
          </a:prstGeom>
          <a:noFill/>
        </p:spPr>
        <p:txBody>
          <a:bodyPr vert="vert270">
            <a:spAutoFit/>
          </a:bodyPr>
          <a:lstStyle/>
          <a:p>
            <a:pPr algn="ctr" fontAlgn="auto">
              <a:spcBef>
                <a:spcPts val="0"/>
              </a:spcBef>
              <a:spcAft>
                <a:spcPts val="0"/>
              </a:spcAft>
              <a:defRPr/>
            </a:pPr>
            <a:r>
              <a:rPr lang="en-US" sz="2000" b="1" dirty="0">
                <a:latin typeface="+mn-lt"/>
                <a:cs typeface="Arial" pitchFamily="34" charset="0"/>
              </a:rPr>
              <a:t>Leadership</a:t>
            </a:r>
          </a:p>
        </p:txBody>
      </p:sp>
      <p:sp>
        <p:nvSpPr>
          <p:cNvPr id="10" name="TextBox 9"/>
          <p:cNvSpPr txBox="1"/>
          <p:nvPr/>
        </p:nvSpPr>
        <p:spPr>
          <a:xfrm>
            <a:off x="7848601" y="1053795"/>
            <a:ext cx="492443" cy="4343400"/>
          </a:xfrm>
          <a:prstGeom prst="rect">
            <a:avLst/>
          </a:prstGeom>
          <a:noFill/>
        </p:spPr>
        <p:txBody>
          <a:bodyPr vert="vert270">
            <a:spAutoFit/>
          </a:bodyPr>
          <a:lstStyle/>
          <a:p>
            <a:pPr fontAlgn="auto">
              <a:spcBef>
                <a:spcPts val="0"/>
              </a:spcBef>
              <a:spcAft>
                <a:spcPts val="0"/>
              </a:spcAft>
              <a:defRPr/>
            </a:pPr>
            <a:r>
              <a:rPr lang="en-US" sz="2000" b="1" dirty="0">
                <a:latin typeface="+mn-lt"/>
                <a:cs typeface="Arial" pitchFamily="34" charset="0"/>
              </a:rPr>
              <a:t>Kentucky’s Core Academic Standards</a:t>
            </a:r>
          </a:p>
        </p:txBody>
      </p:sp>
      <p:sp>
        <p:nvSpPr>
          <p:cNvPr id="3" name="TextBox 2"/>
          <p:cNvSpPr txBox="1">
            <a:spLocks noChangeArrowheads="1"/>
          </p:cNvSpPr>
          <p:nvPr/>
        </p:nvSpPr>
        <p:spPr bwMode="auto">
          <a:xfrm>
            <a:off x="0" y="5883275"/>
            <a:ext cx="9144000" cy="461665"/>
          </a:xfrm>
          <a:prstGeom prst="rect">
            <a:avLst/>
          </a:prstGeom>
          <a:solidFill>
            <a:srgbClr val="FFFF00"/>
          </a:solidFill>
          <a:ln>
            <a:noFill/>
          </a:ln>
          <a:extLst/>
        </p:spPr>
        <p:txBody>
          <a:bodyPr>
            <a:spAutoFit/>
          </a:bodyPr>
          <a:lstStyle>
            <a:lvl1pPr eaLnBrk="0" hangingPunct="0">
              <a:spcBef>
                <a:spcPct val="20000"/>
              </a:spcBef>
              <a:buClr>
                <a:schemeClr val="accent1"/>
              </a:buClr>
              <a:buSzPct val="100000"/>
              <a:buFont typeface="Symbol" pitchFamily="18" charset="2"/>
              <a:buChar char=""/>
              <a:defRPr sz="2400">
                <a:solidFill>
                  <a:schemeClr val="tx2"/>
                </a:solidFill>
                <a:latin typeface="Candara" pitchFamily="34" charset="0"/>
              </a:defRPr>
            </a:lvl1pPr>
            <a:lvl2pPr marL="742950" indent="-285750" eaLnBrk="0" hangingPunct="0">
              <a:spcBef>
                <a:spcPct val="20000"/>
              </a:spcBef>
              <a:buClr>
                <a:schemeClr val="accent1"/>
              </a:buClr>
              <a:buSzPct val="100000"/>
              <a:buFont typeface="Symbol" pitchFamily="18" charset="2"/>
              <a:buChar char=""/>
              <a:defRPr sz="2200">
                <a:solidFill>
                  <a:schemeClr val="tx2"/>
                </a:solidFill>
                <a:latin typeface="Candara" pitchFamily="34" charset="0"/>
              </a:defRPr>
            </a:lvl2pPr>
            <a:lvl3pPr marL="1143000" indent="-228600" eaLnBrk="0" hangingPunct="0">
              <a:spcBef>
                <a:spcPct val="20000"/>
              </a:spcBef>
              <a:buClr>
                <a:schemeClr val="accent1"/>
              </a:buClr>
              <a:buSzPct val="100000"/>
              <a:buFont typeface="Symbol" pitchFamily="18" charset="2"/>
              <a:buChar char=""/>
              <a:defRPr sz="2000">
                <a:solidFill>
                  <a:schemeClr val="tx2"/>
                </a:solidFill>
                <a:latin typeface="Candara" pitchFamily="34" charset="0"/>
              </a:defRPr>
            </a:lvl3pPr>
            <a:lvl4pPr marL="1600200" indent="-228600" eaLnBrk="0" hangingPunct="0">
              <a:spcBef>
                <a:spcPct val="20000"/>
              </a:spcBef>
              <a:buClr>
                <a:schemeClr val="accent1"/>
              </a:buClr>
              <a:buSzPct val="100000"/>
              <a:buFont typeface="Symbol" pitchFamily="18" charset="2"/>
              <a:buChar char=""/>
              <a:defRPr>
                <a:solidFill>
                  <a:schemeClr val="tx2"/>
                </a:solidFill>
                <a:latin typeface="Candara" pitchFamily="34" charset="0"/>
              </a:defRPr>
            </a:lvl4pPr>
            <a:lvl5pPr marL="2057400" indent="-228600" eaLnBrk="0" hangingPunct="0">
              <a:spcBef>
                <a:spcPct val="20000"/>
              </a:spcBef>
              <a:buClr>
                <a:schemeClr val="accent1"/>
              </a:buClr>
              <a:buSzPct val="100000"/>
              <a:buFont typeface="Symbol" pitchFamily="18" charset="2"/>
              <a:buChar char=""/>
              <a:defRPr sz="1600">
                <a:solidFill>
                  <a:schemeClr val="tx2"/>
                </a:solidFill>
                <a:latin typeface="Candara" pitchFamily="34" charset="0"/>
              </a:defRPr>
            </a:lvl5pPr>
            <a:lvl6pPr marL="25146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6pPr>
            <a:lvl7pPr marL="29718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7pPr>
            <a:lvl8pPr marL="34290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8pPr>
            <a:lvl9pPr marL="3886200" indent="-228600" eaLnBrk="0" fontAlgn="base" hangingPunct="0">
              <a:spcBef>
                <a:spcPct val="20000"/>
              </a:spcBef>
              <a:spcAft>
                <a:spcPct val="0"/>
              </a:spcAft>
              <a:buClr>
                <a:schemeClr val="accent1"/>
              </a:buClr>
              <a:buSzPct val="100000"/>
              <a:buFont typeface="Symbol" pitchFamily="18" charset="2"/>
              <a:buChar char=""/>
              <a:defRPr sz="1600">
                <a:solidFill>
                  <a:schemeClr val="tx2"/>
                </a:solidFill>
                <a:latin typeface="Candara" pitchFamily="34" charset="0"/>
              </a:defRPr>
            </a:lvl9pPr>
          </a:lstStyle>
          <a:p>
            <a:pPr algn="ctr" eaLnBrk="1" hangingPunct="1">
              <a:spcBef>
                <a:spcPct val="0"/>
              </a:spcBef>
              <a:buClrTx/>
              <a:buSzTx/>
              <a:buFontTx/>
              <a:buNone/>
            </a:pPr>
            <a:r>
              <a:rPr lang="en-US" altLang="en-US" b="1" dirty="0" smtClean="0">
                <a:solidFill>
                  <a:schemeClr val="tx1"/>
                </a:solidFill>
                <a:latin typeface="Calibri" pitchFamily="34" charset="0"/>
              </a:rPr>
              <a:t>TPGES--Teacher </a:t>
            </a:r>
            <a:r>
              <a:rPr lang="en-US" altLang="en-US" b="1" dirty="0">
                <a:solidFill>
                  <a:schemeClr val="tx1"/>
                </a:solidFill>
                <a:latin typeface="Calibri" pitchFamily="34" charset="0"/>
              </a:rPr>
              <a:t>Professional Growth and Effectiveness System</a:t>
            </a:r>
          </a:p>
        </p:txBody>
      </p:sp>
      <p:sp>
        <p:nvSpPr>
          <p:cNvPr id="6" name="TextBox 5"/>
          <p:cNvSpPr txBox="1"/>
          <p:nvPr/>
        </p:nvSpPr>
        <p:spPr>
          <a:xfrm>
            <a:off x="0" y="38989"/>
            <a:ext cx="9144000" cy="1077218"/>
          </a:xfrm>
          <a:prstGeom prst="rect">
            <a:avLst/>
          </a:prstGeom>
          <a:noFill/>
        </p:spPr>
        <p:txBody>
          <a:bodyPr wrap="square">
            <a:spAutoFit/>
          </a:bodyPr>
          <a:lstStyle/>
          <a:p>
            <a:pPr algn="ctr" fontAlgn="auto">
              <a:spcBef>
                <a:spcPts val="0"/>
              </a:spcBef>
              <a:spcAft>
                <a:spcPts val="0"/>
              </a:spcAft>
              <a:defRPr/>
            </a:pPr>
            <a:endPar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endParaRPr>
          </a:p>
          <a:p>
            <a:pPr algn="ctr" fontAlgn="auto">
              <a:spcBef>
                <a:spcPts val="0"/>
              </a:spcBef>
              <a:spcAft>
                <a:spcPts val="0"/>
              </a:spcAft>
              <a:defRPr/>
            </a:pPr>
            <a:r>
              <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Pillars </a:t>
            </a:r>
            <a:r>
              <a:rPr lang="en-US" sz="3200" dirty="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of Network </a:t>
            </a:r>
            <a:r>
              <a:rPr lang="en-US" sz="32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mn-lt"/>
                <a:cs typeface="Arial" pitchFamily="34" charset="0"/>
              </a:rPr>
              <a:t>Meetings…</a:t>
            </a:r>
            <a:r>
              <a:rPr lang="en-US" sz="3200" b="1" dirty="0" smtClean="0">
                <a:solidFill>
                  <a:srgbClr val="C00000"/>
                </a:solidFill>
                <a:effectLst>
                  <a:outerShdw blurRad="38100" dist="38100" dir="2700000" algn="tl">
                    <a:srgbClr val="000000">
                      <a:alpha val="43137"/>
                    </a:srgbClr>
                  </a:outerShdw>
                </a:effectLst>
                <a:latin typeface="+mn-lt"/>
                <a:cs typeface="Arial" pitchFamily="34" charset="0"/>
              </a:rPr>
              <a:t>Network Foundations</a:t>
            </a:r>
            <a:endParaRPr lang="en-US" sz="3200" b="1" dirty="0">
              <a:solidFill>
                <a:srgbClr val="C00000"/>
              </a:solidFill>
              <a:effectLst>
                <a:outerShdw blurRad="38100" dist="38100" dir="2700000" algn="tl">
                  <a:srgbClr val="000000">
                    <a:alpha val="43137"/>
                  </a:srgbClr>
                </a:outerShdw>
              </a:effectLst>
              <a:latin typeface="+mn-lt"/>
              <a:cs typeface="Arial" pitchFamily="34" charset="0"/>
            </a:endParaRPr>
          </a:p>
        </p:txBody>
      </p:sp>
      <p:sp>
        <p:nvSpPr>
          <p:cNvPr id="2" name="TextBox 1"/>
          <p:cNvSpPr txBox="1"/>
          <p:nvPr/>
        </p:nvSpPr>
        <p:spPr>
          <a:xfrm>
            <a:off x="0" y="38989"/>
            <a:ext cx="9144000" cy="461665"/>
          </a:xfrm>
          <a:prstGeom prst="rect">
            <a:avLst/>
          </a:prstGeom>
          <a:solidFill>
            <a:schemeClr val="accent6">
              <a:lumMod val="60000"/>
              <a:lumOff val="40000"/>
            </a:schemeClr>
          </a:solidFill>
        </p:spPr>
        <p:txBody>
          <a:bodyPr wrap="square" rtlCol="0">
            <a:spAutoFit/>
          </a:bodyPr>
          <a:lstStyle/>
          <a:p>
            <a:pPr algn="ctr"/>
            <a:r>
              <a:rPr lang="en-US" sz="2400" b="1" dirty="0" smtClean="0">
                <a:latin typeface="Antique Olive" panose="020B0603020204030204" pitchFamily="34" charset="0"/>
              </a:rPr>
              <a:t>Professional Learning </a:t>
            </a:r>
            <a:endParaRPr lang="en-US" sz="2400" b="1" dirty="0">
              <a:latin typeface="Antique Olive" panose="020B0603020204030204" pitchFamily="34" charset="0"/>
            </a:endParaRPr>
          </a:p>
        </p:txBody>
      </p:sp>
    </p:spTree>
    <p:extLst>
      <p:ext uri="{BB962C8B-B14F-4D97-AF65-F5344CB8AC3E}">
        <p14:creationId xmlns:p14="http://schemas.microsoft.com/office/powerpoint/2010/main" val="9766296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wipe(down)">
                                      <p:cBhvr>
                                        <p:cTn id="73" dur="580">
                                          <p:stCondLst>
                                            <p:cond delay="0"/>
                                          </p:stCondLst>
                                        </p:cTn>
                                        <p:tgtEl>
                                          <p:spTgt spid="3"/>
                                        </p:tgtEl>
                                      </p:cBhvr>
                                    </p:animEffect>
                                    <p:anim calcmode="lin" valueType="num">
                                      <p:cBhvr>
                                        <p:cTn id="7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9" dur="26">
                                          <p:stCondLst>
                                            <p:cond delay="650"/>
                                          </p:stCondLst>
                                        </p:cTn>
                                        <p:tgtEl>
                                          <p:spTgt spid="3"/>
                                        </p:tgtEl>
                                      </p:cBhvr>
                                      <p:to x="100000" y="60000"/>
                                    </p:animScale>
                                    <p:animScale>
                                      <p:cBhvr>
                                        <p:cTn id="80" dur="166" decel="50000">
                                          <p:stCondLst>
                                            <p:cond delay="676"/>
                                          </p:stCondLst>
                                        </p:cTn>
                                        <p:tgtEl>
                                          <p:spTgt spid="3"/>
                                        </p:tgtEl>
                                      </p:cBhvr>
                                      <p:to x="100000" y="100000"/>
                                    </p:animScale>
                                    <p:animScale>
                                      <p:cBhvr>
                                        <p:cTn id="81" dur="26">
                                          <p:stCondLst>
                                            <p:cond delay="1312"/>
                                          </p:stCondLst>
                                        </p:cTn>
                                        <p:tgtEl>
                                          <p:spTgt spid="3"/>
                                        </p:tgtEl>
                                      </p:cBhvr>
                                      <p:to x="100000" y="80000"/>
                                    </p:animScale>
                                    <p:animScale>
                                      <p:cBhvr>
                                        <p:cTn id="82" dur="166" decel="50000">
                                          <p:stCondLst>
                                            <p:cond delay="1338"/>
                                          </p:stCondLst>
                                        </p:cTn>
                                        <p:tgtEl>
                                          <p:spTgt spid="3"/>
                                        </p:tgtEl>
                                      </p:cBhvr>
                                      <p:to x="100000" y="100000"/>
                                    </p:animScale>
                                    <p:animScale>
                                      <p:cBhvr>
                                        <p:cTn id="83" dur="26">
                                          <p:stCondLst>
                                            <p:cond delay="1642"/>
                                          </p:stCondLst>
                                        </p:cTn>
                                        <p:tgtEl>
                                          <p:spTgt spid="3"/>
                                        </p:tgtEl>
                                      </p:cBhvr>
                                      <p:to x="100000" y="90000"/>
                                    </p:animScale>
                                    <p:animScale>
                                      <p:cBhvr>
                                        <p:cTn id="84" dur="166" decel="50000">
                                          <p:stCondLst>
                                            <p:cond delay="1668"/>
                                          </p:stCondLst>
                                        </p:cTn>
                                        <p:tgtEl>
                                          <p:spTgt spid="3"/>
                                        </p:tgtEl>
                                      </p:cBhvr>
                                      <p:to x="100000" y="100000"/>
                                    </p:animScale>
                                    <p:animScale>
                                      <p:cBhvr>
                                        <p:cTn id="85" dur="26">
                                          <p:stCondLst>
                                            <p:cond delay="1808"/>
                                          </p:stCondLst>
                                        </p:cTn>
                                        <p:tgtEl>
                                          <p:spTgt spid="3"/>
                                        </p:tgtEl>
                                      </p:cBhvr>
                                      <p:to x="100000" y="95000"/>
                                    </p:animScale>
                                    <p:animScale>
                                      <p:cBhvr>
                                        <p:cTn id="8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itle 2"/>
          <p:cNvSpPr>
            <a:spLocks noGrp="1"/>
          </p:cNvSpPr>
          <p:nvPr>
            <p:ph type="subTitle" idx="1"/>
          </p:nvPr>
        </p:nvSpPr>
        <p:spPr>
          <a:xfrm>
            <a:off x="500063" y="4416425"/>
            <a:ext cx="3265487" cy="855663"/>
          </a:xfrm>
        </p:spPr>
        <p:txBody>
          <a:bodyPr>
            <a:normAutofit fontScale="77500" lnSpcReduction="20000"/>
          </a:bodyPr>
          <a:lstStyle/>
          <a:p>
            <a:pPr eaLnBrk="1" hangingPunct="1"/>
            <a:r>
              <a:rPr lang="en-US" altLang="en-US" sz="1800" smtClean="0">
                <a:solidFill>
                  <a:schemeClr val="tx2"/>
                </a:solidFill>
              </a:rPr>
              <a:t> </a:t>
            </a:r>
            <a:r>
              <a:rPr lang="en-US" altLang="en-US" smtClean="0">
                <a:solidFill>
                  <a:schemeClr val="tx2"/>
                </a:solidFill>
              </a:rPr>
              <a:t>Kathy Swan</a:t>
            </a:r>
          </a:p>
          <a:p>
            <a:pPr eaLnBrk="1" hangingPunct="1"/>
            <a:r>
              <a:rPr lang="en-US" altLang="en-US" sz="1600" smtClean="0">
                <a:solidFill>
                  <a:schemeClr val="tx2"/>
                </a:solidFill>
              </a:rPr>
              <a:t>University of Kentucky</a:t>
            </a:r>
          </a:p>
          <a:p>
            <a:pPr eaLnBrk="1" hangingPunct="1"/>
            <a:r>
              <a:rPr lang="en-US" altLang="en-US" sz="1800" smtClean="0">
                <a:solidFill>
                  <a:schemeClr val="tx2"/>
                </a:solidFill>
              </a:rPr>
              <a:t> </a:t>
            </a:r>
          </a:p>
          <a:p>
            <a:pPr eaLnBrk="1" hangingPunct="1"/>
            <a:endParaRPr lang="en-US" altLang="en-US" sz="1800" smtClean="0">
              <a:solidFill>
                <a:schemeClr val="tx2"/>
              </a:solidFill>
            </a:endParaRPr>
          </a:p>
        </p:txBody>
      </p:sp>
      <p:pic>
        <p:nvPicPr>
          <p:cNvPr id="25603" name="Picture 9"/>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74888" y="2628900"/>
            <a:ext cx="1490662"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6913" y="2641600"/>
            <a:ext cx="985837"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703888" y="2628900"/>
            <a:ext cx="1012825"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08850" y="2641600"/>
            <a:ext cx="1150938"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7"/>
          <p:cNvSpPr txBox="1">
            <a:spLocks noChangeArrowheads="1"/>
          </p:cNvSpPr>
          <p:nvPr/>
        </p:nvSpPr>
        <p:spPr bwMode="auto">
          <a:xfrm>
            <a:off x="3556000" y="4403725"/>
            <a:ext cx="20907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a:solidFill>
                  <a:schemeClr val="tx2"/>
                </a:solidFill>
              </a:rPr>
              <a:t>S. G. Grant</a:t>
            </a:r>
          </a:p>
          <a:p>
            <a:pPr algn="ctr" eaLnBrk="1" hangingPunct="1">
              <a:spcBef>
                <a:spcPct val="0"/>
              </a:spcBef>
              <a:buFontTx/>
              <a:buNone/>
            </a:pPr>
            <a:r>
              <a:rPr lang="en-US" altLang="en-US" sz="1600">
                <a:solidFill>
                  <a:schemeClr val="tx2"/>
                </a:solidFill>
              </a:rPr>
              <a:t>Binghamton University</a:t>
            </a:r>
          </a:p>
          <a:p>
            <a:pPr algn="ctr" eaLnBrk="1" hangingPunct="1">
              <a:spcBef>
                <a:spcPct val="0"/>
              </a:spcBef>
              <a:buFontTx/>
              <a:buNone/>
            </a:pPr>
            <a:r>
              <a:rPr lang="en-US" altLang="en-US" sz="1800">
                <a:solidFill>
                  <a:schemeClr val="tx2"/>
                </a:solidFill>
              </a:rPr>
              <a:t> </a:t>
            </a:r>
          </a:p>
          <a:p>
            <a:pPr algn="ctr" eaLnBrk="1" hangingPunct="1">
              <a:spcBef>
                <a:spcPct val="0"/>
              </a:spcBef>
              <a:buFontTx/>
              <a:buNone/>
            </a:pPr>
            <a:endParaRPr lang="en-US" altLang="en-US" sz="1800">
              <a:solidFill>
                <a:schemeClr val="tx2"/>
              </a:solidFill>
            </a:endParaRPr>
          </a:p>
        </p:txBody>
      </p:sp>
      <p:sp>
        <p:nvSpPr>
          <p:cNvPr id="25608" name="TextBox 8"/>
          <p:cNvSpPr txBox="1">
            <a:spLocks noChangeArrowheads="1"/>
          </p:cNvSpPr>
          <p:nvPr/>
        </p:nvSpPr>
        <p:spPr bwMode="auto">
          <a:xfrm>
            <a:off x="5862638" y="4416425"/>
            <a:ext cx="2649537"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eaLnBrk="1" hangingPunct="1">
              <a:spcBef>
                <a:spcPct val="0"/>
              </a:spcBef>
              <a:buFontTx/>
              <a:buNone/>
            </a:pPr>
            <a:r>
              <a:rPr lang="en-US" altLang="en-US">
                <a:solidFill>
                  <a:schemeClr val="tx2"/>
                </a:solidFill>
              </a:rPr>
              <a:t>Emma Thacker</a:t>
            </a:r>
            <a:r>
              <a:rPr lang="en-US" altLang="en-US" sz="1800">
                <a:solidFill>
                  <a:schemeClr val="tx2"/>
                </a:solidFill>
              </a:rPr>
              <a:t/>
            </a:r>
            <a:br>
              <a:rPr lang="en-US" altLang="en-US" sz="1800">
                <a:solidFill>
                  <a:schemeClr val="tx2"/>
                </a:solidFill>
              </a:rPr>
            </a:br>
            <a:r>
              <a:rPr lang="en-US" altLang="en-US" sz="1600">
                <a:solidFill>
                  <a:schemeClr val="tx2"/>
                </a:solidFill>
              </a:rPr>
              <a:t>University of Kentucky</a:t>
            </a:r>
            <a:endParaRPr lang="en-US" altLang="en-US" sz="1800">
              <a:solidFill>
                <a:schemeClr val="tx2"/>
              </a:solidFill>
            </a:endParaRPr>
          </a:p>
          <a:p>
            <a:pPr algn="ctr" eaLnBrk="1" hangingPunct="1">
              <a:spcBef>
                <a:spcPct val="0"/>
              </a:spcBef>
              <a:buFontTx/>
              <a:buNone/>
            </a:pPr>
            <a:endParaRPr lang="en-US" altLang="en-US" sz="1800">
              <a:solidFill>
                <a:schemeClr val="tx2"/>
              </a:solidFill>
            </a:endParaRPr>
          </a:p>
        </p:txBody>
      </p:sp>
      <p:grpSp>
        <p:nvGrpSpPr>
          <p:cNvPr id="25609" name="Group 12"/>
          <p:cNvGrpSpPr>
            <a:grpSpLocks/>
          </p:cNvGrpSpPr>
          <p:nvPr/>
        </p:nvGrpSpPr>
        <p:grpSpPr bwMode="auto">
          <a:xfrm>
            <a:off x="3978275" y="2587625"/>
            <a:ext cx="1198563" cy="1423988"/>
            <a:chOff x="3429000" y="4124476"/>
            <a:chExt cx="2270760" cy="2733524"/>
          </a:xfrm>
        </p:grpSpPr>
        <p:pic>
          <p:nvPicPr>
            <p:cNvPr id="25659" name="Picture 13" descr="bigstock-Child-Support-463419.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429000" y="4124476"/>
              <a:ext cx="2270760" cy="273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4911761" y="4124476"/>
              <a:ext cx="144366" cy="216367"/>
            </a:xfrm>
            <a:prstGeom prst="rect">
              <a:avLst/>
            </a:prstGeom>
            <a:solidFill>
              <a:schemeClr val="bg1"/>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16" name="Rectangle 15"/>
            <p:cNvSpPr>
              <a:spLocks noChangeArrowheads="1"/>
            </p:cNvSpPr>
            <p:nvPr/>
          </p:nvSpPr>
          <p:spPr bwMode="auto">
            <a:xfrm>
              <a:off x="4271136" y="4124476"/>
              <a:ext cx="147375" cy="326073"/>
            </a:xfrm>
            <a:prstGeom prst="rect">
              <a:avLst/>
            </a:prstGeom>
            <a:solidFill>
              <a:schemeClr val="bg1"/>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grpSp>
      <p:grpSp>
        <p:nvGrpSpPr>
          <p:cNvPr id="25610" name="Group 45"/>
          <p:cNvGrpSpPr>
            <a:grpSpLocks/>
          </p:cNvGrpSpPr>
          <p:nvPr/>
        </p:nvGrpSpPr>
        <p:grpSpPr bwMode="auto">
          <a:xfrm rot="10800000">
            <a:off x="120650" y="5476875"/>
            <a:ext cx="8932863" cy="941388"/>
            <a:chOff x="-192" y="-162"/>
            <a:chExt cx="6192" cy="762"/>
          </a:xfrm>
        </p:grpSpPr>
        <p:grpSp>
          <p:nvGrpSpPr>
            <p:cNvPr id="25638" name="Group 22"/>
            <p:cNvGrpSpPr>
              <a:grpSpLocks/>
            </p:cNvGrpSpPr>
            <p:nvPr/>
          </p:nvGrpSpPr>
          <p:grpSpPr bwMode="auto">
            <a:xfrm>
              <a:off x="2976" y="-162"/>
              <a:ext cx="3024" cy="744"/>
              <a:chOff x="2928" y="-144"/>
              <a:chExt cx="3024" cy="744"/>
            </a:xfrm>
          </p:grpSpPr>
          <p:sp>
            <p:nvSpPr>
              <p:cNvPr id="29" name="Oval 23"/>
              <p:cNvSpPr>
                <a:spLocks noChangeArrowheads="1"/>
              </p:cNvSpPr>
              <p:nvPr/>
            </p:nvSpPr>
            <p:spPr bwMode="auto">
              <a:xfrm>
                <a:off x="5572" y="215"/>
                <a:ext cx="384" cy="338"/>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grpSp>
            <p:nvGrpSpPr>
              <p:cNvPr id="25650" name="Group 24"/>
              <p:cNvGrpSpPr>
                <a:grpSpLocks/>
              </p:cNvGrpSpPr>
              <p:nvPr/>
            </p:nvGrpSpPr>
            <p:grpSpPr bwMode="auto">
              <a:xfrm>
                <a:off x="2928" y="-144"/>
                <a:ext cx="2496" cy="744"/>
                <a:chOff x="2928" y="-168"/>
                <a:chExt cx="2496" cy="744"/>
              </a:xfrm>
            </p:grpSpPr>
            <p:sp>
              <p:nvSpPr>
                <p:cNvPr id="31" name="Oval 25"/>
                <p:cNvSpPr>
                  <a:spLocks noChangeArrowheads="1"/>
                </p:cNvSpPr>
                <p:nvPr/>
              </p:nvSpPr>
              <p:spPr bwMode="auto">
                <a:xfrm>
                  <a:off x="3410" y="-168"/>
                  <a:ext cx="384" cy="335"/>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32" name="Oval 26"/>
                <p:cNvSpPr>
                  <a:spLocks noChangeArrowheads="1"/>
                </p:cNvSpPr>
                <p:nvPr/>
              </p:nvSpPr>
              <p:spPr bwMode="auto">
                <a:xfrm>
                  <a:off x="4608" y="241"/>
                  <a:ext cx="383" cy="335"/>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33" name="Oval 27"/>
                <p:cNvSpPr>
                  <a:spLocks noChangeArrowheads="1"/>
                </p:cNvSpPr>
                <p:nvPr/>
              </p:nvSpPr>
              <p:spPr bwMode="auto">
                <a:xfrm>
                  <a:off x="2930" y="241"/>
                  <a:ext cx="384" cy="335"/>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34" name="Oval 28"/>
                <p:cNvSpPr>
                  <a:spLocks noChangeArrowheads="1"/>
                </p:cNvSpPr>
                <p:nvPr/>
              </p:nvSpPr>
              <p:spPr bwMode="auto">
                <a:xfrm>
                  <a:off x="4034" y="191"/>
                  <a:ext cx="384" cy="338"/>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35" name="Oval 29"/>
                <p:cNvSpPr>
                  <a:spLocks noChangeArrowheads="1"/>
                </p:cNvSpPr>
                <p:nvPr/>
              </p:nvSpPr>
              <p:spPr bwMode="auto">
                <a:xfrm>
                  <a:off x="5042" y="-168"/>
                  <a:ext cx="384" cy="335"/>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36" name="Oval 30"/>
                <p:cNvSpPr>
                  <a:spLocks noChangeArrowheads="1"/>
                </p:cNvSpPr>
                <p:nvPr/>
              </p:nvSpPr>
              <p:spPr bwMode="auto">
                <a:xfrm>
                  <a:off x="3602" y="333"/>
                  <a:ext cx="190" cy="193"/>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37" name="Oval 31"/>
                <p:cNvSpPr>
                  <a:spLocks noChangeArrowheads="1"/>
                </p:cNvSpPr>
                <p:nvPr/>
              </p:nvSpPr>
              <p:spPr bwMode="auto">
                <a:xfrm>
                  <a:off x="4418" y="-96"/>
                  <a:ext cx="193" cy="191"/>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38" name="Oval 32"/>
                <p:cNvSpPr>
                  <a:spLocks noChangeArrowheads="1"/>
                </p:cNvSpPr>
                <p:nvPr/>
              </p:nvSpPr>
              <p:spPr bwMode="auto">
                <a:xfrm>
                  <a:off x="5233" y="385"/>
                  <a:ext cx="190" cy="191"/>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grpSp>
        </p:grpSp>
        <p:sp>
          <p:nvSpPr>
            <p:cNvPr id="19" name="Oval 34"/>
            <p:cNvSpPr>
              <a:spLocks noChangeArrowheads="1"/>
            </p:cNvSpPr>
            <p:nvPr/>
          </p:nvSpPr>
          <p:spPr bwMode="auto">
            <a:xfrm>
              <a:off x="2450" y="215"/>
              <a:ext cx="384" cy="338"/>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20" name="Oval 36"/>
            <p:cNvSpPr>
              <a:spLocks noChangeArrowheads="1"/>
            </p:cNvSpPr>
            <p:nvPr/>
          </p:nvSpPr>
          <p:spPr bwMode="auto">
            <a:xfrm>
              <a:off x="288" y="-144"/>
              <a:ext cx="384" cy="335"/>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21" name="Oval 37"/>
            <p:cNvSpPr>
              <a:spLocks noChangeArrowheads="1"/>
            </p:cNvSpPr>
            <p:nvPr/>
          </p:nvSpPr>
          <p:spPr bwMode="auto">
            <a:xfrm>
              <a:off x="1491" y="265"/>
              <a:ext cx="384" cy="335"/>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22" name="Oval 38"/>
            <p:cNvSpPr>
              <a:spLocks noChangeArrowheads="1"/>
            </p:cNvSpPr>
            <p:nvPr/>
          </p:nvSpPr>
          <p:spPr bwMode="auto">
            <a:xfrm>
              <a:off x="-190" y="265"/>
              <a:ext cx="384" cy="335"/>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23" name="Oval 39"/>
            <p:cNvSpPr>
              <a:spLocks noChangeArrowheads="1"/>
            </p:cNvSpPr>
            <p:nvPr/>
          </p:nvSpPr>
          <p:spPr bwMode="auto">
            <a:xfrm>
              <a:off x="914" y="215"/>
              <a:ext cx="384" cy="338"/>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24" name="Oval 40"/>
            <p:cNvSpPr>
              <a:spLocks noChangeArrowheads="1"/>
            </p:cNvSpPr>
            <p:nvPr/>
          </p:nvSpPr>
          <p:spPr bwMode="auto">
            <a:xfrm>
              <a:off x="1922" y="-144"/>
              <a:ext cx="384" cy="335"/>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25" name="Oval 41"/>
            <p:cNvSpPr>
              <a:spLocks noChangeArrowheads="1"/>
            </p:cNvSpPr>
            <p:nvPr/>
          </p:nvSpPr>
          <p:spPr bwMode="auto">
            <a:xfrm>
              <a:off x="481" y="357"/>
              <a:ext cx="190" cy="193"/>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26" name="Oval 42"/>
            <p:cNvSpPr>
              <a:spLocks noChangeArrowheads="1"/>
            </p:cNvSpPr>
            <p:nvPr/>
          </p:nvSpPr>
          <p:spPr bwMode="auto">
            <a:xfrm>
              <a:off x="1295" y="-72"/>
              <a:ext cx="194" cy="191"/>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27" name="Oval 43"/>
            <p:cNvSpPr>
              <a:spLocks noChangeArrowheads="1"/>
            </p:cNvSpPr>
            <p:nvPr/>
          </p:nvSpPr>
          <p:spPr bwMode="auto">
            <a:xfrm>
              <a:off x="2113" y="409"/>
              <a:ext cx="190" cy="191"/>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28" name="Oval 44"/>
            <p:cNvSpPr>
              <a:spLocks noChangeArrowheads="1"/>
            </p:cNvSpPr>
            <p:nvPr/>
          </p:nvSpPr>
          <p:spPr bwMode="auto">
            <a:xfrm>
              <a:off x="2785" y="-99"/>
              <a:ext cx="194" cy="193"/>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grpSp>
      <p:pic>
        <p:nvPicPr>
          <p:cNvPr id="39" name="Picture 38"/>
          <p:cNvPicPr>
            <a:picLocks noChangeAspect="1" noChangeArrowheads="1"/>
          </p:cNvPicPr>
          <p:nvPr/>
        </p:nvPicPr>
        <p:blipFill>
          <a:blip r:embed="rId8"/>
          <a:srcRect l="12189" t="17000" r="4688" b="46834"/>
          <a:stretch>
            <a:fillRect/>
          </a:stretch>
        </p:blipFill>
        <p:spPr bwMode="auto">
          <a:xfrm>
            <a:off x="0" y="1779588"/>
            <a:ext cx="914400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5612" name="Group 45"/>
          <p:cNvGrpSpPr>
            <a:grpSpLocks/>
          </p:cNvGrpSpPr>
          <p:nvPr/>
        </p:nvGrpSpPr>
        <p:grpSpPr bwMode="auto">
          <a:xfrm>
            <a:off x="131763" y="476250"/>
            <a:ext cx="8931275" cy="941388"/>
            <a:chOff x="-192" y="-162"/>
            <a:chExt cx="6192" cy="762"/>
          </a:xfrm>
        </p:grpSpPr>
        <p:grpSp>
          <p:nvGrpSpPr>
            <p:cNvPr id="25617" name="Group 22"/>
            <p:cNvGrpSpPr>
              <a:grpSpLocks/>
            </p:cNvGrpSpPr>
            <p:nvPr/>
          </p:nvGrpSpPr>
          <p:grpSpPr bwMode="auto">
            <a:xfrm>
              <a:off x="2976" y="-162"/>
              <a:ext cx="3024" cy="744"/>
              <a:chOff x="2928" y="-144"/>
              <a:chExt cx="3024" cy="744"/>
            </a:xfrm>
          </p:grpSpPr>
          <p:sp>
            <p:nvSpPr>
              <p:cNvPr id="74" name="Oval 23"/>
              <p:cNvSpPr>
                <a:spLocks noChangeArrowheads="1"/>
              </p:cNvSpPr>
              <p:nvPr/>
            </p:nvSpPr>
            <p:spPr bwMode="auto">
              <a:xfrm>
                <a:off x="5568" y="216"/>
                <a:ext cx="384" cy="337"/>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grpSp>
            <p:nvGrpSpPr>
              <p:cNvPr id="25629" name="Group 24"/>
              <p:cNvGrpSpPr>
                <a:grpSpLocks/>
              </p:cNvGrpSpPr>
              <p:nvPr/>
            </p:nvGrpSpPr>
            <p:grpSpPr bwMode="auto">
              <a:xfrm>
                <a:off x="2928" y="-144"/>
                <a:ext cx="2496" cy="744"/>
                <a:chOff x="2928" y="-168"/>
                <a:chExt cx="2496" cy="744"/>
              </a:xfrm>
            </p:grpSpPr>
            <p:sp>
              <p:nvSpPr>
                <p:cNvPr id="76" name="Oval 25"/>
                <p:cNvSpPr>
                  <a:spLocks noChangeArrowheads="1"/>
                </p:cNvSpPr>
                <p:nvPr/>
              </p:nvSpPr>
              <p:spPr bwMode="auto">
                <a:xfrm>
                  <a:off x="3406" y="-168"/>
                  <a:ext cx="384" cy="335"/>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77" name="Oval 26"/>
                <p:cNvSpPr>
                  <a:spLocks noChangeArrowheads="1"/>
                </p:cNvSpPr>
                <p:nvPr/>
              </p:nvSpPr>
              <p:spPr bwMode="auto">
                <a:xfrm>
                  <a:off x="4608" y="241"/>
                  <a:ext cx="383" cy="335"/>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78" name="Oval 27"/>
                <p:cNvSpPr>
                  <a:spLocks noChangeArrowheads="1"/>
                </p:cNvSpPr>
                <p:nvPr/>
              </p:nvSpPr>
              <p:spPr bwMode="auto">
                <a:xfrm>
                  <a:off x="2928" y="241"/>
                  <a:ext cx="384" cy="335"/>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79" name="Oval 28"/>
                <p:cNvSpPr>
                  <a:spLocks noChangeArrowheads="1"/>
                </p:cNvSpPr>
                <p:nvPr/>
              </p:nvSpPr>
              <p:spPr bwMode="auto">
                <a:xfrm>
                  <a:off x="4030" y="192"/>
                  <a:ext cx="384" cy="337"/>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80" name="Oval 29"/>
                <p:cNvSpPr>
                  <a:spLocks noChangeArrowheads="1"/>
                </p:cNvSpPr>
                <p:nvPr/>
              </p:nvSpPr>
              <p:spPr bwMode="auto">
                <a:xfrm>
                  <a:off x="5040" y="-168"/>
                  <a:ext cx="384" cy="335"/>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81" name="Oval 30"/>
                <p:cNvSpPr>
                  <a:spLocks noChangeArrowheads="1"/>
                </p:cNvSpPr>
                <p:nvPr/>
              </p:nvSpPr>
              <p:spPr bwMode="auto">
                <a:xfrm>
                  <a:off x="3600" y="336"/>
                  <a:ext cx="192" cy="193"/>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82" name="Oval 31"/>
                <p:cNvSpPr>
                  <a:spLocks noChangeArrowheads="1"/>
                </p:cNvSpPr>
                <p:nvPr/>
              </p:nvSpPr>
              <p:spPr bwMode="auto">
                <a:xfrm>
                  <a:off x="4416" y="-96"/>
                  <a:ext cx="193" cy="191"/>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83" name="Oval 32"/>
                <p:cNvSpPr>
                  <a:spLocks noChangeArrowheads="1"/>
                </p:cNvSpPr>
                <p:nvPr/>
              </p:nvSpPr>
              <p:spPr bwMode="auto">
                <a:xfrm>
                  <a:off x="5232" y="385"/>
                  <a:ext cx="192" cy="191"/>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grpSp>
        </p:grpSp>
        <p:sp>
          <p:nvSpPr>
            <p:cNvPr id="64" name="Oval 34"/>
            <p:cNvSpPr>
              <a:spLocks noChangeArrowheads="1"/>
            </p:cNvSpPr>
            <p:nvPr/>
          </p:nvSpPr>
          <p:spPr bwMode="auto">
            <a:xfrm>
              <a:off x="2448" y="216"/>
              <a:ext cx="384" cy="337"/>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65" name="Oval 36"/>
            <p:cNvSpPr>
              <a:spLocks noChangeArrowheads="1"/>
            </p:cNvSpPr>
            <p:nvPr/>
          </p:nvSpPr>
          <p:spPr bwMode="auto">
            <a:xfrm>
              <a:off x="288" y="-144"/>
              <a:ext cx="384" cy="335"/>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66" name="Oval 37"/>
            <p:cNvSpPr>
              <a:spLocks noChangeArrowheads="1"/>
            </p:cNvSpPr>
            <p:nvPr/>
          </p:nvSpPr>
          <p:spPr bwMode="auto">
            <a:xfrm>
              <a:off x="1488" y="265"/>
              <a:ext cx="384" cy="335"/>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67" name="Oval 38"/>
            <p:cNvSpPr>
              <a:spLocks noChangeArrowheads="1"/>
            </p:cNvSpPr>
            <p:nvPr/>
          </p:nvSpPr>
          <p:spPr bwMode="auto">
            <a:xfrm>
              <a:off x="-192" y="265"/>
              <a:ext cx="384" cy="335"/>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68" name="Oval 39"/>
            <p:cNvSpPr>
              <a:spLocks noChangeArrowheads="1"/>
            </p:cNvSpPr>
            <p:nvPr/>
          </p:nvSpPr>
          <p:spPr bwMode="auto">
            <a:xfrm>
              <a:off x="912" y="216"/>
              <a:ext cx="384" cy="337"/>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69" name="Oval 40"/>
            <p:cNvSpPr>
              <a:spLocks noChangeArrowheads="1"/>
            </p:cNvSpPr>
            <p:nvPr/>
          </p:nvSpPr>
          <p:spPr bwMode="auto">
            <a:xfrm>
              <a:off x="1920" y="-144"/>
              <a:ext cx="384" cy="335"/>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70" name="Oval 41"/>
            <p:cNvSpPr>
              <a:spLocks noChangeArrowheads="1"/>
            </p:cNvSpPr>
            <p:nvPr/>
          </p:nvSpPr>
          <p:spPr bwMode="auto">
            <a:xfrm>
              <a:off x="480" y="360"/>
              <a:ext cx="192" cy="193"/>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71" name="Oval 42"/>
            <p:cNvSpPr>
              <a:spLocks noChangeArrowheads="1"/>
            </p:cNvSpPr>
            <p:nvPr/>
          </p:nvSpPr>
          <p:spPr bwMode="auto">
            <a:xfrm>
              <a:off x="1296" y="-72"/>
              <a:ext cx="192" cy="191"/>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72" name="Oval 43"/>
            <p:cNvSpPr>
              <a:spLocks noChangeArrowheads="1"/>
            </p:cNvSpPr>
            <p:nvPr/>
          </p:nvSpPr>
          <p:spPr bwMode="auto">
            <a:xfrm>
              <a:off x="2112" y="409"/>
              <a:ext cx="194" cy="191"/>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73" name="Oval 44"/>
            <p:cNvSpPr>
              <a:spLocks noChangeArrowheads="1"/>
            </p:cNvSpPr>
            <p:nvPr/>
          </p:nvSpPr>
          <p:spPr bwMode="auto">
            <a:xfrm>
              <a:off x="2784" y="-96"/>
              <a:ext cx="192" cy="194"/>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grpSp>
      <p:sp>
        <p:nvSpPr>
          <p:cNvPr id="59" name="Manual Input 58"/>
          <p:cNvSpPr>
            <a:spLocks noChangeArrowheads="1"/>
          </p:cNvSpPr>
          <p:nvPr/>
        </p:nvSpPr>
        <p:spPr bwMode="auto">
          <a:xfrm rot="10800000">
            <a:off x="2336800" y="2184400"/>
            <a:ext cx="4016375" cy="1630363"/>
          </a:xfrm>
          <a:prstGeom prst="flowChartManualInput">
            <a:avLst/>
          </a:prstGeom>
          <a:solidFill>
            <a:srgbClr val="FEF10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lt1"/>
              </a:solidFill>
              <a:latin typeface="+mn-lt"/>
              <a:ea typeface="+mn-ea"/>
            </a:endParaRPr>
          </a:p>
        </p:txBody>
      </p:sp>
      <p:sp>
        <p:nvSpPr>
          <p:cNvPr id="60" name="Manual Input 59"/>
          <p:cNvSpPr>
            <a:spLocks noChangeArrowheads="1"/>
          </p:cNvSpPr>
          <p:nvPr/>
        </p:nvSpPr>
        <p:spPr bwMode="auto">
          <a:xfrm rot="10615776" flipV="1">
            <a:off x="2319338" y="2333625"/>
            <a:ext cx="3975100" cy="1622425"/>
          </a:xfrm>
          <a:prstGeom prst="flowChartManualInput">
            <a:avLst/>
          </a:prstGeom>
          <a:solidFill>
            <a:srgbClr val="FEF10A"/>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fontAlgn="auto">
              <a:spcBef>
                <a:spcPts val="0"/>
              </a:spcBef>
              <a:spcAft>
                <a:spcPts val="0"/>
              </a:spcAft>
              <a:defRPr/>
            </a:pPr>
            <a:endParaRPr lang="en-US">
              <a:solidFill>
                <a:schemeClr val="lt1"/>
              </a:solidFill>
              <a:latin typeface="+mn-lt"/>
              <a:ea typeface="+mn-ea"/>
            </a:endParaRPr>
          </a:p>
        </p:txBody>
      </p:sp>
      <p:sp>
        <p:nvSpPr>
          <p:cNvPr id="10" name="TextBox 9"/>
          <p:cNvSpPr txBox="1"/>
          <p:nvPr/>
        </p:nvSpPr>
        <p:spPr>
          <a:xfrm rot="21394599">
            <a:off x="2274549" y="2736392"/>
            <a:ext cx="4021870" cy="1369606"/>
          </a:xfrm>
          <a:prstGeom prst="rect">
            <a:avLst/>
          </a:prstGeom>
          <a:noFill/>
        </p:spPr>
        <p:txBody>
          <a:bodyPr>
            <a:spAutoFit/>
          </a:bodyPr>
          <a:lstStyle/>
          <a:p>
            <a:pPr algn="ctr" fontAlgn="auto">
              <a:spcBef>
                <a:spcPts val="0"/>
              </a:spcBef>
              <a:spcAft>
                <a:spcPts val="0"/>
              </a:spcAft>
              <a:defRPr/>
            </a:pPr>
            <a:r>
              <a:rPr lang="en-US" sz="8300" b="1" spc="300" dirty="0">
                <a:ln w="53975" cmpd="sng">
                  <a:solidFill>
                    <a:schemeClr val="bg1"/>
                  </a:solidFill>
                  <a:prstDash val="solid"/>
                  <a:miter lim="800000"/>
                </a:ln>
                <a:solidFill>
                  <a:srgbClr val="03235E"/>
                </a:solidFill>
                <a:effectLst>
                  <a:glow rad="45500">
                    <a:schemeClr val="accent1">
                      <a:satMod val="220000"/>
                      <a:alpha val="35000"/>
                    </a:schemeClr>
                  </a:glow>
                </a:effectLst>
                <a:latin typeface="Hobo Std"/>
                <a:ea typeface="+mn-ea"/>
                <a:cs typeface="Hobo Std"/>
              </a:rPr>
              <a:t>Citizen</a:t>
            </a:r>
          </a:p>
        </p:txBody>
      </p:sp>
      <p:sp>
        <p:nvSpPr>
          <p:cNvPr id="11" name="TextBox 10"/>
          <p:cNvSpPr txBox="1"/>
          <p:nvPr/>
        </p:nvSpPr>
        <p:spPr>
          <a:xfrm>
            <a:off x="2274418" y="2285669"/>
            <a:ext cx="3939714" cy="707886"/>
          </a:xfrm>
          <a:prstGeom prst="rect">
            <a:avLst/>
          </a:prstGeom>
          <a:noFill/>
        </p:spPr>
        <p:txBody>
          <a:bodyPr>
            <a:spAutoFit/>
          </a:bodyPr>
          <a:lstStyle/>
          <a:p>
            <a:pPr algn="ctr" fontAlgn="auto">
              <a:spcBef>
                <a:spcPts val="0"/>
              </a:spcBef>
              <a:spcAft>
                <a:spcPts val="0"/>
              </a:spcAft>
              <a:defRPr/>
            </a:pPr>
            <a:r>
              <a:rPr lang="en-US" sz="4000" dirty="0">
                <a:ln>
                  <a:solidFill>
                    <a:schemeClr val="bg1"/>
                  </a:solidFill>
                </a:ln>
                <a:solidFill>
                  <a:srgbClr val="0C67C3"/>
                </a:solidFill>
                <a:latin typeface="Hobo Std"/>
                <a:ea typeface="+mn-ea"/>
                <a:cs typeface="Hobo Std"/>
              </a:rPr>
              <a:t>Thinking Like A</a:t>
            </a:r>
          </a:p>
        </p:txBody>
      </p:sp>
    </p:spTree>
    <p:extLst>
      <p:ext uri="{BB962C8B-B14F-4D97-AF65-F5344CB8AC3E}">
        <p14:creationId xmlns:p14="http://schemas.microsoft.com/office/powerpoint/2010/main" val="25200339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txBox="1">
            <a:spLocks/>
          </p:cNvSpPr>
          <p:nvPr/>
        </p:nvSpPr>
        <p:spPr bwMode="auto">
          <a:xfrm>
            <a:off x="2727325" y="927100"/>
            <a:ext cx="6288088"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r>
              <a:rPr lang="en-US" altLang="en-US"/>
              <a:t>The Spectacular Social Studies Spectacles</a:t>
            </a:r>
          </a:p>
          <a:p>
            <a:pPr eaLnBrk="1" hangingPunct="1"/>
            <a:r>
              <a:rPr lang="en-US" altLang="en-US"/>
              <a:t>Whose Swings Are They, Anyway?</a:t>
            </a:r>
          </a:p>
          <a:p>
            <a:pPr eaLnBrk="1" hangingPunct="1"/>
            <a:r>
              <a:rPr lang="en-US" altLang="en-US"/>
              <a:t>Why Can’t I Say That?</a:t>
            </a:r>
          </a:p>
          <a:p>
            <a:pPr eaLnBrk="1" hangingPunct="1"/>
            <a:r>
              <a:rPr lang="en-US" altLang="en-US"/>
              <a:t>It’s None Of Your Business!</a:t>
            </a:r>
          </a:p>
          <a:p>
            <a:pPr eaLnBrk="1" hangingPunct="1"/>
            <a:r>
              <a:rPr lang="en-US" altLang="en-US"/>
              <a:t>What Color Am I?</a:t>
            </a:r>
          </a:p>
          <a:p>
            <a:pPr eaLnBrk="1" hangingPunct="1"/>
            <a:r>
              <a:rPr lang="en-US" altLang="en-US"/>
              <a:t>Why Is This SO Boring?	</a:t>
            </a:r>
          </a:p>
        </p:txBody>
      </p:sp>
      <p:pic>
        <p:nvPicPr>
          <p:cNvPr id="26627" name="Picture 3" descr="People_purple_glasses.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458385">
            <a:off x="217488" y="2566988"/>
            <a:ext cx="206692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Rules_red_glasses.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94926">
            <a:off x="392113" y="138113"/>
            <a:ext cx="16891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Space_blue_glasses.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33350" y="5461000"/>
            <a:ext cx="22352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Time_orange_glasses.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813" y="3992563"/>
            <a:ext cx="218916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Stuff_green_glasses.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485087">
            <a:off x="134938" y="1274763"/>
            <a:ext cx="2382837"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0" descr="Naomi.jpg"/>
          <p:cNvPicPr>
            <a:picLocks noChangeAspect="1"/>
          </p:cNvPicPr>
          <p:nvPr/>
        </p:nvPicPr>
        <p:blipFill>
          <a:blip r:embed="rId8" cstate="email">
            <a:extLst>
              <a:ext uri="{28A0092B-C50C-407E-A947-70E740481C1C}">
                <a14:useLocalDpi xmlns:a14="http://schemas.microsoft.com/office/drawing/2010/main" val="0"/>
              </a:ext>
            </a:extLst>
          </a:blip>
          <a:srcRect t="1978" r="5225" b="72278"/>
          <a:stretch>
            <a:fillRect/>
          </a:stretch>
        </p:blipFill>
        <p:spPr bwMode="auto">
          <a:xfrm>
            <a:off x="5934075" y="4962525"/>
            <a:ext cx="320992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19468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3"/>
          <p:cNvGraphicFramePr>
            <a:graphicFrameLocks noChangeAspect="1"/>
          </p:cNvGraphicFramePr>
          <p:nvPr/>
        </p:nvGraphicFramePr>
        <p:xfrm>
          <a:off x="446088" y="1511300"/>
          <a:ext cx="8408987" cy="5346700"/>
        </p:xfrm>
        <a:graphic>
          <a:graphicData uri="http://schemas.openxmlformats.org/presentationml/2006/ole">
            <mc:AlternateContent xmlns:mc="http://schemas.openxmlformats.org/markup-compatibility/2006">
              <mc:Choice xmlns:v="urn:schemas-microsoft-com:vml" Requires="v">
                <p:oleObj spid="_x0000_s1057" name="Document" r:id="rId4" imgW="6184672" imgH="4851221" progId="Word.Document.12">
                  <p:embed/>
                </p:oleObj>
              </mc:Choice>
              <mc:Fallback>
                <p:oleObj name="Document" r:id="rId4" imgW="6184672" imgH="4851221"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88" y="1511300"/>
                        <a:ext cx="8408987"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7651" name="Picture 1" descr="trunk.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57925" y="4471988"/>
            <a:ext cx="274637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2" name="Group 45"/>
          <p:cNvGrpSpPr>
            <a:grpSpLocks/>
          </p:cNvGrpSpPr>
          <p:nvPr/>
        </p:nvGrpSpPr>
        <p:grpSpPr bwMode="auto">
          <a:xfrm rot="10800000">
            <a:off x="198438" y="392113"/>
            <a:ext cx="8931275" cy="941387"/>
            <a:chOff x="-192" y="-162"/>
            <a:chExt cx="6192" cy="762"/>
          </a:xfrm>
        </p:grpSpPr>
        <p:grpSp>
          <p:nvGrpSpPr>
            <p:cNvPr id="27653" name="Group 22"/>
            <p:cNvGrpSpPr>
              <a:grpSpLocks/>
            </p:cNvGrpSpPr>
            <p:nvPr/>
          </p:nvGrpSpPr>
          <p:grpSpPr bwMode="auto">
            <a:xfrm>
              <a:off x="2976" y="-162"/>
              <a:ext cx="3024" cy="744"/>
              <a:chOff x="2928" y="-144"/>
              <a:chExt cx="3024" cy="744"/>
            </a:xfrm>
          </p:grpSpPr>
          <p:sp>
            <p:nvSpPr>
              <p:cNvPr id="21" name="Oval 23"/>
              <p:cNvSpPr>
                <a:spLocks noChangeArrowheads="1"/>
              </p:cNvSpPr>
              <p:nvPr/>
            </p:nvSpPr>
            <p:spPr bwMode="auto">
              <a:xfrm>
                <a:off x="5572" y="215"/>
                <a:ext cx="384" cy="338"/>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grpSp>
            <p:nvGrpSpPr>
              <p:cNvPr id="27665" name="Group 24"/>
              <p:cNvGrpSpPr>
                <a:grpSpLocks/>
              </p:cNvGrpSpPr>
              <p:nvPr/>
            </p:nvGrpSpPr>
            <p:grpSpPr bwMode="auto">
              <a:xfrm>
                <a:off x="2928" y="-144"/>
                <a:ext cx="2496" cy="744"/>
                <a:chOff x="2928" y="-168"/>
                <a:chExt cx="2496" cy="744"/>
              </a:xfrm>
            </p:grpSpPr>
            <p:sp>
              <p:nvSpPr>
                <p:cNvPr id="23" name="Oval 25"/>
                <p:cNvSpPr>
                  <a:spLocks noChangeArrowheads="1"/>
                </p:cNvSpPr>
                <p:nvPr/>
              </p:nvSpPr>
              <p:spPr bwMode="auto">
                <a:xfrm>
                  <a:off x="3410" y="-163"/>
                  <a:ext cx="384" cy="335"/>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24" name="Oval 26"/>
                <p:cNvSpPr>
                  <a:spLocks noChangeArrowheads="1"/>
                </p:cNvSpPr>
                <p:nvPr/>
              </p:nvSpPr>
              <p:spPr bwMode="auto">
                <a:xfrm>
                  <a:off x="4608" y="243"/>
                  <a:ext cx="383" cy="335"/>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25" name="Oval 27"/>
                <p:cNvSpPr>
                  <a:spLocks noChangeArrowheads="1"/>
                </p:cNvSpPr>
                <p:nvPr/>
              </p:nvSpPr>
              <p:spPr bwMode="auto">
                <a:xfrm>
                  <a:off x="2930" y="246"/>
                  <a:ext cx="384" cy="335"/>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26" name="Oval 28"/>
                <p:cNvSpPr>
                  <a:spLocks noChangeArrowheads="1"/>
                </p:cNvSpPr>
                <p:nvPr/>
              </p:nvSpPr>
              <p:spPr bwMode="auto">
                <a:xfrm>
                  <a:off x="4034" y="192"/>
                  <a:ext cx="384" cy="337"/>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27" name="Oval 29"/>
                <p:cNvSpPr>
                  <a:spLocks noChangeArrowheads="1"/>
                </p:cNvSpPr>
                <p:nvPr/>
              </p:nvSpPr>
              <p:spPr bwMode="auto">
                <a:xfrm>
                  <a:off x="5042" y="-167"/>
                  <a:ext cx="384" cy="33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28" name="Oval 30"/>
                <p:cNvSpPr>
                  <a:spLocks noChangeArrowheads="1"/>
                </p:cNvSpPr>
                <p:nvPr/>
              </p:nvSpPr>
              <p:spPr bwMode="auto">
                <a:xfrm>
                  <a:off x="3600" y="338"/>
                  <a:ext cx="192" cy="193"/>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29" name="Oval 31"/>
                <p:cNvSpPr>
                  <a:spLocks noChangeArrowheads="1"/>
                </p:cNvSpPr>
                <p:nvPr/>
              </p:nvSpPr>
              <p:spPr bwMode="auto">
                <a:xfrm>
                  <a:off x="4418" y="-95"/>
                  <a:ext cx="193" cy="190"/>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30" name="Oval 32"/>
                <p:cNvSpPr>
                  <a:spLocks noChangeArrowheads="1"/>
                </p:cNvSpPr>
                <p:nvPr/>
              </p:nvSpPr>
              <p:spPr bwMode="auto">
                <a:xfrm>
                  <a:off x="5234" y="387"/>
                  <a:ext cx="193" cy="191"/>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grpSp>
        </p:grpSp>
        <p:sp>
          <p:nvSpPr>
            <p:cNvPr id="10" name="Oval 34"/>
            <p:cNvSpPr>
              <a:spLocks noChangeArrowheads="1"/>
            </p:cNvSpPr>
            <p:nvPr/>
          </p:nvSpPr>
          <p:spPr bwMode="auto">
            <a:xfrm>
              <a:off x="2449" y="216"/>
              <a:ext cx="383" cy="337"/>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11" name="Oval 36"/>
            <p:cNvSpPr>
              <a:spLocks noChangeArrowheads="1"/>
            </p:cNvSpPr>
            <p:nvPr/>
          </p:nvSpPr>
          <p:spPr bwMode="auto">
            <a:xfrm>
              <a:off x="290" y="-143"/>
              <a:ext cx="384" cy="334"/>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12" name="Oval 37"/>
            <p:cNvSpPr>
              <a:spLocks noChangeArrowheads="1"/>
            </p:cNvSpPr>
            <p:nvPr/>
          </p:nvSpPr>
          <p:spPr bwMode="auto">
            <a:xfrm>
              <a:off x="1490" y="267"/>
              <a:ext cx="384" cy="335"/>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13" name="Oval 38"/>
            <p:cNvSpPr>
              <a:spLocks noChangeArrowheads="1"/>
            </p:cNvSpPr>
            <p:nvPr/>
          </p:nvSpPr>
          <p:spPr bwMode="auto">
            <a:xfrm>
              <a:off x="-190" y="267"/>
              <a:ext cx="384" cy="335"/>
            </a:xfrm>
            <a:prstGeom prst="ellipse">
              <a:avLst/>
            </a:prstGeom>
            <a:solidFill>
              <a:srgbClr val="009900"/>
            </a:solidFill>
            <a:ln w="9525">
              <a:solidFill>
                <a:srgbClr val="0099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15" name="Oval 39"/>
            <p:cNvSpPr>
              <a:spLocks noChangeArrowheads="1"/>
            </p:cNvSpPr>
            <p:nvPr/>
          </p:nvSpPr>
          <p:spPr bwMode="auto">
            <a:xfrm>
              <a:off x="914" y="216"/>
              <a:ext cx="384" cy="337"/>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16" name="Oval 40"/>
            <p:cNvSpPr>
              <a:spLocks noChangeArrowheads="1"/>
            </p:cNvSpPr>
            <p:nvPr/>
          </p:nvSpPr>
          <p:spPr bwMode="auto">
            <a:xfrm>
              <a:off x="1922" y="-143"/>
              <a:ext cx="384" cy="334"/>
            </a:xfrm>
            <a:prstGeom prst="ellipse">
              <a:avLst/>
            </a:prstGeom>
            <a:solidFill>
              <a:srgbClr val="800080"/>
            </a:solidFill>
            <a:ln w="9525">
              <a:solidFill>
                <a:srgbClr val="80008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17" name="Oval 41"/>
            <p:cNvSpPr>
              <a:spLocks noChangeArrowheads="1"/>
            </p:cNvSpPr>
            <p:nvPr/>
          </p:nvSpPr>
          <p:spPr bwMode="auto">
            <a:xfrm>
              <a:off x="480" y="360"/>
              <a:ext cx="192" cy="193"/>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18" name="Oval 42"/>
            <p:cNvSpPr>
              <a:spLocks noChangeArrowheads="1"/>
            </p:cNvSpPr>
            <p:nvPr/>
          </p:nvSpPr>
          <p:spPr bwMode="auto">
            <a:xfrm>
              <a:off x="1296" y="-71"/>
              <a:ext cx="192" cy="190"/>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19" name="Oval 43"/>
            <p:cNvSpPr>
              <a:spLocks noChangeArrowheads="1"/>
            </p:cNvSpPr>
            <p:nvPr/>
          </p:nvSpPr>
          <p:spPr bwMode="auto">
            <a:xfrm>
              <a:off x="2113" y="411"/>
              <a:ext cx="194" cy="191"/>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sp>
          <p:nvSpPr>
            <p:cNvPr id="20" name="Oval 44"/>
            <p:cNvSpPr>
              <a:spLocks noChangeArrowheads="1"/>
            </p:cNvSpPr>
            <p:nvPr/>
          </p:nvSpPr>
          <p:spPr bwMode="auto">
            <a:xfrm>
              <a:off x="2784" y="-95"/>
              <a:ext cx="192" cy="194"/>
            </a:xfrm>
            <a:prstGeom prst="ellipse">
              <a:avLst/>
            </a:prstGeom>
            <a:solidFill>
              <a:srgbClr val="CC0066"/>
            </a:solidFill>
            <a:ln w="9525">
              <a:solidFill>
                <a:srgbClr val="CC0066"/>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endParaRPr>
            </a:p>
          </p:txBody>
        </p:sp>
      </p:grpSp>
    </p:spTree>
    <p:extLst>
      <p:ext uri="{BB962C8B-B14F-4D97-AF65-F5344CB8AC3E}">
        <p14:creationId xmlns:p14="http://schemas.microsoft.com/office/powerpoint/2010/main" val="33027065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9372600" cy="1249362"/>
          </a:xfrm>
        </p:spPr>
        <p:txBody>
          <a:bodyPr>
            <a:normAutofit fontScale="90000"/>
          </a:bodyPr>
          <a:lstStyle/>
          <a:p>
            <a:pPr algn="ctr"/>
            <a:r>
              <a:rPr lang="en-US" b="1" dirty="0" smtClean="0">
                <a:solidFill>
                  <a:srgbClr val="002060"/>
                </a:solidFill>
              </a:rPr>
              <a:t>Table Texting </a:t>
            </a:r>
            <a:br>
              <a:rPr lang="en-US" b="1" dirty="0" smtClean="0">
                <a:solidFill>
                  <a:srgbClr val="002060"/>
                </a:solidFill>
              </a:rPr>
            </a:br>
            <a:r>
              <a:rPr lang="en-US" b="1" dirty="0" smtClean="0">
                <a:solidFill>
                  <a:srgbClr val="002060"/>
                </a:solidFill>
              </a:rPr>
              <a:t>C3 Framework Impacts on Teaching and Learning  </a:t>
            </a:r>
            <a:endParaRPr lang="en-US" b="1" dirty="0">
              <a:solidFill>
                <a:srgbClr val="00206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858644"/>
            <a:ext cx="2581275" cy="2639412"/>
          </a:xfrm>
          <a:prstGeom prst="rect">
            <a:avLst/>
          </a:prstGeom>
        </p:spPr>
      </p:pic>
      <p:sp>
        <p:nvSpPr>
          <p:cNvPr id="6" name="TextBox 5"/>
          <p:cNvSpPr txBox="1"/>
          <p:nvPr/>
        </p:nvSpPr>
        <p:spPr>
          <a:xfrm>
            <a:off x="457200" y="2057400"/>
            <a:ext cx="5334000" cy="3539430"/>
          </a:xfrm>
          <a:prstGeom prst="rect">
            <a:avLst/>
          </a:prstGeom>
          <a:noFill/>
        </p:spPr>
        <p:txBody>
          <a:bodyPr wrap="square" rtlCol="0">
            <a:spAutoFit/>
          </a:bodyPr>
          <a:lstStyle/>
          <a:p>
            <a:pPr marL="514350" indent="-514350">
              <a:buFont typeface="+mj-lt"/>
              <a:buAutoNum type="arabicPeriod"/>
            </a:pPr>
            <a:r>
              <a:rPr lang="en-US" sz="2800" b="1" dirty="0" smtClean="0"/>
              <a:t>Record a question</a:t>
            </a:r>
            <a:r>
              <a:rPr lang="en-US" sz="2800" b="1" dirty="0"/>
              <a:t> regarding the C3 Framework</a:t>
            </a:r>
            <a:r>
              <a:rPr lang="en-US" sz="2800" b="1" dirty="0" smtClean="0"/>
              <a:t> on the Table Texting Form provided.  </a:t>
            </a:r>
          </a:p>
          <a:p>
            <a:pPr marL="514350" indent="-514350">
              <a:buFont typeface="+mj-lt"/>
              <a:buAutoNum type="arabicPeriod"/>
            </a:pPr>
            <a:r>
              <a:rPr lang="en-US" sz="2800" b="1" dirty="0" smtClean="0"/>
              <a:t>Record your response.</a:t>
            </a:r>
          </a:p>
          <a:p>
            <a:pPr marL="514350" indent="-514350">
              <a:buFont typeface="+mj-lt"/>
              <a:buAutoNum type="arabicPeriod"/>
            </a:pPr>
            <a:r>
              <a:rPr lang="en-US" sz="2800" b="1" dirty="0" smtClean="0"/>
              <a:t>At signal, pass to the right. Read your colleague’s response and reply.</a:t>
            </a:r>
          </a:p>
          <a:p>
            <a:r>
              <a:rPr lang="en-US" sz="2800" b="1" dirty="0" smtClean="0"/>
              <a:t>3.  Repeat step 3 until complete.</a:t>
            </a:r>
            <a:endParaRPr lang="en-US" sz="2800" b="1" dirty="0"/>
          </a:p>
        </p:txBody>
      </p:sp>
    </p:spTree>
    <p:extLst>
      <p:ext uri="{BB962C8B-B14F-4D97-AF65-F5344CB8AC3E}">
        <p14:creationId xmlns:p14="http://schemas.microsoft.com/office/powerpoint/2010/main" val="11552371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90804"/>
            <a:ext cx="5410200" cy="5446268"/>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239446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15962"/>
          </a:xfrm>
        </p:spPr>
        <p:txBody>
          <a:bodyPr rtlCol="0">
            <a:noAutofit/>
          </a:bodyPr>
          <a:lstStyle/>
          <a:p>
            <a:pPr fontAlgn="auto">
              <a:spcAft>
                <a:spcPts val="0"/>
              </a:spcAft>
              <a:defRPr/>
            </a:pPr>
            <a:r>
              <a:rPr lang="en-US" sz="4000" b="1" dirty="0" smtClean="0">
                <a:solidFill>
                  <a:srgbClr val="002060"/>
                </a:solidFill>
              </a:rPr>
              <a:t>Becoming Agents of Change</a:t>
            </a:r>
            <a:br>
              <a:rPr lang="en-US" sz="4000" b="1" dirty="0" smtClean="0">
                <a:solidFill>
                  <a:srgbClr val="002060"/>
                </a:solidFill>
              </a:rPr>
            </a:br>
            <a:r>
              <a:rPr lang="en-US" sz="4000" b="1" dirty="0" smtClean="0">
                <a:solidFill>
                  <a:srgbClr val="002060"/>
                </a:solidFill>
              </a:rPr>
              <a:t>Building Capacity Around the 4 Pillars</a:t>
            </a:r>
            <a:endParaRPr lang="en-US" sz="4000" b="1" dirty="0">
              <a:solidFill>
                <a:srgbClr val="002060"/>
              </a:solidFill>
            </a:endParaRPr>
          </a:p>
        </p:txBody>
      </p:sp>
      <p:pic>
        <p:nvPicPr>
          <p:cNvPr id="2051" name="Picture 2" descr="https://encrypted-tbn0.gstatic.com/images?q=tbn:ANd9GcSxWTzf03zzuxkWf7_lm3iYsqxwj_HIIrDQB8niI-NtJPvYZeYJ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11325"/>
            <a:ext cx="63150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3481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Building Capacity</a:t>
            </a:r>
            <a:endParaRPr lang="en-US" b="1" dirty="0">
              <a:solidFill>
                <a:schemeClr val="tx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43400" y="304800"/>
            <a:ext cx="4530593" cy="4272623"/>
          </a:xfrm>
        </p:spPr>
      </p:pic>
      <p:sp>
        <p:nvSpPr>
          <p:cNvPr id="5" name="TextBox 4"/>
          <p:cNvSpPr txBox="1"/>
          <p:nvPr/>
        </p:nvSpPr>
        <p:spPr>
          <a:xfrm>
            <a:off x="0" y="1143000"/>
            <a:ext cx="4343400" cy="2677656"/>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Develop Skills</a:t>
            </a:r>
          </a:p>
          <a:p>
            <a:pPr marL="342900" indent="-342900">
              <a:buFont typeface="Arial" panose="020B0604020202020204" pitchFamily="34" charset="0"/>
              <a:buChar char="•"/>
            </a:pPr>
            <a:r>
              <a:rPr lang="en-US" sz="2400" b="1" dirty="0" smtClean="0"/>
              <a:t>Increase Knowledge</a:t>
            </a:r>
          </a:p>
          <a:p>
            <a:pPr marL="342900" indent="-342900">
              <a:buFont typeface="Arial" panose="020B0604020202020204" pitchFamily="34" charset="0"/>
              <a:buChar char="•"/>
            </a:pPr>
            <a:r>
              <a:rPr lang="en-US" sz="2400" b="1" dirty="0" smtClean="0"/>
              <a:t>Use Resources to Develop a Plan to Meet Specific District Needs</a:t>
            </a:r>
          </a:p>
          <a:p>
            <a:pPr marL="342900" indent="-342900">
              <a:buFont typeface="Arial" panose="020B0604020202020204" pitchFamily="34" charset="0"/>
              <a:buChar char="•"/>
            </a:pPr>
            <a:r>
              <a:rPr lang="en-US" sz="2400" b="1" dirty="0" smtClean="0"/>
              <a:t>Long Term Sustainable Model</a:t>
            </a:r>
          </a:p>
          <a:p>
            <a:pPr marL="342900" indent="-342900">
              <a:buFont typeface="Arial" panose="020B0604020202020204" pitchFamily="34" charset="0"/>
              <a:buChar char="•"/>
            </a:pPr>
            <a:endParaRPr lang="en-US" sz="24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26" y="3581400"/>
            <a:ext cx="2286000" cy="2915269"/>
          </a:xfrm>
          <a:prstGeom prst="rect">
            <a:avLst/>
          </a:prstGeom>
        </p:spPr>
      </p:pic>
    </p:spTree>
    <p:extLst>
      <p:ext uri="{BB962C8B-B14F-4D97-AF65-F5344CB8AC3E}">
        <p14:creationId xmlns:p14="http://schemas.microsoft.com/office/powerpoint/2010/main" val="377771329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39"/>
          <p:cNvGrpSpPr>
            <a:grpSpLocks/>
          </p:cNvGrpSpPr>
          <p:nvPr/>
        </p:nvGrpSpPr>
        <p:grpSpPr bwMode="auto">
          <a:xfrm>
            <a:off x="-566738" y="0"/>
            <a:ext cx="10458451" cy="7116763"/>
            <a:chOff x="0" y="0"/>
            <a:chExt cx="6588" cy="4483"/>
          </a:xfrm>
        </p:grpSpPr>
        <p:grpSp>
          <p:nvGrpSpPr>
            <p:cNvPr id="4105" name="Group 16"/>
            <p:cNvGrpSpPr>
              <a:grpSpLocks/>
            </p:cNvGrpSpPr>
            <p:nvPr/>
          </p:nvGrpSpPr>
          <p:grpSpPr bwMode="auto">
            <a:xfrm>
              <a:off x="406" y="0"/>
              <a:ext cx="5760" cy="4320"/>
              <a:chOff x="0" y="0"/>
              <a:chExt cx="5760" cy="4320"/>
            </a:xfrm>
          </p:grpSpPr>
          <p:grpSp>
            <p:nvGrpSpPr>
              <p:cNvPr id="4128" name="Group 4"/>
              <p:cNvGrpSpPr>
                <a:grpSpLocks/>
              </p:cNvGrpSpPr>
              <p:nvPr/>
            </p:nvGrpSpPr>
            <p:grpSpPr bwMode="auto">
              <a:xfrm>
                <a:off x="0" y="0"/>
                <a:ext cx="1583" cy="4320"/>
                <a:chOff x="0" y="0"/>
                <a:chExt cx="1583" cy="4320"/>
              </a:xfrm>
            </p:grpSpPr>
            <p:sp>
              <p:nvSpPr>
                <p:cNvPr id="4140" name="Rectangle 1"/>
                <p:cNvSpPr>
                  <a:spLocks/>
                </p:cNvSpPr>
                <p:nvPr/>
              </p:nvSpPr>
              <p:spPr bwMode="auto">
                <a:xfrm>
                  <a:off x="576" y="0"/>
                  <a:ext cx="1007"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41" name="Rectangle 2"/>
                <p:cNvSpPr>
                  <a:spLocks/>
                </p:cNvSpPr>
                <p:nvPr/>
              </p:nvSpPr>
              <p:spPr bwMode="auto">
                <a:xfrm>
                  <a:off x="0" y="0"/>
                  <a:ext cx="28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42" name="Rectangle 3"/>
                <p:cNvSpPr>
                  <a:spLocks/>
                </p:cNvSpPr>
                <p:nvPr/>
              </p:nvSpPr>
              <p:spPr bwMode="auto">
                <a:xfrm>
                  <a:off x="144" y="0"/>
                  <a:ext cx="480"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grpSp>
          <p:grpSp>
            <p:nvGrpSpPr>
              <p:cNvPr id="4129" name="Group 8"/>
              <p:cNvGrpSpPr>
                <a:grpSpLocks/>
              </p:cNvGrpSpPr>
              <p:nvPr/>
            </p:nvGrpSpPr>
            <p:grpSpPr bwMode="auto">
              <a:xfrm>
                <a:off x="266" y="0"/>
                <a:ext cx="1584" cy="4320"/>
                <a:chOff x="0" y="0"/>
                <a:chExt cx="1584" cy="4320"/>
              </a:xfrm>
            </p:grpSpPr>
            <p:sp>
              <p:nvSpPr>
                <p:cNvPr id="4137" name="Rectangle 5"/>
                <p:cNvSpPr>
                  <a:spLocks/>
                </p:cNvSpPr>
                <p:nvPr/>
              </p:nvSpPr>
              <p:spPr bwMode="auto">
                <a:xfrm>
                  <a:off x="576" y="0"/>
                  <a:ext cx="100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8" name="Rectangle 6"/>
                <p:cNvSpPr>
                  <a:spLocks/>
                </p:cNvSpPr>
                <p:nvPr/>
              </p:nvSpPr>
              <p:spPr bwMode="auto">
                <a:xfrm>
                  <a:off x="0" y="0"/>
                  <a:ext cx="28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9" name="Rectangle 7"/>
                <p:cNvSpPr>
                  <a:spLocks/>
                </p:cNvSpPr>
                <p:nvPr/>
              </p:nvSpPr>
              <p:spPr bwMode="auto">
                <a:xfrm>
                  <a:off x="144" y="0"/>
                  <a:ext cx="480"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grpSp>
          <p:grpSp>
            <p:nvGrpSpPr>
              <p:cNvPr id="4130" name="Group 12"/>
              <p:cNvGrpSpPr>
                <a:grpSpLocks/>
              </p:cNvGrpSpPr>
              <p:nvPr/>
            </p:nvGrpSpPr>
            <p:grpSpPr bwMode="auto">
              <a:xfrm rot="10800000">
                <a:off x="4175" y="0"/>
                <a:ext cx="1584" cy="4320"/>
                <a:chOff x="0" y="0"/>
                <a:chExt cx="1584" cy="4320"/>
              </a:xfrm>
            </p:grpSpPr>
            <p:sp>
              <p:nvSpPr>
                <p:cNvPr id="4134" name="Rectangle 9"/>
                <p:cNvSpPr>
                  <a:spLocks/>
                </p:cNvSpPr>
                <p:nvPr/>
              </p:nvSpPr>
              <p:spPr bwMode="auto">
                <a:xfrm>
                  <a:off x="576" y="0"/>
                  <a:ext cx="100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5" name="Rectangle 10"/>
                <p:cNvSpPr>
                  <a:spLocks/>
                </p:cNvSpPr>
                <p:nvPr/>
              </p:nvSpPr>
              <p:spPr bwMode="auto">
                <a:xfrm>
                  <a:off x="0" y="0"/>
                  <a:ext cx="28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6" name="Rectangle 11"/>
                <p:cNvSpPr>
                  <a:spLocks/>
                </p:cNvSpPr>
                <p:nvPr/>
              </p:nvSpPr>
              <p:spPr bwMode="auto">
                <a:xfrm>
                  <a:off x="144" y="0"/>
                  <a:ext cx="480"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grpSp>
          <p:sp>
            <p:nvSpPr>
              <p:cNvPr id="4131" name="Rectangle 13"/>
              <p:cNvSpPr>
                <a:spLocks/>
              </p:cNvSpPr>
              <p:nvPr/>
            </p:nvSpPr>
            <p:spPr bwMode="auto">
              <a:xfrm>
                <a:off x="2399" y="0"/>
                <a:ext cx="1777"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2" name="Rectangle 14"/>
              <p:cNvSpPr>
                <a:spLocks/>
              </p:cNvSpPr>
              <p:nvPr/>
            </p:nvSpPr>
            <p:spPr bwMode="auto">
              <a:xfrm>
                <a:off x="1824" y="0"/>
                <a:ext cx="288"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133" name="Rectangle 15"/>
              <p:cNvSpPr>
                <a:spLocks/>
              </p:cNvSpPr>
              <p:nvPr/>
            </p:nvSpPr>
            <p:spPr bwMode="auto">
              <a:xfrm>
                <a:off x="1967" y="0"/>
                <a:ext cx="481" cy="4320"/>
              </a:xfrm>
              <a:prstGeom prst="rect">
                <a:avLst/>
              </a:prstGeom>
              <a:solidFill>
                <a:srgbClr val="FFFFFF">
                  <a:alpha val="9412"/>
                </a:srgbClr>
              </a:solidFill>
              <a:ln>
                <a:noFill/>
              </a:ln>
              <a:extLst>
                <a:ext uri="{91240B29-F687-4F45-9708-019B960494DF}">
                  <a14:hiddenLine xmlns:a14="http://schemas.microsoft.com/office/drawing/2010/main" w="15875">
                    <a:solidFill>
                      <a:schemeClr val="tx1"/>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grpSp>
        <p:sp>
          <p:nvSpPr>
            <p:cNvPr id="4106" name="Freeform 17"/>
            <p:cNvSpPr>
              <a:spLocks/>
            </p:cNvSpPr>
            <p:nvPr/>
          </p:nvSpPr>
          <p:spPr bwMode="auto">
            <a:xfrm>
              <a:off x="398" y="3172"/>
              <a:ext cx="5761" cy="734"/>
            </a:xfrm>
            <a:custGeom>
              <a:avLst/>
              <a:gdLst>
                <a:gd name="T0" fmla="*/ 0 w 21600"/>
                <a:gd name="T1" fmla="*/ 0 h 21431"/>
                <a:gd name="T2" fmla="*/ 0 w 21600"/>
                <a:gd name="T3" fmla="*/ 0 h 21431"/>
                <a:gd name="T4" fmla="*/ 0 w 21600"/>
                <a:gd name="T5" fmla="*/ 0 h 21431"/>
                <a:gd name="T6" fmla="*/ 0 w 21600"/>
                <a:gd name="T7" fmla="*/ 0 h 21431"/>
                <a:gd name="T8" fmla="*/ 0 w 21600"/>
                <a:gd name="T9" fmla="*/ 0 h 214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431">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20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07" name="Freeform 18"/>
            <p:cNvSpPr>
              <a:spLocks/>
            </p:cNvSpPr>
            <p:nvPr/>
          </p:nvSpPr>
          <p:spPr bwMode="auto">
            <a:xfrm>
              <a:off x="398" y="2195"/>
              <a:ext cx="5761" cy="549"/>
            </a:xfrm>
            <a:custGeom>
              <a:avLst/>
              <a:gdLst>
                <a:gd name="T0" fmla="*/ 0 w 21600"/>
                <a:gd name="T1" fmla="*/ 0 h 21132"/>
                <a:gd name="T2" fmla="*/ 0 w 21600"/>
                <a:gd name="T3" fmla="*/ 0 h 21132"/>
                <a:gd name="T4" fmla="*/ 0 w 21600"/>
                <a:gd name="T5" fmla="*/ 0 h 21132"/>
                <a:gd name="T6" fmla="*/ 0 w 21600"/>
                <a:gd name="T7" fmla="*/ 0 h 21132"/>
                <a:gd name="T8" fmla="*/ 0 w 21600"/>
                <a:gd name="T9" fmla="*/ 0 h 21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132">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20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08" name="Freeform 19"/>
            <p:cNvSpPr>
              <a:spLocks/>
            </p:cNvSpPr>
            <p:nvPr/>
          </p:nvSpPr>
          <p:spPr bwMode="auto">
            <a:xfrm>
              <a:off x="391" y="3553"/>
              <a:ext cx="1893" cy="763"/>
            </a:xfrm>
            <a:custGeom>
              <a:avLst/>
              <a:gdLst>
                <a:gd name="T0" fmla="*/ 0 w 21600"/>
                <a:gd name="T1" fmla="*/ 0 h 21600"/>
                <a:gd name="T2" fmla="*/ 0 w 21600"/>
                <a:gd name="T3" fmla="*/ 0 h 21600"/>
                <a:gd name="T4" fmla="*/ 0 60000 65536"/>
                <a:gd name="T5" fmla="*/ 0 60000 65536"/>
              </a:gdLst>
              <a:ahLst/>
              <a:cxnLst>
                <a:cxn ang="T4">
                  <a:pos x="T0" y="T1"/>
                </a:cxn>
                <a:cxn ang="T5">
                  <a:pos x="T2" y="T3"/>
                </a:cxn>
              </a:cxnLst>
              <a:rect l="0" t="0" r="r" b="b"/>
              <a:pathLst>
                <a:path w="21600" h="21600">
                  <a:moveTo>
                    <a:pt x="0" y="0"/>
                  </a:moveTo>
                  <a:cubicBezTo>
                    <a:pt x="7933" y="8947"/>
                    <a:pt x="15866" y="17894"/>
                    <a:pt x="21600" y="21600"/>
                  </a:cubicBezTo>
                </a:path>
              </a:pathLst>
            </a:custGeom>
            <a:noFill/>
            <a:ln w="6350" cap="flat">
              <a:solidFill>
                <a:srgbClr val="FFFFFF">
                  <a:alpha val="20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09" name="Freeform 20"/>
            <p:cNvSpPr>
              <a:spLocks/>
            </p:cNvSpPr>
            <p:nvPr/>
          </p:nvSpPr>
          <p:spPr bwMode="auto">
            <a:xfrm>
              <a:off x="398" y="3329"/>
              <a:ext cx="5761" cy="922"/>
            </a:xfrm>
            <a:custGeom>
              <a:avLst/>
              <a:gdLst>
                <a:gd name="T0" fmla="*/ 0 w 21600"/>
                <a:gd name="T1" fmla="*/ 0 h 21438"/>
                <a:gd name="T2" fmla="*/ 0 w 21600"/>
                <a:gd name="T3" fmla="*/ 0 h 21438"/>
                <a:gd name="T4" fmla="*/ 0 w 21600"/>
                <a:gd name="T5" fmla="*/ 0 h 21438"/>
                <a:gd name="T6" fmla="*/ 0 w 21600"/>
                <a:gd name="T7" fmla="*/ 0 h 21438"/>
                <a:gd name="T8" fmla="*/ 0 w 21600"/>
                <a:gd name="T9" fmla="*/ 0 h 21438"/>
                <a:gd name="T10" fmla="*/ 0 w 21600"/>
                <a:gd name="T11" fmla="*/ 0 h 21438"/>
                <a:gd name="T12" fmla="*/ 0 w 21600"/>
                <a:gd name="T13" fmla="*/ 0 h 214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438">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20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0" name="Freeform 21"/>
            <p:cNvSpPr>
              <a:spLocks/>
            </p:cNvSpPr>
            <p:nvPr/>
          </p:nvSpPr>
          <p:spPr bwMode="auto">
            <a:xfrm>
              <a:off x="1752" y="3235"/>
              <a:ext cx="4399" cy="1081"/>
            </a:xfrm>
            <a:custGeom>
              <a:avLst/>
              <a:gdLst>
                <a:gd name="T0" fmla="*/ 0 w 21600"/>
                <a:gd name="T1" fmla="*/ 0 h 21531"/>
                <a:gd name="T2" fmla="*/ 0 w 21600"/>
                <a:gd name="T3" fmla="*/ 0 h 21531"/>
                <a:gd name="T4" fmla="*/ 0 w 21600"/>
                <a:gd name="T5" fmla="*/ 0 h 21531"/>
                <a:gd name="T6" fmla="*/ 0 w 21600"/>
                <a:gd name="T7" fmla="*/ 0 h 21531"/>
                <a:gd name="T8" fmla="*/ 0 w 21600"/>
                <a:gd name="T9" fmla="*/ 0 h 21531"/>
                <a:gd name="T10" fmla="*/ 0 w 21600"/>
                <a:gd name="T11" fmla="*/ 0 h 21531"/>
                <a:gd name="T12" fmla="*/ 0 w 21600"/>
                <a:gd name="T13" fmla="*/ 0 h 21531"/>
                <a:gd name="T14" fmla="*/ 0 w 21600"/>
                <a:gd name="T15" fmla="*/ 0 h 21531"/>
                <a:gd name="T16" fmla="*/ 0 w 21600"/>
                <a:gd name="T17" fmla="*/ 0 h 21531"/>
                <a:gd name="T18" fmla="*/ 0 w 21600"/>
                <a:gd name="T19" fmla="*/ 0 h 21531"/>
                <a:gd name="T20" fmla="*/ 0 w 21600"/>
                <a:gd name="T21" fmla="*/ 0 h 215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531">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20000"/>
                </a:srgb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111" name="Freeform 22"/>
            <p:cNvSpPr>
              <a:spLocks/>
            </p:cNvSpPr>
            <p:nvPr/>
          </p:nvSpPr>
          <p:spPr bwMode="auto">
            <a:xfrm rot="1800000">
              <a:off x="2293" y="1801"/>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9412"/>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12" name="Freeform 23"/>
            <p:cNvSpPr>
              <a:spLocks/>
            </p:cNvSpPr>
            <p:nvPr/>
          </p:nvSpPr>
          <p:spPr bwMode="auto">
            <a:xfrm rot="1800000">
              <a:off x="2749" y="2599"/>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13" name="Freeform 24"/>
            <p:cNvSpPr>
              <a:spLocks/>
            </p:cNvSpPr>
            <p:nvPr/>
          </p:nvSpPr>
          <p:spPr bwMode="auto">
            <a:xfrm rot="1800000">
              <a:off x="2755" y="1003"/>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6274"/>
              </a:srgbClr>
            </a:solidFill>
            <a:ln w="12700" cap="flat">
              <a:solidFill>
                <a:srgbClr val="FFFFFF">
                  <a:alpha val="7843"/>
                </a:srgbClr>
              </a:solidFill>
              <a:prstDash val="solid"/>
              <a:miter lim="800000"/>
              <a:headEnd type="none" w="med" len="med"/>
              <a:tailEnd type="none" w="med" len="med"/>
            </a:ln>
          </p:spPr>
          <p:txBody>
            <a:bodyPr lIns="0" tIns="0" rIns="0" bIns="0"/>
            <a:lstStyle/>
            <a:p>
              <a:endParaRPr lang="en-US"/>
            </a:p>
          </p:txBody>
        </p:sp>
        <p:sp>
          <p:nvSpPr>
            <p:cNvPr id="4114" name="Freeform 25"/>
            <p:cNvSpPr>
              <a:spLocks/>
            </p:cNvSpPr>
            <p:nvPr/>
          </p:nvSpPr>
          <p:spPr bwMode="auto">
            <a:xfrm rot="1800000">
              <a:off x="2281" y="205"/>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3137"/>
              </a:srgbClr>
            </a:solidFill>
            <a:ln w="12700" cap="flat">
              <a:solidFill>
                <a:srgbClr val="FFFFFF">
                  <a:alpha val="7843"/>
                </a:srgbClr>
              </a:solidFill>
              <a:prstDash val="solid"/>
              <a:miter lim="800000"/>
              <a:headEnd type="none" w="med" len="med"/>
              <a:tailEnd type="none" w="med" len="med"/>
            </a:ln>
          </p:spPr>
          <p:txBody>
            <a:bodyPr lIns="0" tIns="0" rIns="0" bIns="0"/>
            <a:lstStyle/>
            <a:p>
              <a:endParaRPr lang="en-US"/>
            </a:p>
          </p:txBody>
        </p:sp>
        <p:sp>
          <p:nvSpPr>
            <p:cNvPr id="4115" name="Freeform 26"/>
            <p:cNvSpPr>
              <a:spLocks/>
            </p:cNvSpPr>
            <p:nvPr/>
          </p:nvSpPr>
          <p:spPr bwMode="auto">
            <a:xfrm rot="1800000">
              <a:off x="3217" y="3391"/>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5098"/>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16" name="Freeform 27"/>
            <p:cNvSpPr>
              <a:spLocks/>
            </p:cNvSpPr>
            <p:nvPr/>
          </p:nvSpPr>
          <p:spPr bwMode="auto">
            <a:xfrm rot="1800000">
              <a:off x="165" y="2647"/>
              <a:ext cx="795" cy="8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1635"/>
                  </a:moveTo>
                  <a:lnTo>
                    <a:pt x="965" y="0"/>
                  </a:lnTo>
                  <a:lnTo>
                    <a:pt x="14815" y="0"/>
                  </a:lnTo>
                  <a:lnTo>
                    <a:pt x="21600" y="10800"/>
                  </a:lnTo>
                  <a:lnTo>
                    <a:pt x="14815" y="21600"/>
                  </a:lnTo>
                  <a:lnTo>
                    <a:pt x="12749" y="21595"/>
                  </a:lnTo>
                  <a:lnTo>
                    <a:pt x="0" y="1635"/>
                  </a:lnTo>
                  <a:close/>
                  <a:moveTo>
                    <a:pt x="0" y="1635"/>
                  </a:moveTo>
                </a:path>
              </a:pathLst>
            </a:custGeom>
            <a:solidFill>
              <a:srgbClr val="FFFFFF">
                <a:alpha val="9412"/>
              </a:srgbClr>
            </a:solidFill>
            <a:ln w="12700" cap="flat">
              <a:solidFill>
                <a:srgbClr val="FFFFFF">
                  <a:alpha val="12157"/>
                </a:srgbClr>
              </a:solidFill>
              <a:prstDash val="solid"/>
              <a:round/>
              <a:headEnd type="none" w="med" len="med"/>
              <a:tailEnd type="none" w="med" len="med"/>
            </a:ln>
          </p:spPr>
          <p:txBody>
            <a:bodyPr lIns="0" tIns="0" rIns="0" bIns="0"/>
            <a:lstStyle/>
            <a:p>
              <a:endParaRPr lang="en-US"/>
            </a:p>
          </p:txBody>
        </p:sp>
        <p:sp>
          <p:nvSpPr>
            <p:cNvPr id="4117" name="Freeform 28"/>
            <p:cNvSpPr>
              <a:spLocks/>
            </p:cNvSpPr>
            <p:nvPr/>
          </p:nvSpPr>
          <p:spPr bwMode="auto">
            <a:xfrm rot="1800000">
              <a:off x="421" y="3403"/>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18" name="Freeform 29"/>
            <p:cNvSpPr>
              <a:spLocks/>
            </p:cNvSpPr>
            <p:nvPr/>
          </p:nvSpPr>
          <p:spPr bwMode="auto">
            <a:xfrm rot="1800000">
              <a:off x="439" y="1795"/>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6274"/>
              </a:srgbClr>
            </a:solidFill>
            <a:ln w="12700" cap="flat">
              <a:solidFill>
                <a:srgbClr val="FFFFFF">
                  <a:alpha val="7843"/>
                </a:srgbClr>
              </a:solidFill>
              <a:prstDash val="solid"/>
              <a:miter lim="800000"/>
              <a:headEnd type="none" w="med" len="med"/>
              <a:tailEnd type="none" w="med" len="med"/>
            </a:ln>
          </p:spPr>
          <p:txBody>
            <a:bodyPr lIns="0" tIns="0" rIns="0" bIns="0"/>
            <a:lstStyle/>
            <a:p>
              <a:endParaRPr lang="en-US"/>
            </a:p>
          </p:txBody>
        </p:sp>
        <p:sp>
          <p:nvSpPr>
            <p:cNvPr id="4119" name="Freeform 30"/>
            <p:cNvSpPr>
              <a:spLocks/>
            </p:cNvSpPr>
            <p:nvPr/>
          </p:nvSpPr>
          <p:spPr bwMode="auto">
            <a:xfrm rot="1800000">
              <a:off x="895" y="2599"/>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20" name="Freeform 31"/>
            <p:cNvSpPr>
              <a:spLocks/>
            </p:cNvSpPr>
            <p:nvPr/>
          </p:nvSpPr>
          <p:spPr bwMode="auto">
            <a:xfrm rot="1800000">
              <a:off x="1357" y="3409"/>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21" name="Freeform 32"/>
            <p:cNvSpPr>
              <a:spLocks/>
            </p:cNvSpPr>
            <p:nvPr/>
          </p:nvSpPr>
          <p:spPr bwMode="auto">
            <a:xfrm rot="1800000">
              <a:off x="1369" y="1801"/>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6274"/>
              </a:srgbClr>
            </a:solidFill>
            <a:ln w="12700" cap="flat">
              <a:solidFill>
                <a:srgbClr val="FFFFFF">
                  <a:alpha val="7843"/>
                </a:srgbClr>
              </a:solidFill>
              <a:prstDash val="solid"/>
              <a:miter lim="800000"/>
              <a:headEnd type="none" w="med" len="med"/>
              <a:tailEnd type="none" w="med" len="med"/>
            </a:ln>
          </p:spPr>
          <p:txBody>
            <a:bodyPr lIns="0" tIns="0" rIns="0" bIns="0"/>
            <a:lstStyle/>
            <a:p>
              <a:endParaRPr lang="en-US"/>
            </a:p>
          </p:txBody>
        </p:sp>
        <p:sp>
          <p:nvSpPr>
            <p:cNvPr id="4122" name="Freeform 33"/>
            <p:cNvSpPr>
              <a:spLocks/>
            </p:cNvSpPr>
            <p:nvPr/>
          </p:nvSpPr>
          <p:spPr bwMode="auto">
            <a:xfrm rot="1800000">
              <a:off x="907" y="985"/>
              <a:ext cx="1009"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47" y="0"/>
                  </a:moveTo>
                  <a:lnTo>
                    <a:pt x="0" y="10800"/>
                  </a:lnTo>
                  <a:lnTo>
                    <a:pt x="5347" y="21600"/>
                  </a:lnTo>
                  <a:lnTo>
                    <a:pt x="16253" y="21600"/>
                  </a:lnTo>
                  <a:lnTo>
                    <a:pt x="21600" y="10800"/>
                  </a:lnTo>
                  <a:lnTo>
                    <a:pt x="16253" y="0"/>
                  </a:lnTo>
                  <a:lnTo>
                    <a:pt x="5347" y="0"/>
                  </a:lnTo>
                  <a:close/>
                  <a:moveTo>
                    <a:pt x="5347"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23" name="Freeform 34"/>
            <p:cNvSpPr>
              <a:spLocks/>
            </p:cNvSpPr>
            <p:nvPr/>
          </p:nvSpPr>
          <p:spPr bwMode="auto">
            <a:xfrm rot="1800000">
              <a:off x="4694" y="2611"/>
              <a:ext cx="1008"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52" y="0"/>
                  </a:moveTo>
                  <a:lnTo>
                    <a:pt x="0" y="10800"/>
                  </a:lnTo>
                  <a:lnTo>
                    <a:pt x="5352" y="21600"/>
                  </a:lnTo>
                  <a:lnTo>
                    <a:pt x="16248" y="21600"/>
                  </a:lnTo>
                  <a:lnTo>
                    <a:pt x="21600" y="10800"/>
                  </a:lnTo>
                  <a:lnTo>
                    <a:pt x="16248" y="0"/>
                  </a:lnTo>
                  <a:lnTo>
                    <a:pt x="5352" y="0"/>
                  </a:lnTo>
                  <a:close/>
                  <a:moveTo>
                    <a:pt x="5352" y="0"/>
                  </a:moveTo>
                </a:path>
              </a:pathLst>
            </a:custGeom>
            <a:solidFill>
              <a:srgbClr val="FFFFFF">
                <a:alpha val="9412"/>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24" name="Freeform 35"/>
            <p:cNvSpPr>
              <a:spLocks/>
            </p:cNvSpPr>
            <p:nvPr/>
          </p:nvSpPr>
          <p:spPr bwMode="auto">
            <a:xfrm rot="1800000">
              <a:off x="5162" y="3415"/>
              <a:ext cx="1008"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52" y="0"/>
                  </a:moveTo>
                  <a:lnTo>
                    <a:pt x="0" y="10800"/>
                  </a:lnTo>
                  <a:lnTo>
                    <a:pt x="5352" y="21600"/>
                  </a:lnTo>
                  <a:lnTo>
                    <a:pt x="16248" y="21600"/>
                  </a:lnTo>
                  <a:lnTo>
                    <a:pt x="21600" y="10800"/>
                  </a:lnTo>
                  <a:lnTo>
                    <a:pt x="16248" y="0"/>
                  </a:lnTo>
                  <a:lnTo>
                    <a:pt x="5352" y="0"/>
                  </a:lnTo>
                  <a:close/>
                  <a:moveTo>
                    <a:pt x="5352" y="0"/>
                  </a:moveTo>
                </a:path>
              </a:pathLst>
            </a:custGeom>
            <a:solidFill>
              <a:srgbClr val="FFFFFF">
                <a:alpha val="0"/>
              </a:srgbClr>
            </a:solidFill>
            <a:ln w="12700" cap="flat">
              <a:solidFill>
                <a:srgbClr val="FFFFFF">
                  <a:alpha val="12157"/>
                </a:srgbClr>
              </a:solidFill>
              <a:prstDash val="solid"/>
              <a:miter lim="800000"/>
              <a:headEnd type="none" w="med" len="med"/>
              <a:tailEnd type="none" w="med" len="med"/>
            </a:ln>
          </p:spPr>
          <p:txBody>
            <a:bodyPr lIns="0" tIns="0" rIns="0" bIns="0"/>
            <a:lstStyle/>
            <a:p>
              <a:endParaRPr lang="en-US"/>
            </a:p>
          </p:txBody>
        </p:sp>
        <p:sp>
          <p:nvSpPr>
            <p:cNvPr id="4125" name="Freeform 36"/>
            <p:cNvSpPr>
              <a:spLocks/>
            </p:cNvSpPr>
            <p:nvPr/>
          </p:nvSpPr>
          <p:spPr bwMode="auto">
            <a:xfrm rot="1800000">
              <a:off x="5162" y="1807"/>
              <a:ext cx="1008"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5352" y="0"/>
                  </a:moveTo>
                  <a:lnTo>
                    <a:pt x="0" y="10800"/>
                  </a:lnTo>
                  <a:lnTo>
                    <a:pt x="5352" y="21600"/>
                  </a:lnTo>
                  <a:lnTo>
                    <a:pt x="16248" y="21600"/>
                  </a:lnTo>
                  <a:lnTo>
                    <a:pt x="21600" y="10800"/>
                  </a:lnTo>
                  <a:lnTo>
                    <a:pt x="16248" y="0"/>
                  </a:lnTo>
                  <a:lnTo>
                    <a:pt x="5352" y="0"/>
                  </a:lnTo>
                  <a:close/>
                  <a:moveTo>
                    <a:pt x="5352" y="0"/>
                  </a:moveTo>
                </a:path>
              </a:pathLst>
            </a:custGeom>
            <a:solidFill>
              <a:srgbClr val="FFFFFF">
                <a:alpha val="6274"/>
              </a:srgbClr>
            </a:solidFill>
            <a:ln w="12700" cap="flat">
              <a:solidFill>
                <a:srgbClr val="FFFFFF">
                  <a:alpha val="7843"/>
                </a:srgbClr>
              </a:solidFill>
              <a:prstDash val="solid"/>
              <a:miter lim="800000"/>
              <a:headEnd type="none" w="med" len="med"/>
              <a:tailEnd type="none" w="med" len="med"/>
            </a:ln>
          </p:spPr>
          <p:txBody>
            <a:bodyPr lIns="0" tIns="0" rIns="0" bIns="0"/>
            <a:lstStyle/>
            <a:p>
              <a:endParaRPr lang="en-US"/>
            </a:p>
          </p:txBody>
        </p:sp>
        <p:sp>
          <p:nvSpPr>
            <p:cNvPr id="4126" name="Freeform 37"/>
            <p:cNvSpPr>
              <a:spLocks/>
            </p:cNvSpPr>
            <p:nvPr/>
          </p:nvSpPr>
          <p:spPr bwMode="auto">
            <a:xfrm rot="1800000">
              <a:off x="5639" y="2555"/>
              <a:ext cx="783" cy="8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10800"/>
                  </a:moveTo>
                  <a:lnTo>
                    <a:pt x="6884" y="0"/>
                  </a:lnTo>
                  <a:lnTo>
                    <a:pt x="8235" y="62"/>
                  </a:lnTo>
                  <a:lnTo>
                    <a:pt x="21600" y="20631"/>
                  </a:lnTo>
                  <a:lnTo>
                    <a:pt x="20935" y="21600"/>
                  </a:lnTo>
                  <a:lnTo>
                    <a:pt x="6884" y="21600"/>
                  </a:lnTo>
                  <a:lnTo>
                    <a:pt x="0" y="10800"/>
                  </a:lnTo>
                  <a:close/>
                  <a:moveTo>
                    <a:pt x="0" y="10800"/>
                  </a:moveTo>
                </a:path>
              </a:pathLst>
            </a:custGeom>
            <a:solidFill>
              <a:srgbClr val="FFFFFF">
                <a:alpha val="3137"/>
              </a:srgbClr>
            </a:solidFill>
            <a:ln w="12700" cap="flat">
              <a:solidFill>
                <a:srgbClr val="FFFFFF">
                  <a:alpha val="12157"/>
                </a:srgbClr>
              </a:solidFill>
              <a:prstDash val="solid"/>
              <a:round/>
              <a:headEnd type="none" w="med" len="med"/>
              <a:tailEnd type="none" w="med" len="med"/>
            </a:ln>
          </p:spPr>
          <p:txBody>
            <a:bodyPr lIns="0" tIns="0" rIns="0" bIns="0"/>
            <a:lstStyle/>
            <a:p>
              <a:endParaRPr lang="en-US"/>
            </a:p>
          </p:txBody>
        </p:sp>
        <p:sp>
          <p:nvSpPr>
            <p:cNvPr id="4127" name="Freeform 38"/>
            <p:cNvSpPr>
              <a:spLocks/>
            </p:cNvSpPr>
            <p:nvPr/>
          </p:nvSpPr>
          <p:spPr bwMode="auto">
            <a:xfrm rot="1800000">
              <a:off x="5639" y="952"/>
              <a:ext cx="782" cy="8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0" y="10805"/>
                  </a:moveTo>
                  <a:lnTo>
                    <a:pt x="6892" y="9"/>
                  </a:lnTo>
                  <a:lnTo>
                    <a:pt x="8384" y="0"/>
                  </a:lnTo>
                  <a:lnTo>
                    <a:pt x="21600" y="20590"/>
                  </a:lnTo>
                  <a:lnTo>
                    <a:pt x="20961" y="21600"/>
                  </a:lnTo>
                  <a:lnTo>
                    <a:pt x="6892" y="21600"/>
                  </a:lnTo>
                  <a:lnTo>
                    <a:pt x="0" y="10805"/>
                  </a:lnTo>
                  <a:close/>
                  <a:moveTo>
                    <a:pt x="0" y="10805"/>
                  </a:moveTo>
                </a:path>
              </a:pathLst>
            </a:custGeom>
            <a:solidFill>
              <a:srgbClr val="FFFFFF">
                <a:alpha val="0"/>
              </a:srgbClr>
            </a:solidFill>
            <a:ln w="12700" cap="flat">
              <a:solidFill>
                <a:srgbClr val="FFFFFF">
                  <a:alpha val="12157"/>
                </a:srgbClr>
              </a:solidFill>
              <a:prstDash val="solid"/>
              <a:round/>
              <a:headEnd type="none" w="med" len="med"/>
              <a:tailEnd type="none" w="med" len="med"/>
            </a:ln>
          </p:spPr>
          <p:txBody>
            <a:bodyPr lIns="0" tIns="0" rIns="0" bIns="0"/>
            <a:lstStyle/>
            <a:p>
              <a:endParaRPr lang="en-US"/>
            </a:p>
          </p:txBody>
        </p:sp>
      </p:grpSp>
      <p:sp>
        <p:nvSpPr>
          <p:cNvPr id="4099" name="Rectangle 40"/>
          <p:cNvSpPr>
            <a:spLocks/>
          </p:cNvSpPr>
          <p:nvPr/>
        </p:nvSpPr>
        <p:spPr bwMode="auto">
          <a:xfrm>
            <a:off x="77788" y="331788"/>
            <a:ext cx="8928100" cy="6418262"/>
          </a:xfrm>
          <a:prstGeom prst="rect">
            <a:avLst/>
          </a:prstGeom>
          <a:solidFill>
            <a:srgbClr val="FFFFFF"/>
          </a:solidFill>
          <a:ln w="6350">
            <a:solidFill>
              <a:schemeClr val="tx1"/>
            </a:solidFill>
            <a:miter lim="800000"/>
            <a:headEnd/>
            <a:tailEnd/>
          </a:ln>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Franklin Gothic Book" pitchFamily="34" charset="0"/>
            </a:endParaRPr>
          </a:p>
        </p:txBody>
      </p:sp>
      <p:sp>
        <p:nvSpPr>
          <p:cNvPr id="48169" name="Rectangle 41"/>
          <p:cNvSpPr>
            <a:spLocks/>
          </p:cNvSpPr>
          <p:nvPr/>
        </p:nvSpPr>
        <p:spPr bwMode="auto">
          <a:xfrm>
            <a:off x="-33338" y="773113"/>
            <a:ext cx="9194801"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0639" bIns="0"/>
          <a:lstStyle>
            <a:lvl1pPr marL="331788" indent="-273050">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marL="58738" indent="0" fontAlgn="auto">
              <a:spcBef>
                <a:spcPts val="600"/>
              </a:spcBef>
              <a:spcAft>
                <a:spcPts val="0"/>
              </a:spcAft>
              <a:buClr>
                <a:srgbClr val="94C600"/>
              </a:buClr>
              <a:buSzPct val="75000"/>
              <a:defRPr/>
            </a:pPr>
            <a:r>
              <a:rPr lang="en-US" altLang="en-US" sz="2800" b="1" dirty="0" smtClean="0">
                <a:solidFill>
                  <a:srgbClr val="3E3D2D"/>
                </a:solidFill>
                <a:cs typeface="+mn-cs"/>
              </a:rPr>
              <a:t>1. Kentucky’s Core Academic Standards</a:t>
            </a:r>
          </a:p>
          <a:p>
            <a:pPr lvl="1" fontAlgn="auto">
              <a:spcBef>
                <a:spcPts val="500"/>
              </a:spcBef>
              <a:spcAft>
                <a:spcPts val="0"/>
              </a:spcAft>
              <a:buClr>
                <a:srgbClr val="94C600"/>
              </a:buClr>
              <a:buSzPct val="75000"/>
              <a:buFont typeface="Wingdings" pitchFamily="2" charset="2"/>
              <a:buChar char="v"/>
              <a:defRPr/>
            </a:pPr>
            <a:r>
              <a:rPr lang="en-US" altLang="en-US" sz="2400" i="1" dirty="0" smtClean="0">
                <a:solidFill>
                  <a:srgbClr val="0070C0"/>
                </a:solidFill>
                <a:cs typeface="+mn-cs"/>
              </a:rPr>
              <a:t>How are you understanding &amp; implementing </a:t>
            </a:r>
          </a:p>
          <a:p>
            <a:pPr fontAlgn="auto">
              <a:spcBef>
                <a:spcPts val="500"/>
              </a:spcBef>
              <a:spcAft>
                <a:spcPts val="0"/>
              </a:spcAft>
              <a:defRPr/>
            </a:pPr>
            <a:r>
              <a:rPr lang="en-US" altLang="en-US" sz="2400" i="1" dirty="0" smtClean="0">
                <a:solidFill>
                  <a:srgbClr val="0070C0"/>
                </a:solidFill>
                <a:cs typeface="+mn-cs"/>
              </a:rPr>
              <a:t>		the standards in your classroom, </a:t>
            </a:r>
            <a:r>
              <a:rPr lang="en-US" altLang="en-US" sz="2400" b="1" i="1" dirty="0" smtClean="0">
                <a:solidFill>
                  <a:srgbClr val="FF0000"/>
                </a:solidFill>
                <a:cs typeface="+mn-cs"/>
              </a:rPr>
              <a:t>school &amp; district</a:t>
            </a:r>
            <a:r>
              <a:rPr lang="en-US" altLang="en-US" sz="2400" i="1" dirty="0" smtClean="0">
                <a:solidFill>
                  <a:srgbClr val="0070C0"/>
                </a:solidFill>
                <a:cs typeface="+mn-cs"/>
              </a:rPr>
              <a:t>?</a:t>
            </a:r>
          </a:p>
          <a:p>
            <a:pPr marL="58738" indent="0" fontAlgn="auto">
              <a:spcBef>
                <a:spcPts val="600"/>
              </a:spcBef>
              <a:spcAft>
                <a:spcPts val="0"/>
              </a:spcAft>
              <a:buClr>
                <a:srgbClr val="94C600"/>
              </a:buClr>
              <a:buSzPct val="75000"/>
              <a:defRPr/>
            </a:pPr>
            <a:r>
              <a:rPr lang="en-US" altLang="en-US" sz="2800" b="1" dirty="0" smtClean="0">
                <a:solidFill>
                  <a:srgbClr val="3E3D2D"/>
                </a:solidFill>
                <a:cs typeface="+mn-cs"/>
              </a:rPr>
              <a:t>2. Highly Effective Teaching and Learning </a:t>
            </a:r>
          </a:p>
          <a:p>
            <a:pPr lvl="1" fontAlgn="auto">
              <a:spcBef>
                <a:spcPts val="500"/>
              </a:spcBef>
              <a:spcAft>
                <a:spcPts val="0"/>
              </a:spcAft>
              <a:buClr>
                <a:srgbClr val="94C600"/>
              </a:buClr>
              <a:buSzPct val="75000"/>
              <a:buFont typeface="Wingdings" pitchFamily="2" charset="2"/>
              <a:buChar char="v"/>
              <a:defRPr/>
            </a:pPr>
            <a:r>
              <a:rPr lang="en-US" altLang="en-US" sz="2400" i="1" dirty="0" smtClean="0">
                <a:solidFill>
                  <a:srgbClr val="0070C0"/>
                </a:solidFill>
                <a:cs typeface="+mn-cs"/>
              </a:rPr>
              <a:t>How are you emphasizing highly effective teaching and learning characteristics in your classroom, </a:t>
            </a:r>
            <a:r>
              <a:rPr lang="en-US" altLang="en-US" sz="2400" b="1" i="1" dirty="0" smtClean="0">
                <a:solidFill>
                  <a:srgbClr val="FF0000"/>
                </a:solidFill>
                <a:cs typeface="+mn-cs"/>
              </a:rPr>
              <a:t>school &amp; district</a:t>
            </a:r>
            <a:r>
              <a:rPr lang="en-US" altLang="en-US" sz="2400" i="1" dirty="0" smtClean="0">
                <a:solidFill>
                  <a:srgbClr val="0070C0"/>
                </a:solidFill>
                <a:cs typeface="+mn-cs"/>
              </a:rPr>
              <a:t>?</a:t>
            </a:r>
          </a:p>
          <a:p>
            <a:pPr marL="58738" indent="0" fontAlgn="auto">
              <a:spcBef>
                <a:spcPts val="600"/>
              </a:spcBef>
              <a:spcAft>
                <a:spcPts val="0"/>
              </a:spcAft>
              <a:buClr>
                <a:srgbClr val="94C600"/>
              </a:buClr>
              <a:buSzPct val="75000"/>
              <a:defRPr/>
            </a:pPr>
            <a:r>
              <a:rPr lang="en-US" altLang="en-US" sz="2800" b="1" dirty="0" smtClean="0">
                <a:solidFill>
                  <a:srgbClr val="3E3D2D"/>
                </a:solidFill>
                <a:cs typeface="+mn-cs"/>
              </a:rPr>
              <a:t>3.  Assessment Literacy</a:t>
            </a:r>
          </a:p>
          <a:p>
            <a:pPr lvl="1" fontAlgn="auto">
              <a:spcBef>
                <a:spcPts val="500"/>
              </a:spcBef>
              <a:spcAft>
                <a:spcPts val="0"/>
              </a:spcAft>
              <a:buClr>
                <a:srgbClr val="94C600"/>
              </a:buClr>
              <a:buSzPct val="75000"/>
              <a:buFont typeface="Wingdings" pitchFamily="2" charset="2"/>
              <a:buChar char="v"/>
              <a:defRPr/>
            </a:pPr>
            <a:r>
              <a:rPr lang="en-US" altLang="en-US" sz="2400" i="1" dirty="0" smtClean="0">
                <a:solidFill>
                  <a:srgbClr val="0070C0"/>
                </a:solidFill>
                <a:cs typeface="+mn-cs"/>
              </a:rPr>
              <a:t>How are you using formative/summative assessment to improve instruction &amp; learning in your classroom, </a:t>
            </a:r>
            <a:r>
              <a:rPr lang="en-US" altLang="en-US" sz="2400" b="1" i="1" dirty="0" smtClean="0">
                <a:solidFill>
                  <a:srgbClr val="FF0000"/>
                </a:solidFill>
                <a:cs typeface="+mn-cs"/>
              </a:rPr>
              <a:t>school &amp; district</a:t>
            </a:r>
            <a:r>
              <a:rPr lang="en-US" altLang="en-US" sz="2400" i="1" dirty="0" smtClean="0">
                <a:solidFill>
                  <a:srgbClr val="0070C0"/>
                </a:solidFill>
                <a:cs typeface="+mn-cs"/>
              </a:rPr>
              <a:t>?</a:t>
            </a:r>
          </a:p>
          <a:p>
            <a:pPr marL="58738" indent="0" fontAlgn="auto">
              <a:spcBef>
                <a:spcPts val="600"/>
              </a:spcBef>
              <a:spcAft>
                <a:spcPts val="0"/>
              </a:spcAft>
              <a:buClr>
                <a:srgbClr val="94C600"/>
              </a:buClr>
              <a:buSzPct val="75000"/>
              <a:defRPr/>
            </a:pPr>
            <a:r>
              <a:rPr lang="en-US" altLang="en-US" sz="2800" b="1" dirty="0" smtClean="0">
                <a:solidFill>
                  <a:srgbClr val="3E3D2D"/>
                </a:solidFill>
                <a:cs typeface="+mn-cs"/>
              </a:rPr>
              <a:t>4.  Leadership</a:t>
            </a:r>
          </a:p>
          <a:p>
            <a:pPr lvl="1" fontAlgn="auto">
              <a:spcBef>
                <a:spcPts val="500"/>
              </a:spcBef>
              <a:spcAft>
                <a:spcPts val="0"/>
              </a:spcAft>
              <a:buClr>
                <a:srgbClr val="94C600"/>
              </a:buClr>
              <a:buSzPct val="75000"/>
              <a:buFont typeface="Wingdings" pitchFamily="2" charset="2"/>
              <a:buChar char="v"/>
              <a:defRPr/>
            </a:pPr>
            <a:r>
              <a:rPr lang="en-US" altLang="en-US" sz="2400" i="1" dirty="0" smtClean="0">
                <a:solidFill>
                  <a:srgbClr val="0070C0"/>
                </a:solidFill>
                <a:cs typeface="+mn-cs"/>
              </a:rPr>
              <a:t>How are you using the leadership capacity you are building to share information in your </a:t>
            </a:r>
            <a:r>
              <a:rPr lang="en-US" altLang="en-US" sz="2400" b="1" i="1" dirty="0" smtClean="0">
                <a:solidFill>
                  <a:srgbClr val="FF0000"/>
                </a:solidFill>
                <a:cs typeface="+mn-cs"/>
              </a:rPr>
              <a:t>school &amp; district</a:t>
            </a:r>
            <a:r>
              <a:rPr lang="en-US" altLang="en-US" sz="2400" i="1" dirty="0" smtClean="0">
                <a:solidFill>
                  <a:srgbClr val="0070C0"/>
                </a:solidFill>
                <a:cs typeface="+mn-cs"/>
              </a:rPr>
              <a:t>?</a:t>
            </a:r>
          </a:p>
        </p:txBody>
      </p:sp>
      <p:pic>
        <p:nvPicPr>
          <p:cNvPr id="4101" name="Picture 4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688" y="-58738"/>
            <a:ext cx="1960562"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4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 y="-127000"/>
            <a:ext cx="738187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10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fld id="{4478A3CC-6C67-470C-B45E-F56FFA8BC15D}" type="slidenum">
              <a:rPr lang="fr-CA" altLang="en-US" sz="1200">
                <a:solidFill>
                  <a:schemeClr val="tx2"/>
                </a:solidFill>
                <a:latin typeface="Arial" charset="0"/>
                <a:cs typeface="Arial" charset="0"/>
              </a:rPr>
              <a:pPr fontAlgn="base">
                <a:spcBef>
                  <a:spcPct val="0"/>
                </a:spcBef>
                <a:spcAft>
                  <a:spcPct val="0"/>
                </a:spcAft>
                <a:buFontTx/>
                <a:buNone/>
              </a:pPr>
              <a:t>77</a:t>
            </a:fld>
            <a:endParaRPr lang="fr-CA" altLang="en-US" sz="1200">
              <a:solidFill>
                <a:schemeClr val="tx2"/>
              </a:solidFill>
              <a:latin typeface="Arial" charset="0"/>
              <a:cs typeface="Arial" charset="0"/>
            </a:endParaRPr>
          </a:p>
        </p:txBody>
      </p:sp>
      <p:sp>
        <p:nvSpPr>
          <p:cNvPr id="4104"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pPr>
            <a:r>
              <a:rPr lang="en-US" altLang="en-US" sz="1200">
                <a:solidFill>
                  <a:schemeClr val="tx2"/>
                </a:solidFill>
                <a:latin typeface="Franklin Gothic Book" pitchFamily="34" charset="0"/>
              </a:rPr>
              <a:t>Kentucky Department of Education Network</a:t>
            </a:r>
          </a:p>
        </p:txBody>
      </p:sp>
    </p:spTree>
    <p:extLst>
      <p:ext uri="{BB962C8B-B14F-4D97-AF65-F5344CB8AC3E}">
        <p14:creationId xmlns:p14="http://schemas.microsoft.com/office/powerpoint/2010/main" val="14857453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6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6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16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8169">
                                            <p:txEl>
                                              <p:pRg st="3" end="3"/>
                                            </p:txEl>
                                          </p:spTgt>
                                        </p:tgtEl>
                                        <p:attrNameLst>
                                          <p:attrName>style.visibility</p:attrName>
                                        </p:attrNameLst>
                                      </p:cBhvr>
                                      <p:to>
                                        <p:strVal val="visible"/>
                                      </p:to>
                                    </p:set>
                                    <p:animEffect transition="in" filter="wipe(up)">
                                      <p:cBhvr>
                                        <p:cTn id="15" dur="500"/>
                                        <p:tgtEl>
                                          <p:spTgt spid="48169">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8169">
                                            <p:txEl>
                                              <p:pRg st="4" end="4"/>
                                            </p:txEl>
                                          </p:spTgt>
                                        </p:tgtEl>
                                        <p:attrNameLst>
                                          <p:attrName>style.visibility</p:attrName>
                                        </p:attrNameLst>
                                      </p:cBhvr>
                                      <p:to>
                                        <p:strVal val="visible"/>
                                      </p:to>
                                    </p:set>
                                    <p:animEffect transition="in" filter="wipe(up)">
                                      <p:cBhvr>
                                        <p:cTn id="18" dur="500"/>
                                        <p:tgtEl>
                                          <p:spTgt spid="48169">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8169">
                                            <p:txEl>
                                              <p:pRg st="5" end="5"/>
                                            </p:txEl>
                                          </p:spTgt>
                                        </p:tgtEl>
                                        <p:attrNameLst>
                                          <p:attrName>style.visibility</p:attrName>
                                        </p:attrNameLst>
                                      </p:cBhvr>
                                      <p:to>
                                        <p:strVal val="visible"/>
                                      </p:to>
                                    </p:set>
                                    <p:animEffect transition="in" filter="wipe(up)">
                                      <p:cBhvr>
                                        <p:cTn id="23" dur="500"/>
                                        <p:tgtEl>
                                          <p:spTgt spid="48169">
                                            <p:txEl>
                                              <p:pRg st="5" end="5"/>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48169">
                                            <p:txEl>
                                              <p:pRg st="6" end="6"/>
                                            </p:txEl>
                                          </p:spTgt>
                                        </p:tgtEl>
                                        <p:attrNameLst>
                                          <p:attrName>style.visibility</p:attrName>
                                        </p:attrNameLst>
                                      </p:cBhvr>
                                      <p:to>
                                        <p:strVal val="visible"/>
                                      </p:to>
                                    </p:set>
                                    <p:animEffect transition="in" filter="wipe(up)">
                                      <p:cBhvr>
                                        <p:cTn id="26" dur="500"/>
                                        <p:tgtEl>
                                          <p:spTgt spid="48169">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8169">
                                            <p:txEl>
                                              <p:pRg st="7" end="7"/>
                                            </p:txEl>
                                          </p:spTgt>
                                        </p:tgtEl>
                                        <p:attrNameLst>
                                          <p:attrName>style.visibility</p:attrName>
                                        </p:attrNameLst>
                                      </p:cBhvr>
                                      <p:to>
                                        <p:strVal val="visible"/>
                                      </p:to>
                                    </p:set>
                                    <p:animEffect transition="in" filter="wipe(up)">
                                      <p:cBhvr>
                                        <p:cTn id="31" dur="500"/>
                                        <p:tgtEl>
                                          <p:spTgt spid="48169">
                                            <p:txEl>
                                              <p:pRg st="7" end="7"/>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8169">
                                            <p:txEl>
                                              <p:pRg st="8" end="8"/>
                                            </p:txEl>
                                          </p:spTgt>
                                        </p:tgtEl>
                                        <p:attrNameLst>
                                          <p:attrName>style.visibility</p:attrName>
                                        </p:attrNameLst>
                                      </p:cBhvr>
                                      <p:to>
                                        <p:strVal val="visible"/>
                                      </p:to>
                                    </p:set>
                                    <p:animEffect transition="in" filter="wipe(up)">
                                      <p:cBhvr>
                                        <p:cTn id="34" dur="500"/>
                                        <p:tgtEl>
                                          <p:spTgt spid="4816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9"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smtClean="0"/>
              <a:t>Plan, Do, Review</a:t>
            </a:r>
            <a:endParaRPr lang="en-US" sz="4400" b="1" dirty="0"/>
          </a:p>
        </p:txBody>
      </p:sp>
      <p:sp>
        <p:nvSpPr>
          <p:cNvPr id="5" name="TextBox 4"/>
          <p:cNvSpPr txBox="1"/>
          <p:nvPr/>
        </p:nvSpPr>
        <p:spPr>
          <a:xfrm>
            <a:off x="533400" y="1295400"/>
            <a:ext cx="4876800" cy="5632311"/>
          </a:xfrm>
          <a:prstGeom prst="rect">
            <a:avLst/>
          </a:prstGeom>
          <a:noFill/>
        </p:spPr>
        <p:txBody>
          <a:bodyPr wrap="square" rtlCol="0">
            <a:spAutoFit/>
          </a:bodyPr>
          <a:lstStyle/>
          <a:p>
            <a:r>
              <a:rPr lang="en-US" sz="3600" b="1" dirty="0" smtClean="0"/>
              <a:t>Plan:</a:t>
            </a:r>
          </a:p>
          <a:p>
            <a:r>
              <a:rPr lang="en-US" sz="3600" b="1" dirty="0" smtClean="0"/>
              <a:t>What will I do with what I have learned in this network meeting?</a:t>
            </a:r>
          </a:p>
          <a:p>
            <a:endParaRPr lang="en-US" sz="3600" b="1" dirty="0" smtClean="0"/>
          </a:p>
          <a:p>
            <a:r>
              <a:rPr lang="en-US" sz="3600" b="1" dirty="0" smtClean="0"/>
              <a:t>Do: </a:t>
            </a:r>
          </a:p>
          <a:p>
            <a:r>
              <a:rPr lang="en-US" sz="3600" b="1" dirty="0" smtClean="0"/>
              <a:t>When, where, how, with whom will I do what I have planned?</a:t>
            </a:r>
          </a:p>
          <a:p>
            <a:endParaRPr lang="en-US" dirty="0"/>
          </a:p>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38800" y="685800"/>
            <a:ext cx="3352800" cy="2986528"/>
          </a:xfrm>
        </p:spPr>
      </p:pic>
    </p:spTree>
    <p:extLst>
      <p:ext uri="{BB962C8B-B14F-4D97-AF65-F5344CB8AC3E}">
        <p14:creationId xmlns:p14="http://schemas.microsoft.com/office/powerpoint/2010/main" val="34814310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latin typeface="Times New Roman" panose="02020603050405020304" pitchFamily="18" charset="0"/>
                <a:cs typeface="Times New Roman" panose="02020603050405020304" pitchFamily="18" charset="0"/>
              </a:rPr>
              <a:t>Session Review and List of “To Do”</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6087155"/>
              </p:ext>
            </p:extLst>
          </p:nvPr>
        </p:nvGraphicFramePr>
        <p:xfrm>
          <a:off x="304800" y="990601"/>
          <a:ext cx="8458199" cy="5860470"/>
        </p:xfrm>
        <a:graphic>
          <a:graphicData uri="http://schemas.openxmlformats.org/drawingml/2006/table">
            <a:tbl>
              <a:tblPr firstRow="1" bandRow="1">
                <a:tableStyleId>{5C22544A-7EE6-4342-B048-85BDC9FD1C3A}</a:tableStyleId>
              </a:tblPr>
              <a:tblGrid>
                <a:gridCol w="3717889"/>
                <a:gridCol w="4740310"/>
              </a:tblGrid>
              <a:tr h="564419">
                <a:tc>
                  <a:txBody>
                    <a:bodyPr/>
                    <a:lstStyle/>
                    <a:p>
                      <a:r>
                        <a:rPr lang="en-US" sz="2000" dirty="0" smtClean="0">
                          <a:latin typeface="Times New Roman" panose="02020603050405020304" pitchFamily="18" charset="0"/>
                          <a:cs typeface="Times New Roman" panose="02020603050405020304" pitchFamily="18" charset="0"/>
                        </a:rPr>
                        <a:t>Topic &amp; Activities</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smtClean="0">
                          <a:latin typeface="Times New Roman" panose="02020603050405020304" pitchFamily="18" charset="0"/>
                          <a:cs typeface="Times New Roman" panose="02020603050405020304" pitchFamily="18" charset="0"/>
                        </a:rPr>
                        <a:t>Before</a:t>
                      </a:r>
                      <a:r>
                        <a:rPr lang="en-US" sz="2000" baseline="0" dirty="0" smtClean="0">
                          <a:latin typeface="Times New Roman" panose="02020603050405020304" pitchFamily="18" charset="0"/>
                          <a:cs typeface="Times New Roman" panose="02020603050405020304" pitchFamily="18" charset="0"/>
                        </a:rPr>
                        <a:t> Our Next Meeting…</a:t>
                      </a:r>
                      <a:endParaRPr lang="en-US" sz="2000" dirty="0">
                        <a:latin typeface="Times New Roman" panose="02020603050405020304" pitchFamily="18" charset="0"/>
                        <a:cs typeface="Times New Roman" panose="02020603050405020304" pitchFamily="18" charset="0"/>
                      </a:endParaRPr>
                    </a:p>
                  </a:txBody>
                  <a:tcPr/>
                </a:tc>
              </a:tr>
              <a:tr h="807180">
                <a:tc>
                  <a:txBody>
                    <a:bodyPr/>
                    <a:lstStyle/>
                    <a:p>
                      <a:r>
                        <a:rPr lang="en-US" sz="2000" b="1" dirty="0" smtClean="0">
                          <a:latin typeface="Times New Roman" panose="02020603050405020304" pitchFamily="18" charset="0"/>
                          <a:cs typeface="Times New Roman" panose="02020603050405020304" pitchFamily="18" charset="0"/>
                        </a:rPr>
                        <a:t>Assessment</a:t>
                      </a:r>
                      <a:r>
                        <a:rPr lang="en-US" sz="2000" b="1" baseline="0" dirty="0" smtClean="0">
                          <a:latin typeface="Times New Roman" panose="02020603050405020304" pitchFamily="18" charset="0"/>
                          <a:cs typeface="Times New Roman" panose="02020603050405020304" pitchFamily="18" charset="0"/>
                        </a:rPr>
                        <a:t> </a:t>
                      </a:r>
                      <a:endParaRPr lang="en-US" sz="2000" b="1"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-Formative</a:t>
                      </a:r>
                      <a:r>
                        <a:rPr lang="en-US" sz="2000" baseline="0" dirty="0" smtClean="0">
                          <a:latin typeface="Times New Roman" panose="02020603050405020304" pitchFamily="18" charset="0"/>
                          <a:cs typeface="Times New Roman" panose="02020603050405020304" pitchFamily="18" charset="0"/>
                        </a:rPr>
                        <a:t> Assessment Strategies</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*Implement</a:t>
                      </a:r>
                      <a:r>
                        <a:rPr lang="en-US" sz="1800" baseline="0" dirty="0" smtClean="0">
                          <a:latin typeface="Times New Roman" panose="02020603050405020304" pitchFamily="18" charset="0"/>
                          <a:cs typeface="Times New Roman" panose="02020603050405020304" pitchFamily="18" charset="0"/>
                        </a:rPr>
                        <a:t> Formative Assessment Strategy *Reflect and Record Impacts</a:t>
                      </a:r>
                      <a:endParaRPr lang="en-US" sz="1800" dirty="0">
                        <a:latin typeface="Times New Roman" panose="02020603050405020304" pitchFamily="18" charset="0"/>
                        <a:cs typeface="Times New Roman" panose="02020603050405020304" pitchFamily="18" charset="0"/>
                      </a:endParaRPr>
                    </a:p>
                  </a:txBody>
                  <a:tcPr/>
                </a:tc>
              </a:tr>
              <a:tr h="1572664">
                <a:tc>
                  <a:txBody>
                    <a:bodyPr/>
                    <a:lstStyle/>
                    <a:p>
                      <a:r>
                        <a:rPr lang="en-US" sz="2000" b="1" dirty="0" smtClean="0">
                          <a:latin typeface="Times New Roman" panose="02020603050405020304" pitchFamily="18" charset="0"/>
                          <a:cs typeface="Times New Roman" panose="02020603050405020304" pitchFamily="18" charset="0"/>
                        </a:rPr>
                        <a:t>Historical Thinking Model Lesson</a:t>
                      </a:r>
                    </a:p>
                    <a:p>
                      <a:r>
                        <a:rPr lang="en-US" sz="2000" dirty="0" smtClean="0">
                          <a:latin typeface="Times New Roman" panose="02020603050405020304" pitchFamily="18" charset="0"/>
                          <a:cs typeface="Times New Roman" panose="02020603050405020304" pitchFamily="18" charset="0"/>
                        </a:rPr>
                        <a:t>-Thinking</a:t>
                      </a:r>
                      <a:r>
                        <a:rPr lang="en-US" sz="2000" baseline="0" dirty="0" smtClean="0">
                          <a:latin typeface="Times New Roman" panose="02020603050405020304" pitchFamily="18" charset="0"/>
                          <a:cs typeface="Times New Roman" panose="02020603050405020304" pitchFamily="18" charset="0"/>
                        </a:rPr>
                        <a:t> Like A Historian</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*Look</a:t>
                      </a:r>
                      <a:r>
                        <a:rPr lang="en-US" sz="1800" baseline="0" dirty="0" smtClean="0">
                          <a:latin typeface="Times New Roman" panose="02020603050405020304" pitchFamily="18" charset="0"/>
                          <a:cs typeface="Times New Roman" panose="02020603050405020304" pitchFamily="18" charset="0"/>
                        </a:rPr>
                        <a:t> for ways to Incorporate Primary </a:t>
                      </a:r>
                    </a:p>
                    <a:p>
                      <a:r>
                        <a:rPr lang="en-US" sz="1800" baseline="0" dirty="0" smtClean="0">
                          <a:latin typeface="Times New Roman" panose="02020603050405020304" pitchFamily="18" charset="0"/>
                          <a:cs typeface="Times New Roman" panose="02020603050405020304" pitchFamily="18" charset="0"/>
                        </a:rPr>
                        <a:t>  Sources…History Detectives</a:t>
                      </a:r>
                    </a:p>
                    <a:p>
                      <a:r>
                        <a:rPr lang="en-US" sz="1800" baseline="0" dirty="0" smtClean="0">
                          <a:latin typeface="Times New Roman" panose="02020603050405020304" pitchFamily="18" charset="0"/>
                          <a:cs typeface="Times New Roman" panose="02020603050405020304" pitchFamily="18" charset="0"/>
                        </a:rPr>
                        <a:t>*Be Ready to plan with grade level partners </a:t>
                      </a:r>
                    </a:p>
                    <a:p>
                      <a:r>
                        <a:rPr lang="en-US" sz="1800" baseline="0" dirty="0" smtClean="0">
                          <a:latin typeface="Times New Roman" panose="02020603050405020304" pitchFamily="18" charset="0"/>
                          <a:cs typeface="Times New Roman" panose="02020603050405020304" pitchFamily="18" charset="0"/>
                        </a:rPr>
                        <a:t>  (integrate instruction around a primary and/or secondary source).  This lesson will be implemented between March 25</a:t>
                      </a:r>
                      <a:r>
                        <a:rPr lang="en-US" sz="1800" baseline="30000" dirty="0" smtClean="0">
                          <a:latin typeface="Times New Roman" panose="02020603050405020304" pitchFamily="18" charset="0"/>
                          <a:cs typeface="Times New Roman" panose="02020603050405020304" pitchFamily="18" charset="0"/>
                        </a:rPr>
                        <a:t>th</a:t>
                      </a:r>
                      <a:r>
                        <a:rPr lang="en-US" sz="1800" baseline="0" dirty="0" smtClean="0">
                          <a:latin typeface="Times New Roman" panose="02020603050405020304" pitchFamily="18" charset="0"/>
                          <a:cs typeface="Times New Roman" panose="02020603050405020304" pitchFamily="18" charset="0"/>
                        </a:rPr>
                        <a:t> and  April 17</a:t>
                      </a:r>
                      <a:r>
                        <a:rPr lang="en-US" sz="1800" baseline="30000" dirty="0" smtClean="0">
                          <a:latin typeface="Times New Roman" panose="02020603050405020304" pitchFamily="18" charset="0"/>
                          <a:cs typeface="Times New Roman" panose="02020603050405020304" pitchFamily="18" charset="0"/>
                        </a:rPr>
                        <a:t>th</a:t>
                      </a:r>
                      <a:r>
                        <a:rPr lang="en-US" sz="1800" baseline="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a:tc>
              </a:tr>
              <a:tr h="1288471">
                <a:tc>
                  <a:txBody>
                    <a:bodyPr/>
                    <a:lstStyle/>
                    <a:p>
                      <a:r>
                        <a:rPr lang="en-US" sz="2000" b="1" dirty="0" smtClean="0">
                          <a:latin typeface="Times New Roman" panose="02020603050405020304" pitchFamily="18" charset="0"/>
                          <a:cs typeface="Times New Roman" panose="02020603050405020304" pitchFamily="18" charset="0"/>
                        </a:rPr>
                        <a:t>C3 Framework</a:t>
                      </a:r>
                    </a:p>
                    <a:p>
                      <a:r>
                        <a:rPr lang="en-US" sz="2000" dirty="0" smtClean="0">
                          <a:latin typeface="Times New Roman" panose="02020603050405020304" pitchFamily="18" charset="0"/>
                          <a:cs typeface="Times New Roman" panose="02020603050405020304" pitchFamily="18" charset="0"/>
                        </a:rPr>
                        <a:t>-Investigate</a:t>
                      </a:r>
                      <a:r>
                        <a:rPr lang="en-US" sz="2000" baseline="0" dirty="0" smtClean="0">
                          <a:latin typeface="Times New Roman" panose="02020603050405020304" pitchFamily="18" charset="0"/>
                          <a:cs typeface="Times New Roman" panose="02020603050405020304" pitchFamily="18" charset="0"/>
                        </a:rPr>
                        <a:t> Structure and Impacts on Teaching and Learning</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*Investigate</a:t>
                      </a:r>
                    </a:p>
                    <a:p>
                      <a:r>
                        <a:rPr lang="en-US" sz="1800" dirty="0" smtClean="0">
                          <a:latin typeface="Times New Roman" panose="02020603050405020304" pitchFamily="18" charset="0"/>
                          <a:cs typeface="Times New Roman" panose="02020603050405020304" pitchFamily="18" charset="0"/>
                        </a:rPr>
                        <a:t>* Think About</a:t>
                      </a:r>
                      <a:r>
                        <a:rPr lang="en-US" sz="1800" baseline="0" dirty="0" smtClean="0">
                          <a:latin typeface="Times New Roman" panose="02020603050405020304" pitchFamily="18" charset="0"/>
                          <a:cs typeface="Times New Roman" panose="02020603050405020304" pitchFamily="18" charset="0"/>
                        </a:rPr>
                        <a:t> Impacts on Teaching and </a:t>
                      </a:r>
                    </a:p>
                    <a:p>
                      <a:r>
                        <a:rPr lang="en-US" sz="1800" baseline="0" dirty="0" smtClean="0">
                          <a:latin typeface="Times New Roman" panose="02020603050405020304" pitchFamily="18" charset="0"/>
                          <a:cs typeface="Times New Roman" panose="02020603050405020304" pitchFamily="18" charset="0"/>
                        </a:rPr>
                        <a:t>   Learning</a:t>
                      </a:r>
                    </a:p>
                    <a:p>
                      <a:r>
                        <a:rPr lang="en-US" sz="1800" baseline="0" dirty="0" smtClean="0">
                          <a:latin typeface="Times New Roman" panose="02020603050405020304" pitchFamily="18" charset="0"/>
                          <a:cs typeface="Times New Roman" panose="02020603050405020304" pitchFamily="18" charset="0"/>
                        </a:rPr>
                        <a:t>* Pose questions</a:t>
                      </a:r>
                      <a:endParaRPr lang="en-US" sz="1800" dirty="0">
                        <a:latin typeface="Times New Roman" panose="02020603050405020304" pitchFamily="18" charset="0"/>
                        <a:cs typeface="Times New Roman" panose="02020603050405020304" pitchFamily="18" charset="0"/>
                      </a:endParaRPr>
                    </a:p>
                  </a:txBody>
                  <a:tcPr/>
                </a:tc>
              </a:tr>
              <a:tr h="1300620">
                <a:tc>
                  <a:txBody>
                    <a:bodyPr/>
                    <a:lstStyle/>
                    <a:p>
                      <a:r>
                        <a:rPr lang="en-US" sz="2000" b="1" dirty="0" smtClean="0">
                          <a:latin typeface="Times New Roman" panose="02020603050405020304" pitchFamily="18" charset="0"/>
                          <a:cs typeface="Times New Roman" panose="02020603050405020304" pitchFamily="18" charset="0"/>
                        </a:rPr>
                        <a:t>Plan,</a:t>
                      </a:r>
                      <a:r>
                        <a:rPr lang="en-US" sz="2000" b="1" baseline="0" dirty="0" smtClean="0">
                          <a:latin typeface="Times New Roman" panose="02020603050405020304" pitchFamily="18" charset="0"/>
                          <a:cs typeface="Times New Roman" panose="02020603050405020304" pitchFamily="18" charset="0"/>
                        </a:rPr>
                        <a:t> Do, Review</a:t>
                      </a:r>
                      <a:endParaRPr lang="en-US" sz="2000" b="1" dirty="0">
                        <a:latin typeface="Times New Roman" panose="02020603050405020304" pitchFamily="18" charset="0"/>
                        <a:cs typeface="Times New Roman" panose="02020603050405020304" pitchFamily="18" charset="0"/>
                      </a:endParaRPr>
                    </a:p>
                  </a:txBody>
                  <a:tcPr/>
                </a:tc>
                <a:tc>
                  <a:txBody>
                    <a:bodyPr/>
                    <a:lstStyle/>
                    <a:p>
                      <a:r>
                        <a:rPr lang="en-US" sz="1800" dirty="0" smtClean="0">
                          <a:latin typeface="Times New Roman" panose="02020603050405020304" pitchFamily="18" charset="0"/>
                          <a:cs typeface="Times New Roman" panose="02020603050405020304" pitchFamily="18" charset="0"/>
                        </a:rPr>
                        <a:t>*Identify Members</a:t>
                      </a:r>
                      <a:r>
                        <a:rPr lang="en-US" sz="1800" baseline="0" dirty="0" smtClean="0">
                          <a:latin typeface="Times New Roman" panose="02020603050405020304" pitchFamily="18" charset="0"/>
                          <a:cs typeface="Times New Roman" panose="02020603050405020304" pitchFamily="18" charset="0"/>
                        </a:rPr>
                        <a:t> of District Leadership Team</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How Do</a:t>
                      </a:r>
                      <a:r>
                        <a:rPr lang="en-US" sz="1800" baseline="0" dirty="0" smtClean="0">
                          <a:latin typeface="Times New Roman" panose="02020603050405020304" pitchFamily="18" charset="0"/>
                          <a:cs typeface="Times New Roman" panose="02020603050405020304" pitchFamily="18" charset="0"/>
                        </a:rPr>
                        <a:t> I Become An Agent of Change?</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*Discuss</a:t>
                      </a:r>
                      <a:r>
                        <a:rPr lang="en-US" sz="1800" baseline="0" dirty="0" smtClean="0">
                          <a:latin typeface="Times New Roman" panose="02020603050405020304" pitchFamily="18" charset="0"/>
                          <a:cs typeface="Times New Roman" panose="02020603050405020304" pitchFamily="18" charset="0"/>
                        </a:rPr>
                        <a:t> Plans with District Leadership </a:t>
                      </a:r>
                    </a:p>
                    <a:p>
                      <a:r>
                        <a:rPr lang="en-US" sz="1800" baseline="0" dirty="0" smtClean="0">
                          <a:latin typeface="Times New Roman" panose="02020603050405020304" pitchFamily="18" charset="0"/>
                          <a:cs typeface="Times New Roman" panose="02020603050405020304" pitchFamily="18" charset="0"/>
                        </a:rPr>
                        <a:t>  </a:t>
                      </a:r>
                      <a:r>
                        <a:rPr lang="en-US" sz="1800" baseline="0" dirty="0" smtClean="0">
                          <a:latin typeface="Times New Roman" panose="02020603050405020304" pitchFamily="18" charset="0"/>
                          <a:cs typeface="Times New Roman" panose="02020603050405020304" pitchFamily="18" charset="0"/>
                        </a:rPr>
                        <a:t>Team</a:t>
                      </a:r>
                    </a:p>
                    <a:p>
                      <a:r>
                        <a:rPr lang="en-US" sz="1800" baseline="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2414651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533400"/>
          </a:xfrm>
        </p:spPr>
        <p:txBody>
          <a:bodyPr>
            <a:normAutofit fontScale="90000"/>
          </a:bodyPr>
          <a:lstStyle/>
          <a:p>
            <a:r>
              <a:rPr lang="en-US" altLang="en-US" dirty="0" smtClean="0"/>
              <a:t>Assessment Literacy – CHETL/Social Studies</a:t>
            </a:r>
          </a:p>
        </p:txBody>
      </p:sp>
      <p:pic>
        <p:nvPicPr>
          <p:cNvPr id="1026" name="Picture 2"/>
          <p:cNvPicPr>
            <a:picLocks noChangeAspect="1" noChangeArrowheads="1"/>
          </p:cNvPicPr>
          <p:nvPr/>
        </p:nvPicPr>
        <p:blipFill>
          <a:blip r:embed="rId3" cstate="print"/>
          <a:srcRect/>
          <a:stretch>
            <a:fillRect/>
          </a:stretch>
        </p:blipFill>
        <p:spPr bwMode="auto">
          <a:xfrm>
            <a:off x="1219200" y="609600"/>
            <a:ext cx="5405438" cy="6248400"/>
          </a:xfrm>
          <a:prstGeom prst="rect">
            <a:avLst/>
          </a:prstGeom>
          <a:noFill/>
          <a:ln w="76200">
            <a:solidFill>
              <a:schemeClr val="tx1"/>
            </a:solidFill>
            <a:miter lim="800000"/>
            <a:headEnd/>
            <a:tailEnd/>
          </a:ln>
        </p:spPr>
      </p:pic>
    </p:spTree>
    <p:extLst>
      <p:ext uri="{BB962C8B-B14F-4D97-AF65-F5344CB8AC3E}">
        <p14:creationId xmlns:p14="http://schemas.microsoft.com/office/powerpoint/2010/main" val="3102324258"/>
      </p:ext>
    </p:extLst>
  </p:cSld>
  <p:clrMapOvr>
    <a:masterClrMapping/>
  </p:clrMapOvr>
  <p:transition spd="slow">
    <p:circl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2057400"/>
          </a:xfrm>
        </p:spPr>
        <p:txBody>
          <a:bodyPr>
            <a:normAutofit/>
          </a:bodyPr>
          <a:lstStyle/>
          <a:p>
            <a:pPr algn="l"/>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Please complete your evaluations….  </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457200" y="2590800"/>
            <a:ext cx="8229600" cy="3886200"/>
          </a:xfrm>
        </p:spPr>
        <p:txBody>
          <a:bodyPr>
            <a:normAutofit fontScale="92500"/>
          </a:bodyPr>
          <a:lstStyle/>
          <a:p>
            <a:pPr marL="0" indent="0">
              <a:buNone/>
            </a:pPr>
            <a:endParaRPr lang="en-US" dirty="0" smtClean="0"/>
          </a:p>
          <a:p>
            <a:pPr marL="0" indent="0">
              <a:buNone/>
            </a:pPr>
            <a:endParaRPr lang="en-US" dirty="0" smtClean="0"/>
          </a:p>
          <a:p>
            <a:pPr marL="0" indent="0" algn="ctr">
              <a:buNone/>
            </a:pPr>
            <a:endParaRPr lang="en-US" dirty="0"/>
          </a:p>
          <a:p>
            <a:pPr marL="0" indent="0">
              <a:buNone/>
            </a:pPr>
            <a:endParaRPr lang="en-US" dirty="0" smtClean="0"/>
          </a:p>
          <a:p>
            <a:pPr marL="0" indent="0" algn="ctr">
              <a:buNone/>
            </a:pPr>
            <a:r>
              <a:rPr lang="en-US" dirty="0" smtClean="0">
                <a:latin typeface="Times New Roman" panose="02020603050405020304" pitchFamily="18" charset="0"/>
                <a:cs typeface="Times New Roman" panose="02020603050405020304" pitchFamily="18" charset="0"/>
              </a:rPr>
              <a:t>Thank You!</a:t>
            </a:r>
          </a:p>
          <a:p>
            <a:pPr marL="0" indent="0" algn="ctr">
              <a:buNone/>
            </a:pPr>
            <a:r>
              <a:rPr lang="en-US" dirty="0" smtClean="0">
                <a:latin typeface="Times New Roman" panose="02020603050405020304" pitchFamily="18" charset="0"/>
                <a:cs typeface="Times New Roman" panose="02020603050405020304" pitchFamily="18" charset="0"/>
              </a:rPr>
              <a:t>See You At Oldham County Administrative Annex</a:t>
            </a:r>
          </a:p>
          <a:p>
            <a:pPr marL="0" indent="0" algn="ctr">
              <a:buNone/>
            </a:pPr>
            <a:r>
              <a:rPr lang="en-US" dirty="0" smtClean="0">
                <a:latin typeface="Times New Roman" panose="02020603050405020304" pitchFamily="18" charset="0"/>
                <a:cs typeface="Times New Roman" panose="02020603050405020304" pitchFamily="18" charset="0"/>
              </a:rPr>
              <a:t>Monday, March 24</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1027" name="Picture 3" descr="C:\Users\Lindy\AppData\Local\Microsoft\Windows\Temporary Internet Files\Content.IE5\V98TZS5W\MP900402265[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21280" y="1981200"/>
            <a:ext cx="3901440" cy="2747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508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cstate="print"/>
          <a:srcRect/>
          <a:stretch>
            <a:fillRect/>
          </a:stretch>
        </p:blipFill>
        <p:spPr bwMode="auto">
          <a:xfrm>
            <a:off x="0" y="268287"/>
            <a:ext cx="9144000" cy="6589713"/>
          </a:xfrm>
          <a:prstGeom prst="rect">
            <a:avLst/>
          </a:prstGeom>
          <a:noFill/>
          <a:ln w="9525">
            <a:noFill/>
            <a:miter lim="800000"/>
            <a:headEnd/>
            <a:tailEnd/>
          </a:ln>
        </p:spPr>
      </p:pic>
      <p:sp>
        <p:nvSpPr>
          <p:cNvPr id="3" name="Oval 2"/>
          <p:cNvSpPr/>
          <p:nvPr/>
        </p:nvSpPr>
        <p:spPr>
          <a:xfrm>
            <a:off x="3352800" y="2895600"/>
            <a:ext cx="2305050" cy="11525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p:cNvSpPr txBox="1"/>
          <p:nvPr/>
        </p:nvSpPr>
        <p:spPr>
          <a:xfrm>
            <a:off x="2743200" y="0"/>
            <a:ext cx="3991285" cy="369332"/>
          </a:xfrm>
          <a:prstGeom prst="rect">
            <a:avLst/>
          </a:prstGeom>
          <a:noFill/>
        </p:spPr>
        <p:txBody>
          <a:bodyPr wrap="none" rtlCol="0">
            <a:spAutoFit/>
          </a:bodyPr>
          <a:lstStyle/>
          <a:p>
            <a:r>
              <a:rPr lang="en-US" dirty="0" smtClean="0"/>
              <a:t>Overview of the Framework for Teaching</a:t>
            </a:r>
            <a:endParaRPr lang="en-US" dirty="0"/>
          </a:p>
        </p:txBody>
      </p:sp>
    </p:spTree>
    <p:extLst>
      <p:ext uri="{BB962C8B-B14F-4D97-AF65-F5344CB8AC3E}">
        <p14:creationId xmlns:p14="http://schemas.microsoft.com/office/powerpoint/2010/main" val="2954896908"/>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4645</TotalTime>
  <Words>4553</Words>
  <Application>Microsoft Office PowerPoint</Application>
  <PresentationFormat>On-screen Show (4:3)</PresentationFormat>
  <Paragraphs>706</Paragraphs>
  <Slides>80</Slides>
  <Notes>80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80</vt:i4>
      </vt:variant>
    </vt:vector>
  </HeadingPairs>
  <TitlesOfParts>
    <vt:vector size="83" baseType="lpstr">
      <vt:lpstr>3_Office Theme</vt:lpstr>
      <vt:lpstr>4_Office Theme</vt:lpstr>
      <vt:lpstr>Document</vt:lpstr>
      <vt:lpstr>PowerPoint Presentation</vt:lpstr>
      <vt:lpstr>PowerPoint Presentation</vt:lpstr>
      <vt:lpstr>PowerPoint Presentation</vt:lpstr>
      <vt:lpstr>PowerPoint Presentation</vt:lpstr>
      <vt:lpstr>Kentucky Leadership Networks… What Participants Need to Know</vt:lpstr>
      <vt:lpstr>PowerPoint Presentation</vt:lpstr>
      <vt:lpstr>Pillars again</vt:lpstr>
      <vt:lpstr>Assessment Literacy – CHETL/Social Studies</vt:lpstr>
      <vt:lpstr>PowerPoint Presentation</vt:lpstr>
      <vt:lpstr>PowerPoint Presentation</vt:lpstr>
      <vt:lpstr>3D – Using Assessment in Instruction</vt:lpstr>
      <vt:lpstr>Formative Assessment Strategies </vt:lpstr>
      <vt:lpstr>PowerPoint Presentation</vt:lpstr>
      <vt:lpstr>PowerPoint Presentation</vt:lpstr>
      <vt:lpstr>PowerPoint Presentation</vt:lpstr>
      <vt:lpstr>Thinking Like a Historian</vt:lpstr>
      <vt:lpstr>Thinking Like A Historian</vt:lpstr>
      <vt:lpstr>Thinking Like A Historian Segments</vt:lpstr>
      <vt:lpstr>PowerPoint Presentation</vt:lpstr>
      <vt:lpstr>What makes risks worth taking? </vt:lpstr>
      <vt:lpstr>List-Group-Label Directions </vt:lpstr>
      <vt:lpstr>List-Group-Label</vt:lpstr>
      <vt:lpstr>Rosa Parks … An Agent of Change</vt:lpstr>
      <vt:lpstr>Learning Target: I can describe the actions of Rosa Parks, and I can analyze the impact that these actions had on society as a whole.  “Inquiring” Minds Want to Know…</vt:lpstr>
      <vt:lpstr>Thinking Like A Historian… What made Rosa Parks’ risks worth taking? Was she successful as an “Agent of Change”?</vt:lpstr>
      <vt:lpstr> As a History Detective, You decide…</vt:lpstr>
      <vt:lpstr>What makes risks worth taking? Never doubt that a small group of thoughtful, committed citizens can change the world; indeed, it's the only thing that ever has. – Margaret Mead  </vt:lpstr>
      <vt:lpstr>For March…</vt:lpstr>
      <vt:lpstr>PowerPoint Presentation</vt:lpstr>
      <vt:lpstr>PowerPoint Presentation</vt:lpstr>
      <vt:lpstr>  Digging into the C3 Document</vt:lpstr>
      <vt:lpstr>PowerPoint Presentation</vt:lpstr>
      <vt:lpstr> Kentucky Leadership Networks  for Social Studies</vt:lpstr>
      <vt:lpstr>Please Note…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C3 Framework Investigation   </vt:lpstr>
      <vt:lpstr>Parking Lot</vt:lpstr>
      <vt:lpstr>PowerPoint Presentation</vt:lpstr>
      <vt:lpstr>PowerPoint Presentation</vt:lpstr>
      <vt:lpstr>PowerPoint Presentation</vt:lpstr>
      <vt:lpstr>Elephant in the Room</vt:lpstr>
      <vt:lpstr>What is Social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Teaching the C3 Framework: A Guide to Inquiry-based Instruction in Social Studies    </vt:lpstr>
      <vt:lpstr>What have we learned so far?</vt:lpstr>
      <vt:lpstr>Instructional Shifts of the C3*</vt:lpstr>
      <vt:lpstr>Are these the right shifts?</vt:lpstr>
      <vt:lpstr>Now for the Big Finish!</vt:lpstr>
      <vt:lpstr>PowerPoint Presentation</vt:lpstr>
      <vt:lpstr>PowerPoint Presentation</vt:lpstr>
      <vt:lpstr>PowerPoint Presentation</vt:lpstr>
      <vt:lpstr>Table Texting  C3 Framework Impacts on Teaching and Learning  </vt:lpstr>
      <vt:lpstr>PowerPoint Presentation</vt:lpstr>
      <vt:lpstr>Becoming Agents of Change Building Capacity Around the 4 Pillars</vt:lpstr>
      <vt:lpstr>Building Capacity</vt:lpstr>
      <vt:lpstr>PowerPoint Presentation</vt:lpstr>
      <vt:lpstr>Plan, Do, Review</vt:lpstr>
      <vt:lpstr>Session Review and List of “To Do”</vt:lpstr>
      <vt:lpstr> Please complete your evaluations….  </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Duke, Christine - Division of Program Standards</dc:creator>
  <cp:lastModifiedBy>Treece, Amy - Division of Program Standards</cp:lastModifiedBy>
  <cp:revision>1075</cp:revision>
  <cp:lastPrinted>2014-02-26T15:43:02Z</cp:lastPrinted>
  <dcterms:created xsi:type="dcterms:W3CDTF">2013-07-26T11:46:33Z</dcterms:created>
  <dcterms:modified xsi:type="dcterms:W3CDTF">2014-02-26T15:47:50Z</dcterms:modified>
</cp:coreProperties>
</file>