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9"/>
  </p:notesMasterIdLst>
  <p:handoutMasterIdLst>
    <p:handoutMasterId r:id="rId30"/>
  </p:handoutMasterIdLst>
  <p:sldIdLst>
    <p:sldId id="381" r:id="rId3"/>
    <p:sldId id="392" r:id="rId4"/>
    <p:sldId id="499" r:id="rId5"/>
    <p:sldId id="515" r:id="rId6"/>
    <p:sldId id="514" r:id="rId7"/>
    <p:sldId id="513" r:id="rId8"/>
    <p:sldId id="517" r:id="rId9"/>
    <p:sldId id="518" r:id="rId10"/>
    <p:sldId id="519" r:id="rId11"/>
    <p:sldId id="516" r:id="rId12"/>
    <p:sldId id="529" r:id="rId13"/>
    <p:sldId id="523" r:id="rId14"/>
    <p:sldId id="496" r:id="rId15"/>
    <p:sldId id="521" r:id="rId16"/>
    <p:sldId id="530" r:id="rId17"/>
    <p:sldId id="406" r:id="rId18"/>
    <p:sldId id="522" r:id="rId19"/>
    <p:sldId id="525" r:id="rId20"/>
    <p:sldId id="531" r:id="rId21"/>
    <p:sldId id="524" r:id="rId22"/>
    <p:sldId id="506" r:id="rId23"/>
    <p:sldId id="507" r:id="rId24"/>
    <p:sldId id="526" r:id="rId25"/>
    <p:sldId id="445" r:id="rId26"/>
    <p:sldId id="528" r:id="rId27"/>
    <p:sldId id="51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7635"/>
    <a:srgbClr val="B402AC"/>
    <a:srgbClr val="FFFF99"/>
    <a:srgbClr val="FFFF00"/>
    <a:srgbClr val="FFCC00"/>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0540" autoAdjust="0"/>
  </p:normalViewPr>
  <p:slideViewPr>
    <p:cSldViewPr>
      <p:cViewPr varScale="1">
        <p:scale>
          <a:sx n="60" d="100"/>
          <a:sy n="60" d="100"/>
        </p:scale>
        <p:origin x="179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F9A6B334-4663-4F50-9DF8-5D6E299FF25A}" type="presOf" srcId="{6152F142-3CD0-E548-AA2C-B683DB4A3BCF}" destId="{78F69DBD-A0AE-B141-9C4C-814CDCB725FD}"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D53C5052-A4B6-4F45-BE4C-5FDB6C9CB1BE}" type="presOf" srcId="{95C8160D-F6A7-2946-9B74-523498C7E8A4}" destId="{CDB00F95-11D7-1842-B554-2E945279B75F}"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1C46B33A-873E-4116-B10F-DD87D7BDF461}" type="presOf" srcId="{C586709B-6B6A-FE47-A507-0BC3CF2DC6E4}" destId="{A78C3A54-C83D-914E-AE7F-E876335F4BCA}" srcOrd="0" destOrd="0" presId="urn:microsoft.com/office/officeart/2005/8/layout/cycle1"/>
    <dgm:cxn modelId="{4FFD510C-FAB5-440E-AFCA-AAE36EF26A17}" type="presOf" srcId="{5005168A-A975-CD4B-8044-84231FA76CB4}" destId="{9A854710-B62F-E047-B885-845C28E1EC2A}" srcOrd="0" destOrd="0" presId="urn:microsoft.com/office/officeart/2005/8/layout/cycle1"/>
    <dgm:cxn modelId="{DA27E634-0E3A-4866-99B3-844926306600}" type="presOf" srcId="{9326FBE3-4772-2647-A067-5E8F375AE70E}" destId="{68E7BAA3-CFE6-FC4F-9476-25C866166E9A}" srcOrd="0" destOrd="0" presId="urn:microsoft.com/office/officeart/2005/8/layout/cycle1"/>
    <dgm:cxn modelId="{F7661C91-43CE-40CA-A2AE-6806EC43A160}" type="presOf" srcId="{AFBD3BDE-5D26-0B4A-A829-602E2BFB03D0}" destId="{AC274CE4-FF13-944D-986E-2DDF464ABE37}" srcOrd="0" destOrd="0" presId="urn:microsoft.com/office/officeart/2005/8/layout/cycle1"/>
    <dgm:cxn modelId="{4D453C63-05E9-4329-8961-CC7C745C75A5}" type="presOf" srcId="{6A0CC1DC-EE94-D14D-8B18-83F3D118407C}" destId="{48F132A2-4056-A84B-B762-BF6DE61FCCC7}" srcOrd="0" destOrd="0" presId="urn:microsoft.com/office/officeart/2005/8/layout/cycle1"/>
    <dgm:cxn modelId="{82CFBA34-BC63-4BFC-92CC-8E190305DC1C}" type="presOf" srcId="{0EB9B058-C188-D944-83FB-43BEEDDA1B45}" destId="{32948E22-CC97-8248-959B-48739E1330D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4819368C-D5CE-48E0-B36E-C3E2BBE081B6}" type="presOf" srcId="{5568C93A-6816-AD48-A76F-24B35C62E018}" destId="{9E0CD89B-B70C-164F-81C6-31208B1DCFAE}" srcOrd="0" destOrd="0" presId="urn:microsoft.com/office/officeart/2005/8/layout/cycle1"/>
    <dgm:cxn modelId="{CA23C991-310C-4D47-861B-284CA3905D7B}" srcId="{9326FBE3-4772-2647-A067-5E8F375AE70E}" destId="{AFBD3BDE-5D26-0B4A-A829-602E2BFB03D0}" srcOrd="2" destOrd="0" parTransId="{0A2905AB-1896-444A-A187-3EFA2FA0ACC1}" sibTransId="{6152F142-3CD0-E548-AA2C-B683DB4A3BCF}"/>
    <dgm:cxn modelId="{B49B67C7-AD41-4825-B455-BD03935CCC15}" type="presOf" srcId="{B7AA3705-C7FC-EA44-916B-2FAB45891C7C}" destId="{0B5E9BF7-291A-284D-94FF-F32C6D82D213}" srcOrd="0" destOrd="0" presId="urn:microsoft.com/office/officeart/2005/8/layout/cycle1"/>
    <dgm:cxn modelId="{C5DE02D4-89F8-4759-9993-85EEDF62611B}" type="presOf" srcId="{76E23BBB-DA7C-1144-981C-73AF143B8DA5}" destId="{85C515FA-5A1B-ED41-863F-C8E69963F60A}" srcOrd="0" destOrd="0" presId="urn:microsoft.com/office/officeart/2005/8/layout/cycle1"/>
    <dgm:cxn modelId="{16137BB2-8032-4FAF-BD10-7BAE5EB8C174}" type="presParOf" srcId="{68E7BAA3-CFE6-FC4F-9476-25C866166E9A}" destId="{D0E65504-9738-0144-AB11-3CA47AAD4627}" srcOrd="0" destOrd="0" presId="urn:microsoft.com/office/officeart/2005/8/layout/cycle1"/>
    <dgm:cxn modelId="{025AA190-D3B8-467F-ACA0-264CD4B953D8}" type="presParOf" srcId="{68E7BAA3-CFE6-FC4F-9476-25C866166E9A}" destId="{48F132A2-4056-A84B-B762-BF6DE61FCCC7}" srcOrd="1" destOrd="0" presId="urn:microsoft.com/office/officeart/2005/8/layout/cycle1"/>
    <dgm:cxn modelId="{844FF291-16CA-43ED-B8FF-E20B228EF202}" type="presParOf" srcId="{68E7BAA3-CFE6-FC4F-9476-25C866166E9A}" destId="{32948E22-CC97-8248-959B-48739E1330DA}" srcOrd="2" destOrd="0" presId="urn:microsoft.com/office/officeart/2005/8/layout/cycle1"/>
    <dgm:cxn modelId="{D6EF9E4C-55C1-4D41-999A-04C381D7656A}" type="presParOf" srcId="{68E7BAA3-CFE6-FC4F-9476-25C866166E9A}" destId="{516A35C8-50B9-8F47-842D-40CC4CE9E65B}" srcOrd="3" destOrd="0" presId="urn:microsoft.com/office/officeart/2005/8/layout/cycle1"/>
    <dgm:cxn modelId="{684BB761-A9EE-42D0-8BB2-B6D3CF27D18A}" type="presParOf" srcId="{68E7BAA3-CFE6-FC4F-9476-25C866166E9A}" destId="{9A854710-B62F-E047-B885-845C28E1EC2A}" srcOrd="4" destOrd="0" presId="urn:microsoft.com/office/officeart/2005/8/layout/cycle1"/>
    <dgm:cxn modelId="{9728A209-B3A0-4A12-91F1-A63FC9E34C38}" type="presParOf" srcId="{68E7BAA3-CFE6-FC4F-9476-25C866166E9A}" destId="{0B5E9BF7-291A-284D-94FF-F32C6D82D213}" srcOrd="5" destOrd="0" presId="urn:microsoft.com/office/officeart/2005/8/layout/cycle1"/>
    <dgm:cxn modelId="{C48E10B4-DF1C-45C0-8958-12DC359F3E04}" type="presParOf" srcId="{68E7BAA3-CFE6-FC4F-9476-25C866166E9A}" destId="{3A2F2327-10D5-024B-A77D-01C5623CA1EF}" srcOrd="6" destOrd="0" presId="urn:microsoft.com/office/officeart/2005/8/layout/cycle1"/>
    <dgm:cxn modelId="{CFDE1E15-3A36-475D-8A8C-27E65DEE12EC}" type="presParOf" srcId="{68E7BAA3-CFE6-FC4F-9476-25C866166E9A}" destId="{AC274CE4-FF13-944D-986E-2DDF464ABE37}" srcOrd="7" destOrd="0" presId="urn:microsoft.com/office/officeart/2005/8/layout/cycle1"/>
    <dgm:cxn modelId="{44307DFA-2A01-4385-A656-F0E3A7846746}" type="presParOf" srcId="{68E7BAA3-CFE6-FC4F-9476-25C866166E9A}" destId="{78F69DBD-A0AE-B141-9C4C-814CDCB725FD}" srcOrd="8" destOrd="0" presId="urn:microsoft.com/office/officeart/2005/8/layout/cycle1"/>
    <dgm:cxn modelId="{C24BA496-EE22-4D9C-A427-5B732D6EE7BB}" type="presParOf" srcId="{68E7BAA3-CFE6-FC4F-9476-25C866166E9A}" destId="{0E1CE340-14E3-DC4D-8DE8-BB7DB36FF22F}" srcOrd="9" destOrd="0" presId="urn:microsoft.com/office/officeart/2005/8/layout/cycle1"/>
    <dgm:cxn modelId="{84F78E2E-CC46-47F0-9A20-199CC6C1CE2D}" type="presParOf" srcId="{68E7BAA3-CFE6-FC4F-9476-25C866166E9A}" destId="{CDB00F95-11D7-1842-B554-2E945279B75F}" srcOrd="10" destOrd="0" presId="urn:microsoft.com/office/officeart/2005/8/layout/cycle1"/>
    <dgm:cxn modelId="{0D9286AA-A902-48DE-8C4C-88344FA21D26}" type="presParOf" srcId="{68E7BAA3-CFE6-FC4F-9476-25C866166E9A}" destId="{A78C3A54-C83D-914E-AE7F-E876335F4BCA}" srcOrd="11" destOrd="0" presId="urn:microsoft.com/office/officeart/2005/8/layout/cycle1"/>
    <dgm:cxn modelId="{C37E5F64-9212-4BCF-B9B1-C5B1E772C0B2}" type="presParOf" srcId="{68E7BAA3-CFE6-FC4F-9476-25C866166E9A}" destId="{099D12DF-56B5-7D4B-B07B-223DD05D5C68}" srcOrd="12" destOrd="0" presId="urn:microsoft.com/office/officeart/2005/8/layout/cycle1"/>
    <dgm:cxn modelId="{1E97728A-D09A-403E-A98A-07EE78671C6B}" type="presParOf" srcId="{68E7BAA3-CFE6-FC4F-9476-25C866166E9A}" destId="{9E0CD89B-B70C-164F-81C6-31208B1DCFAE}" srcOrd="13" destOrd="0" presId="urn:microsoft.com/office/officeart/2005/8/layout/cycle1"/>
    <dgm:cxn modelId="{5BF7B1E1-3152-46DD-8841-08BCDF94168D}"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BB0E2CC6-8DB8-5040-A6D2-8B764139A1AB}" srcId="{9326FBE3-4772-2647-A067-5E8F375AE70E}" destId="{95C8160D-F6A7-2946-9B74-523498C7E8A4}" srcOrd="3" destOrd="0" parTransId="{974B1D68-364A-7D4D-AC66-028D152A5421}" sibTransId="{C586709B-6B6A-FE47-A507-0BC3CF2DC6E4}"/>
    <dgm:cxn modelId="{8A1226FB-4334-4202-BFB8-A991682019BB}" type="presOf" srcId="{0EB9B058-C188-D944-83FB-43BEEDDA1B45}" destId="{32948E22-CC97-8248-959B-48739E1330DA}" srcOrd="0" destOrd="0" presId="urn:microsoft.com/office/officeart/2005/8/layout/cycle1"/>
    <dgm:cxn modelId="{79CB53F3-6993-4012-BF2D-749AA2A59740}" type="presOf" srcId="{9326FBE3-4772-2647-A067-5E8F375AE70E}" destId="{68E7BAA3-CFE6-FC4F-9476-25C866166E9A}" srcOrd="0" destOrd="0" presId="urn:microsoft.com/office/officeart/2005/8/layout/cycle1"/>
    <dgm:cxn modelId="{032FF3F5-52C4-407D-AACE-16882B942CDC}" type="presOf" srcId="{6A0CC1DC-EE94-D14D-8B18-83F3D118407C}" destId="{48F132A2-4056-A84B-B762-BF6DE61FCCC7}"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4E0D8422-E45F-4ED3-A652-B810707A081A}" type="presOf" srcId="{AFBD3BDE-5D26-0B4A-A829-602E2BFB03D0}" destId="{AC274CE4-FF13-944D-986E-2DDF464ABE37}" srcOrd="0" destOrd="0" presId="urn:microsoft.com/office/officeart/2005/8/layout/cycle1"/>
    <dgm:cxn modelId="{EF0E7F3E-3393-486D-91BA-B9D74E47E6BC}" type="presOf" srcId="{5005168A-A975-CD4B-8044-84231FA76CB4}" destId="{9A854710-B62F-E047-B885-845C28E1EC2A}" srcOrd="0" destOrd="0" presId="urn:microsoft.com/office/officeart/2005/8/layout/cycle1"/>
    <dgm:cxn modelId="{6BC8A943-A31C-4579-848C-26C4D2C47FE0}" type="presOf" srcId="{B7AA3705-C7FC-EA44-916B-2FAB45891C7C}" destId="{0B5E9BF7-291A-284D-94FF-F32C6D82D213}" srcOrd="0" destOrd="0" presId="urn:microsoft.com/office/officeart/2005/8/layout/cycle1"/>
    <dgm:cxn modelId="{98ECCF12-2421-4516-83EA-8B0F8A324D07}" type="presOf" srcId="{6152F142-3CD0-E548-AA2C-B683DB4A3BCF}" destId="{78F69DBD-A0AE-B141-9C4C-814CDCB725FD}" srcOrd="0" destOrd="0" presId="urn:microsoft.com/office/officeart/2005/8/layout/cycle1"/>
    <dgm:cxn modelId="{3059BA78-4CC4-44DC-9BF5-5AEB7D0E15FC}" type="presOf" srcId="{5568C93A-6816-AD48-A76F-24B35C62E018}" destId="{9E0CD89B-B70C-164F-81C6-31208B1DCFAE}" srcOrd="0" destOrd="0" presId="urn:microsoft.com/office/officeart/2005/8/layout/cycle1"/>
    <dgm:cxn modelId="{F2118BEF-8876-4492-B132-29FF5963D5B2}" type="presOf" srcId="{76E23BBB-DA7C-1144-981C-73AF143B8DA5}" destId="{85C515FA-5A1B-ED41-863F-C8E69963F60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CA23C991-310C-4D47-861B-284CA3905D7B}" srcId="{9326FBE3-4772-2647-A067-5E8F375AE70E}" destId="{AFBD3BDE-5D26-0B4A-A829-602E2BFB03D0}" srcOrd="2" destOrd="0" parTransId="{0A2905AB-1896-444A-A187-3EFA2FA0ACC1}" sibTransId="{6152F142-3CD0-E548-AA2C-B683DB4A3BCF}"/>
    <dgm:cxn modelId="{5B617303-5931-47D1-BEE7-7EED4840A6B9}" type="presOf" srcId="{C586709B-6B6A-FE47-A507-0BC3CF2DC6E4}" destId="{A78C3A54-C83D-914E-AE7F-E876335F4BCA}" srcOrd="0" destOrd="0" presId="urn:microsoft.com/office/officeart/2005/8/layout/cycle1"/>
    <dgm:cxn modelId="{8924F10D-8F12-47BB-ACF6-017153E3E085}" type="presOf" srcId="{95C8160D-F6A7-2946-9B74-523498C7E8A4}" destId="{CDB00F95-11D7-1842-B554-2E945279B75F}" srcOrd="0" destOrd="0" presId="urn:microsoft.com/office/officeart/2005/8/layout/cycle1"/>
    <dgm:cxn modelId="{1D6072B8-9AE4-40DC-A92D-BAE84BF56C6E}" type="presParOf" srcId="{68E7BAA3-CFE6-FC4F-9476-25C866166E9A}" destId="{D0E65504-9738-0144-AB11-3CA47AAD4627}" srcOrd="0" destOrd="0" presId="urn:microsoft.com/office/officeart/2005/8/layout/cycle1"/>
    <dgm:cxn modelId="{423E7978-463A-4087-A23A-21F841966023}" type="presParOf" srcId="{68E7BAA3-CFE6-FC4F-9476-25C866166E9A}" destId="{48F132A2-4056-A84B-B762-BF6DE61FCCC7}" srcOrd="1" destOrd="0" presId="urn:microsoft.com/office/officeart/2005/8/layout/cycle1"/>
    <dgm:cxn modelId="{FF7CE6B4-E5AC-437E-B6E7-F27BC8355FFB}" type="presParOf" srcId="{68E7BAA3-CFE6-FC4F-9476-25C866166E9A}" destId="{32948E22-CC97-8248-959B-48739E1330DA}" srcOrd="2" destOrd="0" presId="urn:microsoft.com/office/officeart/2005/8/layout/cycle1"/>
    <dgm:cxn modelId="{FEC37459-2401-44A0-B8D1-3F488D7B986D}" type="presParOf" srcId="{68E7BAA3-CFE6-FC4F-9476-25C866166E9A}" destId="{516A35C8-50B9-8F47-842D-40CC4CE9E65B}" srcOrd="3" destOrd="0" presId="urn:microsoft.com/office/officeart/2005/8/layout/cycle1"/>
    <dgm:cxn modelId="{73A067A9-7F69-4587-A22D-7166AC8D82CC}" type="presParOf" srcId="{68E7BAA3-CFE6-FC4F-9476-25C866166E9A}" destId="{9A854710-B62F-E047-B885-845C28E1EC2A}" srcOrd="4" destOrd="0" presId="urn:microsoft.com/office/officeart/2005/8/layout/cycle1"/>
    <dgm:cxn modelId="{03E511E6-5527-43D6-88AC-61AC360DDCE4}" type="presParOf" srcId="{68E7BAA3-CFE6-FC4F-9476-25C866166E9A}" destId="{0B5E9BF7-291A-284D-94FF-F32C6D82D213}" srcOrd="5" destOrd="0" presId="urn:microsoft.com/office/officeart/2005/8/layout/cycle1"/>
    <dgm:cxn modelId="{9BD10A6D-2033-4AEF-95D2-19F5049F3173}" type="presParOf" srcId="{68E7BAA3-CFE6-FC4F-9476-25C866166E9A}" destId="{3A2F2327-10D5-024B-A77D-01C5623CA1EF}" srcOrd="6" destOrd="0" presId="urn:microsoft.com/office/officeart/2005/8/layout/cycle1"/>
    <dgm:cxn modelId="{A6B17962-976E-4CEA-A796-CC640F826643}" type="presParOf" srcId="{68E7BAA3-CFE6-FC4F-9476-25C866166E9A}" destId="{AC274CE4-FF13-944D-986E-2DDF464ABE37}" srcOrd="7" destOrd="0" presId="urn:microsoft.com/office/officeart/2005/8/layout/cycle1"/>
    <dgm:cxn modelId="{6E395A45-D401-413B-9F76-E7663748C66B}" type="presParOf" srcId="{68E7BAA3-CFE6-FC4F-9476-25C866166E9A}" destId="{78F69DBD-A0AE-B141-9C4C-814CDCB725FD}" srcOrd="8" destOrd="0" presId="urn:microsoft.com/office/officeart/2005/8/layout/cycle1"/>
    <dgm:cxn modelId="{A2BFBD88-C1E2-4CE8-9A03-D55B3482626A}" type="presParOf" srcId="{68E7BAA3-CFE6-FC4F-9476-25C866166E9A}" destId="{0E1CE340-14E3-DC4D-8DE8-BB7DB36FF22F}" srcOrd="9" destOrd="0" presId="urn:microsoft.com/office/officeart/2005/8/layout/cycle1"/>
    <dgm:cxn modelId="{150E5220-3C0A-42BD-A6FE-0C5503DE0428}" type="presParOf" srcId="{68E7BAA3-CFE6-FC4F-9476-25C866166E9A}" destId="{CDB00F95-11D7-1842-B554-2E945279B75F}" srcOrd="10" destOrd="0" presId="urn:microsoft.com/office/officeart/2005/8/layout/cycle1"/>
    <dgm:cxn modelId="{7C595763-4FAA-4CE5-9B1F-2A805440E899}" type="presParOf" srcId="{68E7BAA3-CFE6-FC4F-9476-25C866166E9A}" destId="{A78C3A54-C83D-914E-AE7F-E876335F4BCA}" srcOrd="11" destOrd="0" presId="urn:microsoft.com/office/officeart/2005/8/layout/cycle1"/>
    <dgm:cxn modelId="{4A75DC9E-79EC-418D-B786-0CA228968D0B}" type="presParOf" srcId="{68E7BAA3-CFE6-FC4F-9476-25C866166E9A}" destId="{099D12DF-56B5-7D4B-B07B-223DD05D5C68}" srcOrd="12" destOrd="0" presId="urn:microsoft.com/office/officeart/2005/8/layout/cycle1"/>
    <dgm:cxn modelId="{36348695-40FC-4891-9EDE-B405350DB1B0}" type="presParOf" srcId="{68E7BAA3-CFE6-FC4F-9476-25C866166E9A}" destId="{9E0CD89B-B70C-164F-81C6-31208B1DCFAE}" srcOrd="13" destOrd="0" presId="urn:microsoft.com/office/officeart/2005/8/layout/cycle1"/>
    <dgm:cxn modelId="{0B341078-D9E5-4DC4-8E54-E323EAB4FE5B}"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0" tIns="46585" rIns="93170" bIns="46585" rtlCol="0"/>
          <a:lstStyle>
            <a:lvl1pPr algn="r">
              <a:defRPr sz="1200"/>
            </a:lvl1pPr>
          </a:lstStyle>
          <a:p>
            <a:fld id="{300DDEB1-F827-41BA-A512-41199CC979D2}" type="datetimeFigureOut">
              <a:rPr lang="en-US" smtClean="0"/>
              <a:t>2/25/2015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0" tIns="46585" rIns="93170" bIns="46585" rtlCol="0" anchor="b"/>
          <a:lstStyle>
            <a:lvl1pPr algn="r">
              <a:defRPr sz="1200"/>
            </a:lvl1pPr>
          </a:lstStyle>
          <a:p>
            <a:fld id="{18FAF8FD-C357-46D7-BD83-8CBC790447A9}" type="slidenum">
              <a:rPr lang="en-US" smtClean="0"/>
              <a:t>‹#›</a:t>
            </a:fld>
            <a:endParaRPr lang="en-US"/>
          </a:p>
        </p:txBody>
      </p:sp>
    </p:spTree>
    <p:extLst>
      <p:ext uri="{BB962C8B-B14F-4D97-AF65-F5344CB8AC3E}">
        <p14:creationId xmlns:p14="http://schemas.microsoft.com/office/powerpoint/2010/main" val="295536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0" tIns="46585" rIns="93170" bIns="46585" rtlCol="0"/>
          <a:lstStyle>
            <a:lvl1pPr algn="r">
              <a:defRPr sz="1200"/>
            </a:lvl1pPr>
          </a:lstStyle>
          <a:p>
            <a:fld id="{C2E8A5D6-09C6-40FD-BC89-5FB9BF9D471F}" type="datetimeFigureOut">
              <a:rPr lang="en-US" smtClean="0"/>
              <a:t>2/25/2015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0" tIns="46585" rIns="93170" bIns="46585" rtlCol="0" anchor="b"/>
          <a:lstStyle>
            <a:lvl1pPr algn="r">
              <a:defRPr sz="1200"/>
            </a:lvl1pPr>
          </a:lstStyle>
          <a:p>
            <a:fld id="{60913557-7C53-471A-BB74-08C5526B88AA}" type="slidenum">
              <a:rPr lang="en-US" smtClean="0"/>
              <a:t>‹#›</a:t>
            </a:fld>
            <a:endParaRPr lang="en-US"/>
          </a:p>
        </p:txBody>
      </p:sp>
    </p:spTree>
    <p:extLst>
      <p:ext uri="{BB962C8B-B14F-4D97-AF65-F5344CB8AC3E}">
        <p14:creationId xmlns:p14="http://schemas.microsoft.com/office/powerpoint/2010/main" val="11646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13">
              <a:spcBef>
                <a:spcPct val="0"/>
              </a:spcBef>
              <a:defRPr/>
            </a:pPr>
            <a:r>
              <a:rPr lang="en-US" altLang="en-US" dirty="0" smtClean="0">
                <a:ea typeface="ＭＳ Ｐゴシック" pitchFamily="34" charset="-128"/>
              </a:rPr>
              <a:t>Introduction</a:t>
            </a:r>
            <a:r>
              <a:rPr lang="en-US" altLang="en-US" baseline="0" dirty="0" smtClean="0">
                <a:ea typeface="ＭＳ Ｐゴシック" pitchFamily="34" charset="-128"/>
              </a:rPr>
              <a:t> - Amy</a:t>
            </a: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56" indent="-285714" eaLnBrk="0" hangingPunct="0">
              <a:spcBef>
                <a:spcPct val="30000"/>
              </a:spcBef>
              <a:defRPr sz="1200">
                <a:solidFill>
                  <a:schemeClr val="tx1"/>
                </a:solidFill>
                <a:latin typeface="Calibri" pitchFamily="34" charset="0"/>
                <a:ea typeface="ＭＳ Ｐゴシック" pitchFamily="34" charset="-128"/>
              </a:defRPr>
            </a:lvl2pPr>
            <a:lvl3pPr marL="1142856" indent="-228571" eaLnBrk="0" hangingPunct="0">
              <a:spcBef>
                <a:spcPct val="30000"/>
              </a:spcBef>
              <a:defRPr sz="1200">
                <a:solidFill>
                  <a:schemeClr val="tx1"/>
                </a:solidFill>
                <a:latin typeface="Calibri" pitchFamily="34" charset="0"/>
                <a:ea typeface="ＭＳ Ｐゴシック" pitchFamily="34" charset="-128"/>
              </a:defRPr>
            </a:lvl3pPr>
            <a:lvl4pPr marL="1599997" indent="-228571" eaLnBrk="0" hangingPunct="0">
              <a:spcBef>
                <a:spcPct val="30000"/>
              </a:spcBef>
              <a:defRPr sz="1200">
                <a:solidFill>
                  <a:schemeClr val="tx1"/>
                </a:solidFill>
                <a:latin typeface="Calibri" pitchFamily="34" charset="0"/>
                <a:ea typeface="ＭＳ Ｐゴシック" pitchFamily="34" charset="-128"/>
              </a:defRPr>
            </a:lvl4pPr>
            <a:lvl5pPr marL="2057140" indent="-228571" eaLnBrk="0" hangingPunct="0">
              <a:spcBef>
                <a:spcPct val="30000"/>
              </a:spcBef>
              <a:defRPr sz="1200">
                <a:solidFill>
                  <a:schemeClr val="tx1"/>
                </a:solidFill>
                <a:latin typeface="Calibri" pitchFamily="34" charset="0"/>
                <a:ea typeface="ＭＳ Ｐゴシック" pitchFamily="34" charset="-128"/>
              </a:defRPr>
            </a:lvl5pPr>
            <a:lvl6pPr marL="2514281"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24"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566"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08"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extLst>
      <p:ext uri="{BB962C8B-B14F-4D97-AF65-F5344CB8AC3E}">
        <p14:creationId xmlns:p14="http://schemas.microsoft.com/office/powerpoint/2010/main" val="405874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each “Team Folder” you will find a process, some notes to consider regarding potential revisions, and a paper</a:t>
            </a:r>
            <a:r>
              <a:rPr lang="en-US" baseline="0" dirty="0" smtClean="0"/>
              <a:t> template for you to record your thinking/ideas.</a:t>
            </a:r>
          </a:p>
          <a:p>
            <a:r>
              <a:rPr lang="en-US" baseline="0" dirty="0" smtClean="0"/>
              <a:t>Please know that this process is going to be very messy.</a:t>
            </a:r>
            <a:endParaRPr lang="en-US" dirty="0" smtClean="0"/>
          </a:p>
          <a:p>
            <a:r>
              <a:rPr lang="en-US" dirty="0" smtClean="0"/>
              <a:t>Give</a:t>
            </a:r>
            <a:r>
              <a:rPr lang="en-US" baseline="0" dirty="0" smtClean="0"/>
              <a:t> </a:t>
            </a:r>
            <a:r>
              <a:rPr lang="en-US" baseline="0" dirty="0" smtClean="0"/>
              <a:t>directions to move</a:t>
            </a:r>
          </a:p>
          <a:p>
            <a:r>
              <a:rPr lang="en-US" baseline="0" dirty="0" smtClean="0"/>
              <a:t>Table Tents Set Up with Folders </a:t>
            </a:r>
          </a:p>
          <a:p>
            <a:r>
              <a:rPr lang="en-US" baseline="0" dirty="0" smtClean="0"/>
              <a:t>Angela and Dr. </a:t>
            </a:r>
            <a:r>
              <a:rPr lang="en-US" baseline="0" dirty="0" err="1" smtClean="0"/>
              <a:t>Klotter</a:t>
            </a:r>
            <a:r>
              <a:rPr lang="en-US" baseline="0" dirty="0" smtClean="0"/>
              <a:t> High School</a:t>
            </a:r>
          </a:p>
          <a:p>
            <a:r>
              <a:rPr lang="en-US" baseline="0" dirty="0" smtClean="0"/>
              <a:t>Jamee Middle </a:t>
            </a:r>
            <a:r>
              <a:rPr lang="en-US" baseline="0" dirty="0" smtClean="0"/>
              <a:t>School</a:t>
            </a:r>
          </a:p>
          <a:p>
            <a:r>
              <a:rPr lang="en-US" baseline="0" dirty="0" smtClean="0"/>
              <a:t>Amy </a:t>
            </a:r>
            <a:r>
              <a:rPr lang="en-US" baseline="0" dirty="0" smtClean="0"/>
              <a:t>Elementary School</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10</a:t>
            </a:fld>
            <a:endParaRPr lang="en-US"/>
          </a:p>
        </p:txBody>
      </p:sp>
    </p:spTree>
    <p:extLst>
      <p:ext uri="{BB962C8B-B14F-4D97-AF65-F5344CB8AC3E}">
        <p14:creationId xmlns:p14="http://schemas.microsoft.com/office/powerpoint/2010/main" val="326705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let us know of any bumps along the way…use the parking</a:t>
            </a:r>
            <a:r>
              <a:rPr lang="en-US" baseline="0" dirty="0" smtClean="0"/>
              <a:t> lot to let us know what works and what does not work…</a:t>
            </a:r>
          </a:p>
        </p:txBody>
      </p:sp>
      <p:sp>
        <p:nvSpPr>
          <p:cNvPr id="4" name="Slide Number Placeholder 3"/>
          <p:cNvSpPr>
            <a:spLocks noGrp="1"/>
          </p:cNvSpPr>
          <p:nvPr>
            <p:ph type="sldNum" sz="quarter" idx="10"/>
          </p:nvPr>
        </p:nvSpPr>
        <p:spPr/>
        <p:txBody>
          <a:bodyPr/>
          <a:lstStyle/>
          <a:p>
            <a:fld id="{60913557-7C53-471A-BB74-08C5526B88AA}" type="slidenum">
              <a:rPr lang="en-US" smtClean="0"/>
              <a:t>11</a:t>
            </a:fld>
            <a:endParaRPr lang="en-US"/>
          </a:p>
        </p:txBody>
      </p:sp>
    </p:spTree>
    <p:extLst>
      <p:ext uri="{BB962C8B-B14F-4D97-AF65-F5344CB8AC3E}">
        <p14:creationId xmlns:p14="http://schemas.microsoft.com/office/powerpoint/2010/main" val="29079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last 5 minutes of session to get a temperature check of the room…</a:t>
            </a:r>
            <a:endParaRPr lang="en-US" dirty="0" smtClean="0"/>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288155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brief break (10 minutes)</a:t>
            </a:r>
          </a:p>
          <a:p>
            <a:r>
              <a:rPr lang="en-US" baseline="0" dirty="0" smtClean="0"/>
              <a:t>District Teams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13</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14</a:t>
            </a:fld>
            <a:endParaRPr lang="en-US"/>
          </a:p>
        </p:txBody>
      </p:sp>
    </p:spTree>
    <p:extLst>
      <p:ext uri="{BB962C8B-B14F-4D97-AF65-F5344CB8AC3E}">
        <p14:creationId xmlns:p14="http://schemas.microsoft.com/office/powerpoint/2010/main" val="154953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last 5 minutes of session to get a temperature check of the room…</a:t>
            </a:r>
            <a:endParaRPr lang="en-US" dirty="0" smtClean="0"/>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15</a:t>
            </a:fld>
            <a:endParaRPr lang="en-US"/>
          </a:p>
        </p:txBody>
      </p:sp>
    </p:spTree>
    <p:extLst>
      <p:ext uri="{BB962C8B-B14F-4D97-AF65-F5344CB8AC3E}">
        <p14:creationId xmlns:p14="http://schemas.microsoft.com/office/powerpoint/2010/main" val="85088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16</a:t>
            </a:fld>
            <a:endParaRPr lang="en-US"/>
          </a:p>
        </p:txBody>
      </p:sp>
    </p:spTree>
    <p:extLst>
      <p:ext uri="{BB962C8B-B14F-4D97-AF65-F5344CB8AC3E}">
        <p14:creationId xmlns:p14="http://schemas.microsoft.com/office/powerpoint/2010/main" val="183215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18</a:t>
            </a:fld>
            <a:endParaRPr lang="en-US"/>
          </a:p>
        </p:txBody>
      </p:sp>
    </p:spTree>
    <p:extLst>
      <p:ext uri="{BB962C8B-B14F-4D97-AF65-F5344CB8AC3E}">
        <p14:creationId xmlns:p14="http://schemas.microsoft.com/office/powerpoint/2010/main" val="285179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 Model Tracking Sheets High</a:t>
            </a:r>
            <a:r>
              <a:rPr lang="en-US" baseline="0" dirty="0" smtClean="0"/>
              <a:t> School – One per DCC</a:t>
            </a:r>
          </a:p>
          <a:p>
            <a:r>
              <a:rPr lang="en-US" baseline="0" dirty="0" smtClean="0"/>
              <a:t>Protocols for Elementary and Middle Groups </a:t>
            </a:r>
            <a:r>
              <a:rPr lang="en-US" baseline="0" dirty="0" smtClean="0"/>
              <a:t>move into grade band groups, follow protocol for discussing thinking / concepts / context</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20</a:t>
            </a:fld>
            <a:endParaRPr lang="en-US"/>
          </a:p>
        </p:txBody>
      </p:sp>
    </p:spTree>
    <p:extLst>
      <p:ext uri="{BB962C8B-B14F-4D97-AF65-F5344CB8AC3E}">
        <p14:creationId xmlns:p14="http://schemas.microsoft.com/office/powerpoint/2010/main" val="368902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Teams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21</a:t>
            </a:fld>
            <a:endParaRPr lang="en-US"/>
          </a:p>
        </p:txBody>
      </p:sp>
    </p:spTree>
    <p:extLst>
      <p:ext uri="{BB962C8B-B14F-4D97-AF65-F5344CB8AC3E}">
        <p14:creationId xmlns:p14="http://schemas.microsoft.com/office/powerpoint/2010/main" val="117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asked you to read the article “What’s Worth Learning In School” and select one MIP…</a:t>
            </a:r>
          </a:p>
          <a:p>
            <a:r>
              <a:rPr lang="en-US" baseline="0" dirty="0" smtClean="0"/>
              <a:t>In the center of your table are select quotes/phrases from  this article…please select one quote, read it and record your MIP on the back of the quote…</a:t>
            </a:r>
          </a:p>
          <a:p>
            <a:r>
              <a:rPr lang="en-US" baseline="0" dirty="0" smtClean="0"/>
              <a:t>Like you to locate a talk partner that is not from your district to share your quote and how it connects with your MIP</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a:t>
            </a:fld>
            <a:endParaRPr lang="en-US" dirty="0"/>
          </a:p>
        </p:txBody>
      </p:sp>
    </p:spTree>
    <p:extLst>
      <p:ext uri="{BB962C8B-B14F-4D97-AF65-F5344CB8AC3E}">
        <p14:creationId xmlns:p14="http://schemas.microsoft.com/office/powerpoint/2010/main" val="335094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Capacity Building vs. Train the Trainer</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22</a:t>
            </a:fld>
            <a:endParaRPr lang="en-US"/>
          </a:p>
        </p:txBody>
      </p:sp>
    </p:spTree>
    <p:extLst>
      <p:ext uri="{BB962C8B-B14F-4D97-AF65-F5344CB8AC3E}">
        <p14:creationId xmlns:p14="http://schemas.microsoft.com/office/powerpoint/2010/main" val="384162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evaluations</a:t>
            </a:r>
          </a:p>
          <a:p>
            <a:r>
              <a:rPr lang="en-US" dirty="0" smtClean="0"/>
              <a:t>Draw</a:t>
            </a:r>
            <a:r>
              <a:rPr lang="en-US" baseline="0" dirty="0" smtClean="0"/>
              <a:t> attention to resources</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23</a:t>
            </a:fld>
            <a:endParaRPr lang="en-US"/>
          </a:p>
        </p:txBody>
      </p:sp>
    </p:spTree>
    <p:extLst>
      <p:ext uri="{BB962C8B-B14F-4D97-AF65-F5344CB8AC3E}">
        <p14:creationId xmlns:p14="http://schemas.microsoft.com/office/powerpoint/2010/main" val="120944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24</a:t>
            </a:fld>
            <a:endParaRPr lang="en-US"/>
          </a:p>
        </p:txBody>
      </p:sp>
    </p:spTree>
    <p:extLst>
      <p:ext uri="{BB962C8B-B14F-4D97-AF65-F5344CB8AC3E}">
        <p14:creationId xmlns:p14="http://schemas.microsoft.com/office/powerpoint/2010/main" val="582013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upload</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25</a:t>
            </a:fld>
            <a:endParaRPr lang="en-US"/>
          </a:p>
        </p:txBody>
      </p:sp>
    </p:spTree>
    <p:extLst>
      <p:ext uri="{BB962C8B-B14F-4D97-AF65-F5344CB8AC3E}">
        <p14:creationId xmlns:p14="http://schemas.microsoft.com/office/powerpoint/2010/main" val="365348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26</a:t>
            </a:fld>
            <a:endParaRPr lang="en-US"/>
          </a:p>
        </p:txBody>
      </p:sp>
    </p:spTree>
    <p:extLst>
      <p:ext uri="{BB962C8B-B14F-4D97-AF65-F5344CB8AC3E}">
        <p14:creationId xmlns:p14="http://schemas.microsoft.com/office/powerpoint/2010/main" val="233116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a:t>
            </a:r>
            <a:r>
              <a:rPr lang="en-US" b="1" baseline="0" dirty="0" smtClean="0"/>
              <a:t> of Networks Build Capacity around 4 Pillars – Amy </a:t>
            </a:r>
            <a:endParaRPr lang="en-US" b="1" baseline="0" dirty="0" smtClean="0"/>
          </a:p>
          <a:p>
            <a:r>
              <a:rPr lang="en-US" b="1" baseline="0" dirty="0" smtClean="0"/>
              <a:t>It can become a great challenge to capitalize on the concept of becoming a Teacher Leader that advocates for change.  Many times we feel comfortable attempting new strategies within our own classrooms, but many feel that they are not given opportunities to share their professional learning throughout the district.  If you will notice, you have been given a copy of a topic outline of professional learning provided through the network from February 2014 to present. It is our goal today that you leave feeling equipped to lead work in your own district so that all teachers are able to gain a deeper understanding of standards, highly effective teaching and learning and assessment literacy.</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3</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a:t>
            </a:r>
            <a:r>
              <a:rPr lang="en-US" baseline="0" dirty="0" smtClean="0"/>
              <a:t> </a:t>
            </a:r>
            <a:endParaRPr lang="en-US" baseline="0" dirty="0" smtClean="0"/>
          </a:p>
          <a:p>
            <a:r>
              <a:rPr lang="en-US" baseline="0" dirty="0" smtClean="0"/>
              <a:t>Notes</a:t>
            </a:r>
            <a:r>
              <a:rPr lang="en-US" baseline="0" dirty="0" smtClean="0"/>
              <a:t>:  Considerations for District Leadership Team </a:t>
            </a:r>
            <a:r>
              <a:rPr lang="en-US" baseline="0" dirty="0" smtClean="0"/>
              <a:t>Amy</a:t>
            </a:r>
          </a:p>
          <a:p>
            <a:r>
              <a:rPr lang="en-US" baseline="0" dirty="0" smtClean="0"/>
              <a:t>As you go through this day, please make notes of how to use processes/protocols/resources to support DLT.  Craft a plan … we have asked district leaders to meet with you and develop a plan for moving forward.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a:t>
            </a:fld>
            <a:endParaRPr lang="en-US"/>
          </a:p>
        </p:txBody>
      </p:sp>
    </p:spTree>
    <p:extLst>
      <p:ext uri="{BB962C8B-B14F-4D97-AF65-F5344CB8AC3E}">
        <p14:creationId xmlns:p14="http://schemas.microsoft.com/office/powerpoint/2010/main" val="37849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of where we</a:t>
            </a:r>
            <a:r>
              <a:rPr lang="en-US" baseline="0" dirty="0" smtClean="0"/>
              <a:t> have been and where we are going – </a:t>
            </a:r>
            <a:r>
              <a:rPr lang="en-US" baseline="0" dirty="0" smtClean="0"/>
              <a:t>Amy</a:t>
            </a:r>
          </a:p>
          <a:p>
            <a:r>
              <a:rPr lang="en-US" baseline="0" dirty="0" smtClean="0"/>
              <a:t>What action has been taken with the feedback?  There have been two types of revisions made to the document:  many of them involve clarification in wording, some have altered the intent.  Feedback was elicited, coded, reviewed and considered…revisions were suggested and sent to stakeholders for review (experts in the field, writing team members, etc.). </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5</a:t>
            </a:fld>
            <a:endParaRPr lang="en-US"/>
          </a:p>
        </p:txBody>
      </p:sp>
    </p:spTree>
    <p:extLst>
      <p:ext uri="{BB962C8B-B14F-4D97-AF65-F5344CB8AC3E}">
        <p14:creationId xmlns:p14="http://schemas.microsoft.com/office/powerpoint/2010/main" val="140643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 a District Team, you will work to create your own sentence/video filling in the sentence stem: “I used to think… Now I know…”</a:t>
            </a:r>
          </a:p>
          <a:p>
            <a:r>
              <a:rPr lang="en-US" b="1" baseline="0" dirty="0" smtClean="0"/>
              <a:t>You will be </a:t>
            </a:r>
            <a:r>
              <a:rPr lang="en-US" b="1" baseline="0" dirty="0" smtClean="0"/>
              <a:t>creating </a:t>
            </a:r>
            <a:r>
              <a:rPr lang="en-US" b="1" baseline="0" dirty="0" smtClean="0"/>
              <a:t>an </a:t>
            </a:r>
            <a:r>
              <a:rPr lang="en-US" b="1" baseline="0" dirty="0" err="1" smtClean="0"/>
              <a:t>Animoto</a:t>
            </a:r>
            <a:r>
              <a:rPr lang="en-US" b="1" baseline="0" dirty="0" smtClean="0"/>
              <a:t> Video to submit – Angela and </a:t>
            </a:r>
            <a:r>
              <a:rPr lang="en-US" b="1" baseline="0" dirty="0" smtClean="0"/>
              <a:t>Amy</a:t>
            </a:r>
          </a:p>
          <a:p>
            <a:r>
              <a:rPr lang="en-US" sz="1200" b="1" i="1" dirty="0" smtClean="0"/>
              <a:t>Example:</a:t>
            </a:r>
          </a:p>
          <a:p>
            <a:r>
              <a:rPr lang="en-US" sz="1200" b="1" i="1" dirty="0" smtClean="0"/>
              <a:t>I used to think about content as facts, events, sequences, and time periods but with these standards we know content must move beyond just knowing by equipping students with the competencies necessary to become active and engaged citizens of their community, country and their world.</a:t>
            </a:r>
            <a:endParaRPr lang="en-US" sz="1200" i="1" dirty="0" smtClean="0"/>
          </a:p>
          <a:p>
            <a:endParaRPr lang="en-US" b="1" baseline="0" dirty="0" smtClean="0"/>
          </a:p>
        </p:txBody>
      </p:sp>
      <p:sp>
        <p:nvSpPr>
          <p:cNvPr id="4" name="Slide Number Placeholder 3"/>
          <p:cNvSpPr>
            <a:spLocks noGrp="1"/>
          </p:cNvSpPr>
          <p:nvPr>
            <p:ph type="sldNum" sz="quarter" idx="10"/>
          </p:nvPr>
        </p:nvSpPr>
        <p:spPr/>
        <p:txBody>
          <a:bodyPr/>
          <a:lstStyle/>
          <a:p>
            <a:fld id="{7BB7AF89-C7DC-4F1D-8DFD-7E07B74FE66F}" type="slidenum">
              <a:rPr lang="en-US" smtClean="0"/>
              <a:t>6</a:t>
            </a:fld>
            <a:endParaRPr lang="en-US" dirty="0"/>
          </a:p>
        </p:txBody>
      </p:sp>
    </p:spTree>
    <p:extLst>
      <p:ext uri="{BB962C8B-B14F-4D97-AF65-F5344CB8AC3E}">
        <p14:creationId xmlns:p14="http://schemas.microsoft.com/office/powerpoint/2010/main" val="16757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13">
              <a:spcBef>
                <a:spcPct val="0"/>
              </a:spcBef>
              <a:defRPr/>
            </a:pPr>
            <a:r>
              <a:rPr lang="en-US" dirty="0" smtClean="0"/>
              <a:t>Share Out Sentences</a:t>
            </a: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56" indent="-285714" eaLnBrk="0" hangingPunct="0">
              <a:spcBef>
                <a:spcPct val="30000"/>
              </a:spcBef>
              <a:defRPr sz="1200">
                <a:solidFill>
                  <a:schemeClr val="tx1"/>
                </a:solidFill>
                <a:latin typeface="Calibri" pitchFamily="34" charset="0"/>
                <a:ea typeface="ＭＳ Ｐゴシック" pitchFamily="34" charset="-128"/>
              </a:defRPr>
            </a:lvl2pPr>
            <a:lvl3pPr marL="1142856" indent="-228571" eaLnBrk="0" hangingPunct="0">
              <a:spcBef>
                <a:spcPct val="30000"/>
              </a:spcBef>
              <a:defRPr sz="1200">
                <a:solidFill>
                  <a:schemeClr val="tx1"/>
                </a:solidFill>
                <a:latin typeface="Calibri" pitchFamily="34" charset="0"/>
                <a:ea typeface="ＭＳ Ｐゴシック" pitchFamily="34" charset="-128"/>
              </a:defRPr>
            </a:lvl3pPr>
            <a:lvl4pPr marL="1599997" indent="-228571" eaLnBrk="0" hangingPunct="0">
              <a:spcBef>
                <a:spcPct val="30000"/>
              </a:spcBef>
              <a:defRPr sz="1200">
                <a:solidFill>
                  <a:schemeClr val="tx1"/>
                </a:solidFill>
                <a:latin typeface="Calibri" pitchFamily="34" charset="0"/>
                <a:ea typeface="ＭＳ Ｐゴシック" pitchFamily="34" charset="-128"/>
              </a:defRPr>
            </a:lvl4pPr>
            <a:lvl5pPr marL="2057140" indent="-228571" eaLnBrk="0" hangingPunct="0">
              <a:spcBef>
                <a:spcPct val="30000"/>
              </a:spcBef>
              <a:defRPr sz="1200">
                <a:solidFill>
                  <a:schemeClr val="tx1"/>
                </a:solidFill>
                <a:latin typeface="Calibri" pitchFamily="34" charset="0"/>
                <a:ea typeface="ＭＳ Ｐゴシック" pitchFamily="34" charset="-128"/>
              </a:defRPr>
            </a:lvl5pPr>
            <a:lvl6pPr marL="2514281"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24"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566"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08"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7</a:t>
            </a:fld>
            <a:endParaRPr lang="en-US" altLang="en-US" dirty="0">
              <a:solidFill>
                <a:prstClr val="black"/>
              </a:solidFill>
              <a:cs typeface="Arial" pitchFamily="34" charset="0"/>
            </a:endParaRPr>
          </a:p>
        </p:txBody>
      </p:sp>
    </p:spTree>
    <p:extLst>
      <p:ext uri="{BB962C8B-B14F-4D97-AF65-F5344CB8AC3E}">
        <p14:creationId xmlns:p14="http://schemas.microsoft.com/office/powerpoint/2010/main" val="413225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Parking Lot Poster</a:t>
            </a:r>
          </a:p>
          <a:p>
            <a:r>
              <a:rPr lang="en-US" dirty="0" smtClean="0"/>
              <a:t>Copies of sample curriculum </a:t>
            </a:r>
            <a:endParaRPr lang="en-US" dirty="0" smtClean="0"/>
          </a:p>
          <a:p>
            <a:r>
              <a:rPr lang="en-US" dirty="0" smtClean="0"/>
              <a:t>As we prepare to move in the bulk of our work session for today, Jennifer</a:t>
            </a:r>
            <a:r>
              <a:rPr lang="en-US" baseline="0" dirty="0" smtClean="0"/>
              <a:t> Fraker – State SS Consultant-has prepared a potential sample template for us to review as a way to craft Considerations for Curriculum Development.</a:t>
            </a:r>
          </a:p>
          <a:p>
            <a:r>
              <a:rPr lang="en-US" baseline="0" dirty="0" smtClean="0"/>
              <a:t>Please take a few minutes and review the proposal…discuss with your team…what works?  What is not working?</a:t>
            </a:r>
          </a:p>
          <a:p>
            <a:r>
              <a:rPr lang="en-US" baseline="0" dirty="0" smtClean="0"/>
              <a:t>Remember the purpose of this document is to serve districts as a guide to support curriculum development…</a:t>
            </a:r>
          </a:p>
          <a:p>
            <a:r>
              <a:rPr lang="en-US" baseline="0" dirty="0" smtClean="0"/>
              <a:t>Is it crafted in the best way?  What works?  What is not working?</a:t>
            </a:r>
          </a:p>
          <a:p>
            <a:r>
              <a:rPr lang="en-US" baseline="0" dirty="0" smtClean="0"/>
              <a:t>Pose out to the room…are there any concerns to begin with?</a:t>
            </a:r>
          </a:p>
          <a:p>
            <a:r>
              <a:rPr lang="en-US" baseline="0" dirty="0" smtClean="0"/>
              <a:t>Please note that as we dig into the work and engage in the process, there may be bumps in the road.  We are going to ask that you share your concerns with the group so that we can move beyond them in order to produce the best possible document to support districts and teachers as they move forward in the work.</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a:t>
            </a:fld>
            <a:endParaRPr lang="en-US"/>
          </a:p>
        </p:txBody>
      </p:sp>
    </p:spTree>
    <p:extLst>
      <p:ext uri="{BB962C8B-B14F-4D97-AF65-F5344CB8AC3E}">
        <p14:creationId xmlns:p14="http://schemas.microsoft.com/office/powerpoint/2010/main" val="69267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 </a:t>
            </a:r>
            <a:endParaRPr lang="en-US" dirty="0" smtClean="0"/>
          </a:p>
          <a:p>
            <a:r>
              <a:rPr lang="en-US" dirty="0" smtClean="0"/>
              <a:t>In just a moment</a:t>
            </a:r>
            <a:r>
              <a:rPr lang="en-US" baseline="0" dirty="0" smtClean="0"/>
              <a:t> you will be transitioning to expert teams.  We are going to have a K, 1, 2, 3, 4,5 ,6, 7, 8, CMHS, EDMHS, GRHS, HTHS 13 teams total…</a:t>
            </a:r>
          </a:p>
          <a:p>
            <a:r>
              <a:rPr lang="en-US" baseline="0" dirty="0" smtClean="0"/>
              <a:t>This is the protocol that we have established as of now, but it is subject to change pending your input.</a:t>
            </a:r>
          </a:p>
          <a:p>
            <a:r>
              <a:rPr lang="en-US" baseline="0" dirty="0" smtClean="0"/>
              <a:t>It will be helpful one you move into grade level teams to select one lead facilitator to keep the group moving and one recorder to put everything in google docs.  Please see the link that I sent to you on Wednesday 2/25.  We must record your thinking in google docs so that we will have a document to forward onto KDE to refine and put before KBE in April.</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9</a:t>
            </a:fld>
            <a:endParaRPr lang="en-US"/>
          </a:p>
        </p:txBody>
      </p:sp>
    </p:spTree>
    <p:extLst>
      <p:ext uri="{BB962C8B-B14F-4D97-AF65-F5344CB8AC3E}">
        <p14:creationId xmlns:p14="http://schemas.microsoft.com/office/powerpoint/2010/main" val="3629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8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0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2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5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80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5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4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1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7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2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40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76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8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2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3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9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13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4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5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3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3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74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yDwF76Ykci0"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Data" Target="../diagrams/data2.xml"/><Relationship Id="rId3" Type="http://schemas.openxmlformats.org/officeDocument/2006/relationships/image" Target="../media/image1.png"/><Relationship Id="rId21" Type="http://schemas.openxmlformats.org/officeDocument/2006/relationships/diagramColors" Target="../diagrams/colors2.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4.jpeg"/><Relationship Id="rId20" Type="http://schemas.openxmlformats.org/officeDocument/2006/relationships/diagramQuickStyle" Target="../diagrams/quickStyle2.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diagramLayout" Target="../diagrams/layout2.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February 27, 2015</a:t>
            </a:r>
            <a:endParaRPr lang="en-US" sz="2400" b="1" dirty="0"/>
          </a:p>
        </p:txBody>
      </p:sp>
    </p:spTree>
    <p:extLst>
      <p:ext uri="{BB962C8B-B14F-4D97-AF65-F5344CB8AC3E}">
        <p14:creationId xmlns:p14="http://schemas.microsoft.com/office/powerpoint/2010/main" val="258273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715962"/>
          </a:xfrm>
        </p:spPr>
        <p:txBody>
          <a:bodyPr>
            <a:noAutofit/>
          </a:bodyPr>
          <a:lstStyle/>
          <a:p>
            <a:r>
              <a:rPr lang="en-US" sz="4400" b="1" dirty="0" smtClean="0"/>
              <a:t>Transition to Grade Level Teams</a:t>
            </a:r>
            <a:endParaRPr lang="en-US" sz="4400" b="1" dirty="0"/>
          </a:p>
        </p:txBody>
      </p:sp>
      <p:sp>
        <p:nvSpPr>
          <p:cNvPr id="3" name="Content Placeholder 2"/>
          <p:cNvSpPr>
            <a:spLocks noGrp="1"/>
          </p:cNvSpPr>
          <p:nvPr>
            <p:ph idx="1"/>
          </p:nvPr>
        </p:nvSpPr>
        <p:spPr/>
        <p:txBody>
          <a:bodyPr/>
          <a:lstStyle/>
          <a:p>
            <a:pPr marL="0" indent="0">
              <a:buNone/>
            </a:pPr>
            <a:r>
              <a:rPr lang="en-US" dirty="0" smtClean="0"/>
              <a:t>Please Pack and Stack … </a:t>
            </a:r>
          </a:p>
          <a:p>
            <a:endParaRPr lang="en-US" dirty="0" smtClean="0"/>
          </a:p>
          <a:p>
            <a:pPr marL="0" indent="0">
              <a:buNone/>
            </a:pPr>
            <a:r>
              <a:rPr lang="en-US" dirty="0" smtClean="0"/>
              <a:t>Move to Grade Level Teams:</a:t>
            </a:r>
          </a:p>
          <a:p>
            <a:pPr marL="0" indent="0">
              <a:buNone/>
            </a:pPr>
            <a:r>
              <a:rPr lang="en-US" dirty="0" smtClean="0"/>
              <a:t>High School needs 4 Teams (one per DCC)</a:t>
            </a:r>
          </a:p>
          <a:p>
            <a:pPr marL="0" indent="0">
              <a:buNone/>
            </a:pPr>
            <a:r>
              <a:rPr lang="en-US" dirty="0" smtClean="0"/>
              <a:t>Middle School needs 3 Teams (6,7,8)</a:t>
            </a:r>
          </a:p>
          <a:p>
            <a:pPr marL="0" indent="0">
              <a:buNone/>
            </a:pPr>
            <a:r>
              <a:rPr lang="en-US" dirty="0" smtClean="0"/>
              <a:t>Elementary needs 6 Teams (K,1,2,3,4,5)</a:t>
            </a:r>
            <a:endParaRPr lang="en-US" dirty="0"/>
          </a:p>
        </p:txBody>
      </p:sp>
    </p:spTree>
    <p:extLst>
      <p:ext uri="{BB962C8B-B14F-4D97-AF65-F5344CB8AC3E}">
        <p14:creationId xmlns:p14="http://schemas.microsoft.com/office/powerpoint/2010/main" val="120052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a:t>
            </a:r>
            <a:r>
              <a:rPr lang="en-US" dirty="0" smtClean="0"/>
              <a:t>CCD Work Session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Working as expert teams:</a:t>
            </a:r>
          </a:p>
          <a:p>
            <a:pPr marL="0" indent="0">
              <a:buNone/>
            </a:pPr>
            <a:r>
              <a:rPr lang="en-US" dirty="0" smtClean="0"/>
              <a:t>*Review Anchor Standard</a:t>
            </a:r>
          </a:p>
          <a:p>
            <a:pPr marL="0" indent="0">
              <a:buNone/>
            </a:pPr>
            <a:r>
              <a:rPr lang="en-US" dirty="0" smtClean="0"/>
              <a:t>*Review Grade Level Standard</a:t>
            </a:r>
          </a:p>
          <a:p>
            <a:pPr marL="0" indent="0">
              <a:buNone/>
            </a:pPr>
            <a:r>
              <a:rPr lang="en-US" dirty="0" smtClean="0"/>
              <a:t>*Generate/Categorize Questions</a:t>
            </a:r>
          </a:p>
          <a:p>
            <a:pPr marL="0" indent="0">
              <a:buNone/>
            </a:pPr>
            <a:r>
              <a:rPr lang="en-US" dirty="0" smtClean="0"/>
              <a:t>*Determine Enduring Understandings</a:t>
            </a:r>
          </a:p>
          <a:p>
            <a:pPr marL="0" indent="0">
              <a:buNone/>
            </a:pPr>
            <a:r>
              <a:rPr lang="en-US" dirty="0" smtClean="0"/>
              <a:t>*Identify Potential Concepts</a:t>
            </a:r>
          </a:p>
          <a:p>
            <a:pPr marL="0" indent="0">
              <a:buNone/>
            </a:pPr>
            <a:r>
              <a:rPr lang="en-US" dirty="0" smtClean="0"/>
              <a:t>*Identify Potential Context</a:t>
            </a:r>
          </a:p>
          <a:p>
            <a:pPr marL="0" indent="0">
              <a:buNone/>
            </a:pPr>
            <a:r>
              <a:rPr lang="en-US" dirty="0" smtClean="0"/>
              <a:t>*Notes/Track Your Thinking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2428">
            <a:off x="5456097" y="509202"/>
            <a:ext cx="3481608" cy="1859882"/>
          </a:xfrm>
          <a:prstGeom prst="rect">
            <a:avLst/>
          </a:prstGeom>
        </p:spPr>
      </p:pic>
    </p:spTree>
    <p:extLst>
      <p:ext uri="{BB962C8B-B14F-4D97-AF65-F5344CB8AC3E}">
        <p14:creationId xmlns:p14="http://schemas.microsoft.com/office/powerpoint/2010/main" val="15064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The Forum</a:t>
            </a:r>
            <a:endParaRPr lang="en-US" sz="4800" b="1"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007635"/>
                </a:solidFill>
              </a:rPr>
              <a:t>What Works? </a:t>
            </a:r>
            <a:r>
              <a:rPr lang="en-US" sz="4000" b="1" dirty="0" smtClean="0">
                <a:solidFill>
                  <a:srgbClr val="FFC000"/>
                </a:solidFill>
              </a:rPr>
              <a:t>/</a:t>
            </a:r>
            <a:r>
              <a:rPr lang="en-US" sz="4000" b="1" dirty="0" smtClean="0"/>
              <a:t> </a:t>
            </a:r>
            <a:r>
              <a:rPr lang="en-US" sz="4000" b="1" dirty="0" smtClean="0">
                <a:solidFill>
                  <a:srgbClr val="C00000"/>
                </a:solidFill>
              </a:rPr>
              <a:t>What Is Not Working?</a:t>
            </a:r>
            <a:endParaRPr lang="en-US" sz="4000"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12085"/>
            <a:ext cx="6705600" cy="36140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330" y="4796589"/>
            <a:ext cx="2804140" cy="2057400"/>
          </a:xfrm>
          <a:prstGeom prst="rect">
            <a:avLst/>
          </a:prstGeom>
        </p:spPr>
      </p:pic>
    </p:spTree>
    <p:extLst>
      <p:ext uri="{BB962C8B-B14F-4D97-AF65-F5344CB8AC3E}">
        <p14:creationId xmlns:p14="http://schemas.microsoft.com/office/powerpoint/2010/main" val="3221035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394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315200" cy="1173163"/>
          </a:xfrm>
        </p:spPr>
        <p:txBody>
          <a:bodyPr>
            <a:normAutofit fontScale="90000"/>
          </a:bodyPr>
          <a:lstStyle/>
          <a:p>
            <a:r>
              <a:rPr lang="en-US" dirty="0" smtClean="0"/>
              <a:t>Task 2:  </a:t>
            </a:r>
            <a:r>
              <a:rPr lang="en-US" dirty="0" smtClean="0"/>
              <a:t>CCD Work </a:t>
            </a:r>
            <a:br>
              <a:rPr lang="en-US" dirty="0" smtClean="0"/>
            </a:br>
            <a:r>
              <a:rPr lang="en-US" dirty="0" smtClean="0"/>
              <a:t>               Continued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926" y="-291465"/>
            <a:ext cx="5486400" cy="3783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813374"/>
            <a:ext cx="3086100" cy="2918378"/>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US" dirty="0" smtClean="0"/>
              <a:t>Working as expert teams:</a:t>
            </a:r>
          </a:p>
          <a:p>
            <a:pPr marL="0" indent="0">
              <a:buNone/>
            </a:pPr>
            <a:r>
              <a:rPr lang="en-US" dirty="0" smtClean="0"/>
              <a:t>*Review Anchor Standard</a:t>
            </a:r>
          </a:p>
          <a:p>
            <a:pPr marL="0" indent="0">
              <a:buNone/>
            </a:pPr>
            <a:r>
              <a:rPr lang="en-US" dirty="0" smtClean="0"/>
              <a:t>*Review Grade Level Standard</a:t>
            </a:r>
          </a:p>
          <a:p>
            <a:pPr marL="0" indent="0">
              <a:buNone/>
            </a:pPr>
            <a:r>
              <a:rPr lang="en-US" dirty="0" smtClean="0"/>
              <a:t>*Generate/Categorize Questions</a:t>
            </a:r>
          </a:p>
          <a:p>
            <a:pPr marL="0" indent="0">
              <a:buNone/>
            </a:pPr>
            <a:r>
              <a:rPr lang="en-US" dirty="0" smtClean="0"/>
              <a:t>*Determine Enduring Understandings</a:t>
            </a:r>
          </a:p>
          <a:p>
            <a:pPr marL="0" indent="0">
              <a:buNone/>
            </a:pPr>
            <a:r>
              <a:rPr lang="en-US" dirty="0" smtClean="0"/>
              <a:t>*Identify Potential Concepts</a:t>
            </a:r>
          </a:p>
          <a:p>
            <a:pPr marL="0" indent="0">
              <a:buNone/>
            </a:pPr>
            <a:r>
              <a:rPr lang="en-US" dirty="0" smtClean="0"/>
              <a:t>*Identify Potential Context</a:t>
            </a:r>
          </a:p>
          <a:p>
            <a:pPr marL="0" indent="0">
              <a:buNone/>
            </a:pPr>
            <a:r>
              <a:rPr lang="en-US" dirty="0" smtClean="0"/>
              <a:t>*Notes/Track Your Thinking </a:t>
            </a:r>
          </a:p>
        </p:txBody>
      </p:sp>
    </p:spTree>
    <p:extLst>
      <p:ext uri="{BB962C8B-B14F-4D97-AF65-F5344CB8AC3E}">
        <p14:creationId xmlns:p14="http://schemas.microsoft.com/office/powerpoint/2010/main" val="313363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The Forum</a:t>
            </a:r>
            <a:endParaRPr lang="en-US" sz="4800" b="1"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007635"/>
                </a:solidFill>
              </a:rPr>
              <a:t>What Works? </a:t>
            </a:r>
            <a:r>
              <a:rPr lang="en-US" sz="4000" b="1" dirty="0" smtClean="0">
                <a:solidFill>
                  <a:srgbClr val="FFC000"/>
                </a:solidFill>
              </a:rPr>
              <a:t>/</a:t>
            </a:r>
            <a:r>
              <a:rPr lang="en-US" sz="4000" b="1" dirty="0" smtClean="0"/>
              <a:t> </a:t>
            </a:r>
            <a:r>
              <a:rPr lang="en-US" sz="4000" b="1" dirty="0" smtClean="0">
                <a:solidFill>
                  <a:srgbClr val="C00000"/>
                </a:solidFill>
              </a:rPr>
              <a:t>What Is Not Working?</a:t>
            </a:r>
            <a:endParaRPr lang="en-US" sz="4000"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12085"/>
            <a:ext cx="6705600" cy="36140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330" y="4796589"/>
            <a:ext cx="2804140" cy="2057400"/>
          </a:xfrm>
          <a:prstGeom prst="rect">
            <a:avLst/>
          </a:prstGeom>
        </p:spPr>
      </p:pic>
    </p:spTree>
    <p:extLst>
      <p:ext uri="{BB962C8B-B14F-4D97-AF65-F5344CB8AC3E}">
        <p14:creationId xmlns:p14="http://schemas.microsoft.com/office/powerpoint/2010/main" val="119271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7062" y="838200"/>
            <a:ext cx="5486400" cy="553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809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The Forum</a:t>
            </a:r>
            <a:endParaRPr lang="en-US" sz="4800" b="1"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007635"/>
                </a:solidFill>
              </a:rPr>
              <a:t>What Works? </a:t>
            </a:r>
            <a:r>
              <a:rPr lang="en-US" sz="4000" b="1" dirty="0" smtClean="0">
                <a:solidFill>
                  <a:srgbClr val="FFC000"/>
                </a:solidFill>
              </a:rPr>
              <a:t>/</a:t>
            </a:r>
            <a:r>
              <a:rPr lang="en-US" sz="4000" b="1" dirty="0" smtClean="0"/>
              <a:t> </a:t>
            </a:r>
            <a:r>
              <a:rPr lang="en-US" sz="4000" b="1" dirty="0" smtClean="0">
                <a:solidFill>
                  <a:srgbClr val="C00000"/>
                </a:solidFill>
              </a:rPr>
              <a:t>What Is Not Working?</a:t>
            </a:r>
            <a:endParaRPr lang="en-US" sz="40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12085"/>
            <a:ext cx="6705600" cy="3614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30" y="4796589"/>
            <a:ext cx="2804140" cy="2057400"/>
          </a:xfrm>
          <a:prstGeom prst="rect">
            <a:avLst/>
          </a:prstGeom>
        </p:spPr>
      </p:pic>
    </p:spTree>
    <p:extLst>
      <p:ext uri="{BB962C8B-B14F-4D97-AF65-F5344CB8AC3E}">
        <p14:creationId xmlns:p14="http://schemas.microsoft.com/office/powerpoint/2010/main" val="3938797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2:  </a:t>
            </a:r>
            <a:r>
              <a:rPr lang="en-US" dirty="0" smtClean="0"/>
              <a:t>CCD Work</a:t>
            </a:r>
            <a:br>
              <a:rPr lang="en-US" dirty="0" smtClean="0"/>
            </a:br>
            <a:r>
              <a:rPr lang="en-US" dirty="0" smtClean="0"/>
              <a:t>              </a:t>
            </a:r>
            <a:r>
              <a:rPr lang="en-US" dirty="0" smtClean="0"/>
              <a:t>Continued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926" y="-291465"/>
            <a:ext cx="5486400" cy="3783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813374"/>
            <a:ext cx="3086100" cy="2918378"/>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US" dirty="0" smtClean="0"/>
              <a:t>Working as expert teams:</a:t>
            </a:r>
          </a:p>
          <a:p>
            <a:pPr marL="0" indent="0">
              <a:buNone/>
            </a:pPr>
            <a:r>
              <a:rPr lang="en-US" dirty="0" smtClean="0"/>
              <a:t>*Review Anchor Standard</a:t>
            </a:r>
          </a:p>
          <a:p>
            <a:pPr marL="0" indent="0">
              <a:buNone/>
            </a:pPr>
            <a:r>
              <a:rPr lang="en-US" dirty="0" smtClean="0"/>
              <a:t>*Review Grade Level Standard</a:t>
            </a:r>
          </a:p>
          <a:p>
            <a:pPr marL="0" indent="0">
              <a:buNone/>
            </a:pPr>
            <a:r>
              <a:rPr lang="en-US" dirty="0" smtClean="0"/>
              <a:t>*Generate/Categorize Questions</a:t>
            </a:r>
          </a:p>
          <a:p>
            <a:pPr marL="0" indent="0">
              <a:buNone/>
            </a:pPr>
            <a:r>
              <a:rPr lang="en-US" dirty="0" smtClean="0"/>
              <a:t>*Determine Enduring Understandings</a:t>
            </a:r>
          </a:p>
          <a:p>
            <a:pPr marL="0" indent="0">
              <a:buNone/>
            </a:pPr>
            <a:r>
              <a:rPr lang="en-US" dirty="0" smtClean="0"/>
              <a:t>*Identify Potential Concepts</a:t>
            </a:r>
          </a:p>
          <a:p>
            <a:pPr marL="0" indent="0">
              <a:buNone/>
            </a:pPr>
            <a:r>
              <a:rPr lang="en-US" dirty="0" smtClean="0"/>
              <a:t>*Identify Potential Context</a:t>
            </a:r>
          </a:p>
          <a:p>
            <a:pPr marL="0" indent="0">
              <a:buNone/>
            </a:pPr>
            <a:r>
              <a:rPr lang="en-US" dirty="0" smtClean="0"/>
              <a:t>*Notes/Track Your Thinking </a:t>
            </a:r>
          </a:p>
        </p:txBody>
      </p:sp>
    </p:spTree>
    <p:extLst>
      <p:ext uri="{BB962C8B-B14F-4D97-AF65-F5344CB8AC3E}">
        <p14:creationId xmlns:p14="http://schemas.microsoft.com/office/powerpoint/2010/main" val="2578873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The Forum</a:t>
            </a:r>
            <a:endParaRPr lang="en-US" sz="4800" b="1" dirty="0"/>
          </a:p>
        </p:txBody>
      </p:sp>
      <p:sp>
        <p:nvSpPr>
          <p:cNvPr id="3" name="Content Placeholder 2"/>
          <p:cNvSpPr>
            <a:spLocks noGrp="1"/>
          </p:cNvSpPr>
          <p:nvPr>
            <p:ph idx="1"/>
          </p:nvPr>
        </p:nvSpPr>
        <p:spPr/>
        <p:txBody>
          <a:bodyPr>
            <a:normAutofit/>
          </a:bodyPr>
          <a:lstStyle/>
          <a:p>
            <a:pPr marL="0" indent="0" algn="ctr">
              <a:buNone/>
            </a:pPr>
            <a:r>
              <a:rPr lang="en-US" sz="4000" b="1" dirty="0" smtClean="0">
                <a:solidFill>
                  <a:srgbClr val="007635"/>
                </a:solidFill>
              </a:rPr>
              <a:t>What Works? </a:t>
            </a:r>
            <a:r>
              <a:rPr lang="en-US" sz="4000" b="1" dirty="0" smtClean="0">
                <a:solidFill>
                  <a:srgbClr val="FFC000"/>
                </a:solidFill>
              </a:rPr>
              <a:t>/</a:t>
            </a:r>
            <a:r>
              <a:rPr lang="en-US" sz="4000" b="1" dirty="0" smtClean="0"/>
              <a:t> </a:t>
            </a:r>
            <a:r>
              <a:rPr lang="en-US" sz="4000" b="1" dirty="0" smtClean="0">
                <a:solidFill>
                  <a:srgbClr val="C00000"/>
                </a:solidFill>
              </a:rPr>
              <a:t>What Is Not Working?</a:t>
            </a:r>
            <a:endParaRPr lang="en-US" sz="40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12085"/>
            <a:ext cx="6705600" cy="3614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30" y="4796589"/>
            <a:ext cx="2804140" cy="2057400"/>
          </a:xfrm>
          <a:prstGeom prst="rect">
            <a:avLst/>
          </a:prstGeom>
        </p:spPr>
      </p:pic>
    </p:spTree>
    <p:extLst>
      <p:ext uri="{BB962C8B-B14F-4D97-AF65-F5344CB8AC3E}">
        <p14:creationId xmlns:p14="http://schemas.microsoft.com/office/powerpoint/2010/main" val="3651834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600200"/>
            <a:ext cx="4648200" cy="1446550"/>
          </a:xfrm>
          <a:prstGeom prst="rect">
            <a:avLst/>
          </a:prstGeom>
          <a:noFill/>
        </p:spPr>
        <p:txBody>
          <a:bodyPr wrap="square" rtlCol="0">
            <a:spAutoFit/>
          </a:bodyPr>
          <a:lstStyle/>
          <a:p>
            <a:endParaRPr lang="en-US" sz="4400" b="1" dirty="0" smtClean="0"/>
          </a:p>
          <a:p>
            <a:endParaRPr lang="en-US"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5" name="TextBox 4"/>
          <p:cNvSpPr txBox="1"/>
          <p:nvPr/>
        </p:nvSpPr>
        <p:spPr>
          <a:xfrm>
            <a:off x="1981200" y="304800"/>
            <a:ext cx="5029200" cy="707886"/>
          </a:xfrm>
          <a:prstGeom prst="rect">
            <a:avLst/>
          </a:prstGeom>
          <a:noFill/>
        </p:spPr>
        <p:txBody>
          <a:bodyPr wrap="square" rtlCol="0">
            <a:spAutoFit/>
          </a:bodyPr>
          <a:lstStyle/>
          <a:p>
            <a:pPr algn="ctr"/>
            <a:r>
              <a:rPr lang="en-US" sz="4000" b="1" dirty="0" smtClean="0">
                <a:solidFill>
                  <a:schemeClr val="bg1"/>
                </a:solidFill>
              </a:rPr>
              <a:t>“Agents of Change”</a:t>
            </a:r>
            <a:endParaRPr lang="en-US" sz="4000" b="1" dirty="0">
              <a:solidFill>
                <a:schemeClr val="bg1"/>
              </a:solidFill>
            </a:endParaRPr>
          </a:p>
        </p:txBody>
      </p:sp>
      <p:sp>
        <p:nvSpPr>
          <p:cNvPr id="3" name="TextBox 2"/>
          <p:cNvSpPr txBox="1"/>
          <p:nvPr/>
        </p:nvSpPr>
        <p:spPr>
          <a:xfrm>
            <a:off x="304800" y="5105400"/>
            <a:ext cx="8305800" cy="1569660"/>
          </a:xfrm>
          <a:prstGeom prst="rect">
            <a:avLst/>
          </a:prstGeom>
          <a:noFill/>
        </p:spPr>
        <p:txBody>
          <a:bodyPr wrap="square" rtlCol="0">
            <a:spAutoFit/>
          </a:bodyPr>
          <a:lstStyle/>
          <a:p>
            <a:r>
              <a:rPr lang="en-US" sz="3200" b="1" i="1" dirty="0" smtClean="0">
                <a:solidFill>
                  <a:schemeClr val="tx2">
                    <a:lumMod val="50000"/>
                  </a:schemeClr>
                </a:solidFill>
              </a:rPr>
              <a:t>The only way to make sense out of change is to plunge into it, move with it, and join the dance.</a:t>
            </a:r>
          </a:p>
          <a:p>
            <a:r>
              <a:rPr lang="en-US" sz="3200" b="1" i="1" dirty="0">
                <a:solidFill>
                  <a:schemeClr val="tx2">
                    <a:lumMod val="50000"/>
                  </a:schemeClr>
                </a:solidFill>
              </a:rPr>
              <a:t>	</a:t>
            </a:r>
            <a:r>
              <a:rPr lang="en-US" sz="3200" b="1" i="1" dirty="0" smtClean="0">
                <a:solidFill>
                  <a:schemeClr val="tx2">
                    <a:lumMod val="50000"/>
                  </a:schemeClr>
                </a:solidFill>
              </a:rPr>
              <a:t>					--Alan Watts</a:t>
            </a:r>
            <a:endParaRPr lang="en-US" b="1" i="1" dirty="0">
              <a:solidFill>
                <a:schemeClr val="tx2">
                  <a:lumMod val="50000"/>
                </a:schemeClr>
              </a:solidFill>
            </a:endParaRPr>
          </a:p>
        </p:txBody>
      </p:sp>
      <p:sp>
        <p:nvSpPr>
          <p:cNvPr id="6" name="TextBox 5"/>
          <p:cNvSpPr txBox="1"/>
          <p:nvPr/>
        </p:nvSpPr>
        <p:spPr>
          <a:xfrm>
            <a:off x="304800" y="4495800"/>
            <a:ext cx="8702599" cy="461665"/>
          </a:xfrm>
          <a:prstGeom prst="rect">
            <a:avLst/>
          </a:prstGeom>
          <a:solidFill>
            <a:srgbClr val="FFFFCC"/>
          </a:solidFill>
        </p:spPr>
        <p:txBody>
          <a:bodyPr wrap="square" rtlCol="0">
            <a:spAutoFit/>
          </a:bodyPr>
          <a:lstStyle/>
          <a:p>
            <a:r>
              <a:rPr lang="en-US" sz="2400" b="1" dirty="0" smtClean="0"/>
              <a:t>What’s Worth Learning In School “MIP” (Most Important Point)</a:t>
            </a:r>
            <a:endParaRPr lang="en-US" sz="2400" b="1" dirty="0"/>
          </a:p>
        </p:txBody>
      </p:sp>
    </p:spTree>
    <p:extLst>
      <p:ext uri="{BB962C8B-B14F-4D97-AF65-F5344CB8AC3E}">
        <p14:creationId xmlns:p14="http://schemas.microsoft.com/office/powerpoint/2010/main" val="3232853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Course Model/CCD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46417"/>
              </p:ext>
            </p:extLst>
          </p:nvPr>
        </p:nvGraphicFramePr>
        <p:xfrm>
          <a:off x="457200" y="1219200"/>
          <a:ext cx="8229600" cy="5486400"/>
        </p:xfrm>
        <a:graphic>
          <a:graphicData uri="http://schemas.openxmlformats.org/drawingml/2006/table">
            <a:tbl>
              <a:tblPr firstRow="1" bandRow="1">
                <a:tableStyleId>{5C22544A-7EE6-4342-B048-85BDC9FD1C3A}</a:tableStyleId>
              </a:tblPr>
              <a:tblGrid>
                <a:gridCol w="4038600"/>
                <a:gridCol w="4191000"/>
              </a:tblGrid>
              <a:tr h="5486400">
                <a:tc>
                  <a:txBody>
                    <a:bodyPr/>
                    <a:lstStyle/>
                    <a:p>
                      <a:pPr algn="ctr"/>
                      <a:r>
                        <a:rPr lang="en-US" sz="4800" dirty="0" smtClean="0"/>
                        <a:t>High School</a:t>
                      </a:r>
                    </a:p>
                    <a:p>
                      <a:pPr algn="ctr"/>
                      <a:r>
                        <a:rPr lang="en-US" sz="2400" dirty="0" smtClean="0"/>
                        <a:t>Course Models</a:t>
                      </a:r>
                    </a:p>
                    <a:p>
                      <a:pPr marL="342900" indent="-342900" algn="l">
                        <a:buFont typeface="Arial" panose="020B0604020202020204" pitchFamily="34" charset="0"/>
                        <a:buChar char="•"/>
                      </a:pPr>
                      <a:r>
                        <a:rPr lang="en-US" sz="2400" smtClean="0"/>
                        <a:t>How</a:t>
                      </a:r>
                      <a:r>
                        <a:rPr lang="en-US" sz="2400" baseline="0" smtClean="0"/>
                        <a:t> </a:t>
                      </a:r>
                      <a:r>
                        <a:rPr lang="en-US" sz="2400" baseline="0" dirty="0" smtClean="0"/>
                        <a:t>do we configure these standards into sample course models?</a:t>
                      </a:r>
                      <a:endParaRPr lang="en-US" sz="2400" dirty="0" smtClean="0"/>
                    </a:p>
                    <a:p>
                      <a:pPr marL="342900" indent="-342900" algn="l">
                        <a:buFont typeface="Arial" panose="020B0604020202020204" pitchFamily="34" charset="0"/>
                        <a:buChar char="•"/>
                      </a:pPr>
                      <a:r>
                        <a:rPr lang="en-US" sz="2400" dirty="0" smtClean="0"/>
                        <a:t>Select ONE Recorder </a:t>
                      </a:r>
                      <a:r>
                        <a:rPr lang="en-US" sz="2400" dirty="0" smtClean="0"/>
                        <a:t>to </a:t>
                      </a:r>
                      <a:r>
                        <a:rPr lang="en-US" sz="2400" dirty="0" smtClean="0"/>
                        <a:t>Complete</a:t>
                      </a:r>
                      <a:r>
                        <a:rPr lang="en-US" sz="2400" baseline="0" dirty="0" smtClean="0"/>
                        <a:t> Tracking Sheet in Google Docs</a:t>
                      </a:r>
                      <a:endParaRPr lang="en-US" sz="2400" dirty="0" smtClean="0"/>
                    </a:p>
                  </a:txBody>
                  <a:tcPr/>
                </a:tc>
                <a:tc>
                  <a:txBody>
                    <a:bodyPr/>
                    <a:lstStyle/>
                    <a:p>
                      <a:pPr algn="ctr"/>
                      <a:r>
                        <a:rPr lang="en-US" sz="4800" dirty="0" smtClean="0"/>
                        <a:t>K-2,</a:t>
                      </a:r>
                      <a:r>
                        <a:rPr lang="en-US" sz="4800" baseline="0" dirty="0" smtClean="0"/>
                        <a:t> 3-5, 6-8</a:t>
                      </a:r>
                    </a:p>
                    <a:p>
                      <a:pPr algn="ctr"/>
                      <a:r>
                        <a:rPr lang="en-US" sz="2400" baseline="0" dirty="0" smtClean="0"/>
                        <a:t>Analyze CCD Protocol</a:t>
                      </a:r>
                    </a:p>
                    <a:p>
                      <a:pPr algn="l"/>
                      <a:r>
                        <a:rPr lang="en-US" sz="2400" baseline="0" dirty="0" smtClean="0"/>
                        <a:t>In small content round table discussions…</a:t>
                      </a:r>
                    </a:p>
                    <a:p>
                      <a:pPr marL="342900" indent="-342900" algn="l">
                        <a:buFont typeface="Arial" panose="020B0604020202020204" pitchFamily="34" charset="0"/>
                        <a:buChar char="•"/>
                      </a:pPr>
                      <a:r>
                        <a:rPr lang="en-US" sz="2400" baseline="0" dirty="0" smtClean="0"/>
                        <a:t>Share thinking around a DCC (enduring understandings, concepts, context)</a:t>
                      </a:r>
                    </a:p>
                    <a:p>
                      <a:pPr marL="342900" indent="-342900" algn="l">
                        <a:buFont typeface="Arial" panose="020B0604020202020204" pitchFamily="34" charset="0"/>
                        <a:buChar char="•"/>
                      </a:pPr>
                      <a:r>
                        <a:rPr lang="en-US" sz="2400" baseline="0" dirty="0" smtClean="0"/>
                        <a:t>Do you notice gaps, overlaps, omissions?</a:t>
                      </a:r>
                    </a:p>
                    <a:p>
                      <a:pPr marL="342900" indent="-342900" algn="l">
                        <a:buFont typeface="Arial" panose="020B0604020202020204" pitchFamily="34" charset="0"/>
                        <a:buChar char="•"/>
                      </a:pPr>
                      <a:r>
                        <a:rPr lang="en-US" sz="2400" baseline="0" dirty="0" smtClean="0"/>
                        <a:t>Select ONE Recorder to make adjustments to Google Docs</a:t>
                      </a:r>
                    </a:p>
                    <a:p>
                      <a:pPr algn="l"/>
                      <a:endParaRPr lang="en-US" sz="2000" dirty="0"/>
                    </a:p>
                  </a:txBody>
                  <a:tcPr/>
                </a:tc>
              </a:tr>
            </a:tbl>
          </a:graphicData>
        </a:graphic>
      </p:graphicFrame>
    </p:spTree>
    <p:extLst>
      <p:ext uri="{BB962C8B-B14F-4D97-AF65-F5344CB8AC3E}">
        <p14:creationId xmlns:p14="http://schemas.microsoft.com/office/powerpoint/2010/main" val="957408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rtlCol="0">
            <a:noAutofit/>
          </a:bodyPr>
          <a:lstStyle/>
          <a:p>
            <a:pPr fontAlgn="auto">
              <a:spcAft>
                <a:spcPts val="0"/>
              </a:spcAft>
              <a:defRPr/>
            </a:pPr>
            <a:r>
              <a:rPr lang="en-US" sz="4000" b="1" dirty="0" smtClean="0">
                <a:solidFill>
                  <a:srgbClr val="002060"/>
                </a:solidFill>
              </a:rPr>
              <a:t>Becoming Agents of Change</a:t>
            </a:r>
            <a:br>
              <a:rPr lang="en-US" sz="4000" b="1" dirty="0" smtClean="0">
                <a:solidFill>
                  <a:srgbClr val="002060"/>
                </a:solidFill>
              </a:rPr>
            </a:br>
            <a:r>
              <a:rPr lang="en-US" sz="4000" b="1" dirty="0" smtClean="0">
                <a:solidFill>
                  <a:srgbClr val="002060"/>
                </a:solidFill>
              </a:rPr>
              <a:t>Building Capacity Around the 4 Pillars</a:t>
            </a:r>
            <a:endParaRPr lang="en-US" sz="4000" b="1" dirty="0">
              <a:solidFill>
                <a:srgbClr val="002060"/>
              </a:solidFill>
            </a:endParaRPr>
          </a:p>
        </p:txBody>
      </p:sp>
      <p:pic>
        <p:nvPicPr>
          <p:cNvPr id="2051" name="Picture 2" descr="https://encrypted-tbn0.gstatic.com/images?q=tbn:ANd9GcSxWTzf03zzuxkWf7_lm3iYsqxwj_HIIrDQB8niI-NtJPvYZeYJ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11325"/>
            <a:ext cx="63150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393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Building Capacity</a:t>
            </a:r>
            <a:endParaRPr lang="en-US"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04800"/>
            <a:ext cx="4530593" cy="4272623"/>
          </a:xfrm>
        </p:spPr>
      </p:pic>
      <p:sp>
        <p:nvSpPr>
          <p:cNvPr id="5" name="TextBox 4"/>
          <p:cNvSpPr txBox="1"/>
          <p:nvPr/>
        </p:nvSpPr>
        <p:spPr>
          <a:xfrm>
            <a:off x="0" y="1143000"/>
            <a:ext cx="4343400"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Develop Skills</a:t>
            </a:r>
          </a:p>
          <a:p>
            <a:pPr marL="342900" indent="-342900">
              <a:buFont typeface="Arial" panose="020B0604020202020204" pitchFamily="34" charset="0"/>
              <a:buChar char="•"/>
            </a:pPr>
            <a:r>
              <a:rPr lang="en-US" sz="2400" b="1" dirty="0" smtClean="0"/>
              <a:t>Increase Knowledge</a:t>
            </a:r>
          </a:p>
          <a:p>
            <a:pPr marL="342900" indent="-342900">
              <a:buFont typeface="Arial" panose="020B0604020202020204" pitchFamily="34" charset="0"/>
              <a:buChar char="•"/>
            </a:pPr>
            <a:r>
              <a:rPr lang="en-US" sz="2400" b="1" dirty="0" smtClean="0"/>
              <a:t>Use Resources to Develop a Plan to Meet Specific District Needs</a:t>
            </a:r>
          </a:p>
          <a:p>
            <a:pPr marL="342900" indent="-342900">
              <a:buFont typeface="Arial" panose="020B0604020202020204" pitchFamily="34" charset="0"/>
              <a:buChar char="•"/>
            </a:pPr>
            <a:r>
              <a:rPr lang="en-US" sz="2400" b="1" dirty="0" smtClean="0"/>
              <a:t>Long Term Sustainable Model</a:t>
            </a:r>
          </a:p>
          <a:p>
            <a:pPr marL="342900" indent="-342900">
              <a:buFont typeface="Arial" panose="020B0604020202020204" pitchFamily="34" charset="0"/>
              <a:buChar char="•"/>
            </a:pPr>
            <a:endParaRPr lang="en-US" sz="2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26" y="3581400"/>
            <a:ext cx="2286000" cy="2915269"/>
          </a:xfrm>
          <a:prstGeom prst="rect">
            <a:avLst/>
          </a:prstGeom>
        </p:spPr>
      </p:pic>
    </p:spTree>
    <p:extLst>
      <p:ext uri="{BB962C8B-B14F-4D97-AF65-F5344CB8AC3E}">
        <p14:creationId xmlns:p14="http://schemas.microsoft.com/office/powerpoint/2010/main" val="4021180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176"/>
            <a:ext cx="3087188" cy="2136047"/>
          </a:xfrm>
          <a:prstGeom prst="rect">
            <a:avLst/>
          </a:prstGeom>
        </p:spPr>
      </p:pic>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10000"/>
          </a:bodyPr>
          <a:lstStyle/>
          <a:p>
            <a:endParaRPr lang="en-US" sz="3600" b="1" dirty="0" smtClean="0"/>
          </a:p>
          <a:p>
            <a:endParaRPr lang="en-US" sz="3600" b="1" dirty="0" smtClean="0"/>
          </a:p>
          <a:p>
            <a:r>
              <a:rPr lang="en-US" sz="3600" b="1" dirty="0" smtClean="0"/>
              <a:t>Summer Work Days </a:t>
            </a:r>
            <a:r>
              <a:rPr lang="en-US" dirty="0" smtClean="0"/>
              <a:t>-- How would you like to organize curriculum design work sessions?  </a:t>
            </a:r>
          </a:p>
          <a:p>
            <a:endParaRPr lang="en-US" dirty="0"/>
          </a:p>
          <a:p>
            <a:r>
              <a:rPr lang="en-US" sz="3600" b="1" dirty="0" smtClean="0"/>
              <a:t>Resources</a:t>
            </a:r>
            <a:r>
              <a:rPr lang="en-US" dirty="0" smtClean="0"/>
              <a:t> – </a:t>
            </a:r>
            <a:r>
              <a:rPr lang="en-US" dirty="0"/>
              <a:t>How can I use processes/protocols/resources from SSTLN to strengthen our DLT’s role to scale highly effective teaching and learning district wide?</a:t>
            </a:r>
          </a:p>
        </p:txBody>
      </p:sp>
    </p:spTree>
    <p:extLst>
      <p:ext uri="{BB962C8B-B14F-4D97-AF65-F5344CB8AC3E}">
        <p14:creationId xmlns:p14="http://schemas.microsoft.com/office/powerpoint/2010/main" val="4131430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239962"/>
          </a:xfrm>
        </p:spPr>
        <p:txBody>
          <a:bodyPr>
            <a:noAutofit/>
          </a:bodyPr>
          <a:lstStyle/>
          <a:p>
            <a:r>
              <a:rPr lang="en-US" sz="4000" b="1" dirty="0" smtClean="0">
                <a:latin typeface="Albertus Extra Bold" panose="020E0802040304020204" pitchFamily="34" charset="0"/>
              </a:rPr>
              <a:t>What makes risks worth taking?</a:t>
            </a:r>
            <a:br>
              <a:rPr lang="en-US" sz="4000" b="1" dirty="0" smtClean="0">
                <a:latin typeface="Albertus Extra Bold" panose="020E0802040304020204" pitchFamily="34" charset="0"/>
              </a:rPr>
            </a:br>
            <a:endParaRPr lang="en-US" sz="4000" b="1" dirty="0">
              <a:latin typeface="Albertus Extra Bold" panose="020E0802040304020204" pitchFamily="34" charset="0"/>
            </a:endParaRPr>
          </a:p>
        </p:txBody>
      </p:sp>
      <p:sp>
        <p:nvSpPr>
          <p:cNvPr id="3" name="Content Placeholder 2"/>
          <p:cNvSpPr>
            <a:spLocks noGrp="1"/>
          </p:cNvSpPr>
          <p:nvPr>
            <p:ph idx="1"/>
          </p:nvPr>
        </p:nvSpPr>
        <p:spPr>
          <a:xfrm>
            <a:off x="457200" y="4572000"/>
            <a:ext cx="8229600" cy="1554163"/>
          </a:xfrm>
        </p:spPr>
        <p:txBody>
          <a:bodyPr>
            <a:normAutofit/>
          </a:bodyPr>
          <a:lstStyle/>
          <a:p>
            <a:pPr marL="0" indent="0" algn="r">
              <a:buNone/>
            </a:pPr>
            <a:endParaRPr lang="en-US" u="sng" dirty="0" smtClean="0">
              <a:solidFill>
                <a:srgbClr val="C00000"/>
              </a:solidFill>
              <a:hlinkClick r:id="rId3"/>
            </a:endParaRPr>
          </a:p>
          <a:p>
            <a:endParaRPr lang="en-US" dirty="0" smtClean="0">
              <a:hlinkClick r:id="rId3"/>
            </a:endParaRPr>
          </a:p>
          <a:p>
            <a:pPr marL="0" indent="0">
              <a:buNone/>
            </a:pPr>
            <a:endParaRPr lang="en-US" i="1" u="sng" dirty="0" smtClean="0">
              <a:solidFill>
                <a:srgbClr val="C00000"/>
              </a:solidFill>
              <a:hlinkClick r:id="rId3"/>
            </a:endParaRPr>
          </a:p>
          <a:p>
            <a:pPr marL="0" indent="0">
              <a:buNone/>
            </a:pPr>
            <a:endParaRPr lang="en-US" dirty="0" smtClean="0">
              <a:hlinkClick r:id="rId3"/>
            </a:endParaRPr>
          </a:p>
          <a:p>
            <a:pPr marL="0" indent="0">
              <a:buNone/>
            </a:pPr>
            <a:endParaRPr lang="en-US" dirty="0" smtClean="0">
              <a:hlinkClick r:id="rId3"/>
            </a:endParaRPr>
          </a:p>
          <a:p>
            <a:endParaRPr lang="en-US" sz="4000" dirty="0" smtClean="0">
              <a:hlinkClick r:id="rId3"/>
            </a:endParaRPr>
          </a:p>
        </p:txBody>
      </p:sp>
      <p:sp>
        <p:nvSpPr>
          <p:cNvPr id="9" name="TextBox 8"/>
          <p:cNvSpPr txBox="1"/>
          <p:nvPr/>
        </p:nvSpPr>
        <p:spPr>
          <a:xfrm>
            <a:off x="457200" y="1600200"/>
            <a:ext cx="8077200" cy="4031873"/>
          </a:xfrm>
          <a:prstGeom prst="rect">
            <a:avLst/>
          </a:prstGeom>
          <a:noFill/>
        </p:spPr>
        <p:txBody>
          <a:bodyPr wrap="square" rtlCol="0">
            <a:spAutoFit/>
          </a:bodyPr>
          <a:lstStyle/>
          <a:p>
            <a:r>
              <a:rPr lang="en-US" sz="3200" i="1" dirty="0" smtClean="0">
                <a:latin typeface="Albertus MT" panose="020E0602030304020304" pitchFamily="34" charset="0"/>
              </a:rPr>
              <a:t>Security is mostly a superstition.  It does not exist in nature, nor do the children of men as a whole experience it.  Avoiding danger is not safer in the long run than outright exposure.  Life is either a daring adventure, or nothing.  To keep our faces toward change and behave like free spirits in the presence of fate is strength undefeatable.</a:t>
            </a:r>
          </a:p>
          <a:p>
            <a:r>
              <a:rPr lang="en-US" sz="3200" i="1" dirty="0">
                <a:latin typeface="Albertus MT" panose="020E0602030304020304" pitchFamily="34" charset="0"/>
              </a:rPr>
              <a:t>	</a:t>
            </a:r>
            <a:r>
              <a:rPr lang="en-US" sz="3200" i="1" dirty="0" smtClean="0">
                <a:latin typeface="Albertus MT" panose="020E0602030304020304" pitchFamily="34" charset="0"/>
              </a:rPr>
              <a:t>				      --Helen Keller</a:t>
            </a:r>
            <a:endParaRPr lang="en-US" sz="3200" i="1" dirty="0">
              <a:latin typeface="Albertus MT" panose="020E0602030304020304" pitchFamily="34" charset="0"/>
            </a:endParaRPr>
          </a:p>
        </p:txBody>
      </p:sp>
    </p:spTree>
    <p:extLst>
      <p:ext uri="{BB962C8B-B14F-4D97-AF65-F5344CB8AC3E}">
        <p14:creationId xmlns:p14="http://schemas.microsoft.com/office/powerpoint/2010/main" val="3479323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from Morning 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258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057400"/>
          </a:xfrm>
        </p:spPr>
        <p:txBody>
          <a:bodyPr>
            <a:normAutofit/>
          </a:bodyPr>
          <a:lstStyle/>
          <a:p>
            <a:pPr algn="l"/>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Please complete your evaluations….  </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2590800"/>
            <a:ext cx="8229600" cy="3886200"/>
          </a:xfrm>
        </p:spPr>
        <p:txBody>
          <a:bodyPr>
            <a:normAutofit fontScale="92500"/>
          </a:bodyPr>
          <a:lstStyle/>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Thank You!</a:t>
            </a:r>
          </a:p>
          <a:p>
            <a:pPr marL="0" indent="0" algn="ctr">
              <a:buNone/>
            </a:pPr>
            <a:r>
              <a:rPr lang="en-US" dirty="0" smtClean="0">
                <a:latin typeface="Times New Roman" panose="02020603050405020304" pitchFamily="18" charset="0"/>
                <a:cs typeface="Times New Roman" panose="02020603050405020304" pitchFamily="18" charset="0"/>
              </a:rPr>
              <a:t>See You At Oldham County Administrative Annex</a:t>
            </a:r>
          </a:p>
          <a:p>
            <a:pPr marL="0" indent="0" algn="ctr">
              <a:buNone/>
            </a:pPr>
            <a:r>
              <a:rPr lang="en-US" dirty="0" smtClean="0">
                <a:latin typeface="Times New Roman" panose="02020603050405020304" pitchFamily="18" charset="0"/>
                <a:cs typeface="Times New Roman" panose="02020603050405020304" pitchFamily="18" charset="0"/>
              </a:rPr>
              <a:t>Friday, March 27</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027" name="Picture 3" descr="C:\Users\Lindy\AppData\Local\Microsoft\Windows\Temporary Internet Files\Content.IE5\V98TZS5W\MP90040226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1280" y="1981200"/>
            <a:ext cx="3901440" cy="274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5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Tree>
    <p:extLst>
      <p:ext uri="{BB962C8B-B14F-4D97-AF65-F5344CB8AC3E}">
        <p14:creationId xmlns:p14="http://schemas.microsoft.com/office/powerpoint/2010/main" val="20660596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 y="1"/>
            <a:ext cx="9100285" cy="4572000"/>
          </a:xfrm>
          <a:prstGeom prst="rect">
            <a:avLst/>
          </a:prstGeom>
        </p:spPr>
      </p:pic>
      <p:sp>
        <p:nvSpPr>
          <p:cNvPr id="4" name="TextBox 3"/>
          <p:cNvSpPr txBox="1"/>
          <p:nvPr/>
        </p:nvSpPr>
        <p:spPr>
          <a:xfrm>
            <a:off x="228600" y="5029201"/>
            <a:ext cx="8686800" cy="1384995"/>
          </a:xfrm>
          <a:prstGeom prst="rect">
            <a:avLst/>
          </a:prstGeom>
          <a:solidFill>
            <a:srgbClr val="FFFF00"/>
          </a:solidFill>
        </p:spPr>
        <p:txBody>
          <a:bodyPr wrap="square" rtlCol="0">
            <a:spAutoFit/>
          </a:bodyPr>
          <a:lstStyle/>
          <a:p>
            <a:r>
              <a:rPr lang="en-US" sz="2800" b="1" dirty="0" smtClean="0"/>
              <a:t>How can I use processes/protocols/resources from SSTLN to strengthen our DLT’s role to scale highly effective teaching and learning district wide?</a:t>
            </a:r>
            <a:endParaRPr lang="en-US" sz="2800" b="1" dirty="0"/>
          </a:p>
        </p:txBody>
      </p:sp>
    </p:spTree>
    <p:extLst>
      <p:ext uri="{BB962C8B-B14F-4D97-AF65-F5344CB8AC3E}">
        <p14:creationId xmlns:p14="http://schemas.microsoft.com/office/powerpoint/2010/main" val="4232376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Studies Standards for </a:t>
            </a:r>
            <a:br>
              <a:rPr lang="en-US" b="1" dirty="0" smtClean="0"/>
            </a:br>
            <a:r>
              <a:rPr lang="en-US" b="1" dirty="0" smtClean="0"/>
              <a:t>the Next Generation </a:t>
            </a:r>
            <a:endParaRPr lang="en-US" b="1" dirty="0"/>
          </a:p>
        </p:txBody>
      </p:sp>
      <p:sp>
        <p:nvSpPr>
          <p:cNvPr id="5" name="Rectangle 4"/>
          <p:cNvSpPr/>
          <p:nvPr/>
        </p:nvSpPr>
        <p:spPr>
          <a:xfrm>
            <a:off x="128953" y="4572000"/>
            <a:ext cx="1720627"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Accountability Assessments </a:t>
            </a:r>
            <a:endParaRPr lang="en-US" dirty="0">
              <a:solidFill>
                <a:schemeClr val="tx1"/>
              </a:solidFill>
            </a:endParaRPr>
          </a:p>
        </p:txBody>
      </p:sp>
      <p:sp>
        <p:nvSpPr>
          <p:cNvPr id="6" name="Rectangle 5"/>
          <p:cNvSpPr/>
          <p:nvPr/>
        </p:nvSpPr>
        <p:spPr>
          <a:xfrm>
            <a:off x="2514600" y="4551218"/>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Build Classroom Assessments</a:t>
            </a:r>
            <a:endParaRPr lang="en-US" dirty="0">
              <a:solidFill>
                <a:schemeClr val="tx1"/>
              </a:solidFill>
            </a:endParaRPr>
          </a:p>
        </p:txBody>
      </p:sp>
      <p:sp>
        <p:nvSpPr>
          <p:cNvPr id="7" name="Rectangle 6"/>
          <p:cNvSpPr/>
          <p:nvPr/>
        </p:nvSpPr>
        <p:spPr>
          <a:xfrm>
            <a:off x="4489752" y="4551218"/>
            <a:ext cx="1705707"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Shift Instructional Practice</a:t>
            </a:r>
            <a:endParaRPr lang="en-US" dirty="0">
              <a:solidFill>
                <a:schemeClr val="tx1"/>
              </a:solidFill>
            </a:endParaRPr>
          </a:p>
        </p:txBody>
      </p:sp>
      <p:sp>
        <p:nvSpPr>
          <p:cNvPr id="8" name="Rectangle 7"/>
          <p:cNvSpPr/>
          <p:nvPr/>
        </p:nvSpPr>
        <p:spPr>
          <a:xfrm>
            <a:off x="7124700" y="1996855"/>
            <a:ext cx="12573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Unpack Standards</a:t>
            </a:r>
          </a:p>
        </p:txBody>
      </p:sp>
      <p:sp>
        <p:nvSpPr>
          <p:cNvPr id="10" name="Curved Left Arrow 9"/>
          <p:cNvSpPr/>
          <p:nvPr/>
        </p:nvSpPr>
        <p:spPr>
          <a:xfrm>
            <a:off x="8302337" y="2743200"/>
            <a:ext cx="841663"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a:off x="60128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8792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849581"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 y="1936173"/>
            <a:ext cx="1371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Anchor Standards</a:t>
            </a:r>
            <a:endParaRPr lang="en-US" dirty="0">
              <a:solidFill>
                <a:schemeClr val="tx1"/>
              </a:solidFill>
            </a:endParaRPr>
          </a:p>
        </p:txBody>
      </p:sp>
      <p:sp>
        <p:nvSpPr>
          <p:cNvPr id="15" name="Rectangle 14"/>
          <p:cNvSpPr/>
          <p:nvPr/>
        </p:nvSpPr>
        <p:spPr>
          <a:xfrm>
            <a:off x="1967344" y="1943100"/>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K-12 Progressions</a:t>
            </a:r>
            <a:endParaRPr lang="en-US" dirty="0">
              <a:solidFill>
                <a:schemeClr val="tx1"/>
              </a:solidFill>
            </a:endParaRPr>
          </a:p>
        </p:txBody>
      </p:sp>
      <p:sp>
        <p:nvSpPr>
          <p:cNvPr id="16" name="Rectangle 15"/>
          <p:cNvSpPr/>
          <p:nvPr/>
        </p:nvSpPr>
        <p:spPr>
          <a:xfrm>
            <a:off x="3789218" y="1963882"/>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Standards</a:t>
            </a:r>
            <a:endParaRPr lang="en-US" dirty="0">
              <a:solidFill>
                <a:schemeClr val="tx1"/>
              </a:solidFill>
            </a:endParaRPr>
          </a:p>
        </p:txBody>
      </p:sp>
      <p:sp>
        <p:nvSpPr>
          <p:cNvPr id="17" name="Rectangle 16"/>
          <p:cNvSpPr/>
          <p:nvPr/>
        </p:nvSpPr>
        <p:spPr>
          <a:xfrm>
            <a:off x="5465619" y="1967345"/>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Themes</a:t>
            </a:r>
            <a:endParaRPr lang="en-US" dirty="0">
              <a:solidFill>
                <a:schemeClr val="tx1"/>
              </a:solidFill>
            </a:endParaRPr>
          </a:p>
        </p:txBody>
      </p:sp>
      <p:sp>
        <p:nvSpPr>
          <p:cNvPr id="21" name="Rectangle 20"/>
          <p:cNvSpPr/>
          <p:nvPr/>
        </p:nvSpPr>
        <p:spPr>
          <a:xfrm>
            <a:off x="6788727" y="4523509"/>
            <a:ext cx="152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Curriculum </a:t>
            </a:r>
            <a:endParaRPr lang="en-US" dirty="0">
              <a:solidFill>
                <a:schemeClr val="tx1"/>
              </a:solidFill>
            </a:endParaRPr>
          </a:p>
        </p:txBody>
      </p:sp>
      <p:sp>
        <p:nvSpPr>
          <p:cNvPr id="24" name="Left Arrow 23"/>
          <p:cNvSpPr/>
          <p:nvPr/>
        </p:nvSpPr>
        <p:spPr>
          <a:xfrm rot="10800000">
            <a:off x="1520536" y="2395174"/>
            <a:ext cx="536864"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0800000">
            <a:off x="3415143" y="2472203"/>
            <a:ext cx="471055" cy="660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0800000">
            <a:off x="5030611" y="2490209"/>
            <a:ext cx="60677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10800000">
            <a:off x="6736772" y="2519300"/>
            <a:ext cx="51261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6421581" y="2944091"/>
            <a:ext cx="1143000" cy="1066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ontent Placeholder 29"/>
          <p:cNvSpPr>
            <a:spLocks noGrp="1"/>
          </p:cNvSpPr>
          <p:nvPr>
            <p:ph idx="1"/>
          </p:nvPr>
        </p:nvSpPr>
        <p:spPr>
          <a:xfrm>
            <a:off x="0" y="1600200"/>
            <a:ext cx="8839200" cy="4525963"/>
          </a:xfrm>
        </p:spPr>
        <p:txBody>
          <a:bodyPr/>
          <a:lstStyle/>
          <a:p>
            <a:endParaRPr lang="en-US" dirty="0"/>
          </a:p>
        </p:txBody>
      </p:sp>
      <p:sp>
        <p:nvSpPr>
          <p:cNvPr id="9" name="Left-Right Arrow 8"/>
          <p:cNvSpPr/>
          <p:nvPr/>
        </p:nvSpPr>
        <p:spPr>
          <a:xfrm>
            <a:off x="762000" y="3135785"/>
            <a:ext cx="5659581" cy="4005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 from Stakeholders to Inform the Work</a:t>
            </a:r>
            <a:endParaRPr lang="en-US" dirty="0"/>
          </a:p>
        </p:txBody>
      </p:sp>
    </p:spTree>
    <p:extLst>
      <p:ext uri="{BB962C8B-B14F-4D97-AF65-F5344CB8AC3E}">
        <p14:creationId xmlns:p14="http://schemas.microsoft.com/office/powerpoint/2010/main" val="422438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06469" cy="1143000"/>
          </a:xfrm>
        </p:spPr>
        <p:txBody>
          <a:bodyPr>
            <a:noAutofit/>
          </a:bodyPr>
          <a:lstStyle/>
          <a:p>
            <a:r>
              <a:rPr lang="en-US" sz="3200" b="1" dirty="0" smtClean="0">
                <a:solidFill>
                  <a:schemeClr val="accent3">
                    <a:lumMod val="50000"/>
                  </a:schemeClr>
                </a:solidFill>
                <a:effectLst>
                  <a:outerShdw blurRad="38100" dist="38100" dir="2700000" algn="tl">
                    <a:srgbClr val="000000">
                      <a:alpha val="43137"/>
                    </a:srgbClr>
                  </a:outerShdw>
                </a:effectLst>
              </a:rPr>
              <a:t>When thinking about CONTENT in Social Studies…</a:t>
            </a:r>
            <a:endParaRPr lang="en-US" sz="3200" b="1" dirty="0">
              <a:solidFill>
                <a:schemeClr val="accent3">
                  <a:lumMod val="50000"/>
                </a:schemeClr>
              </a:solidFill>
              <a:effectLst>
                <a:outerShdw blurRad="38100" dist="38100" dir="2700000" algn="tl">
                  <a:srgbClr val="000000">
                    <a:alpha val="43137"/>
                  </a:srgbClr>
                </a:outerShdw>
              </a:effectLst>
            </a:endParaRPr>
          </a:p>
        </p:txBody>
      </p:sp>
      <p:sp>
        <p:nvSpPr>
          <p:cNvPr id="4" name="Title 4"/>
          <p:cNvSpPr txBox="1">
            <a:spLocks/>
          </p:cNvSpPr>
          <p:nvPr/>
        </p:nvSpPr>
        <p:spPr>
          <a:xfrm>
            <a:off x="95534" y="990599"/>
            <a:ext cx="8915400" cy="914400"/>
          </a:xfrm>
          <a:prstGeom prst="rect">
            <a:avLst/>
          </a:prstGeom>
          <a:solidFill>
            <a:srgbClr val="333333"/>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ysClr val="window" lastClr="FFFFFF"/>
                </a:solidFill>
                <a:effectLst/>
                <a:uLnTx/>
                <a:uFillTx/>
                <a:ea typeface="+mj-ea"/>
                <a:cs typeface="+mj-cs"/>
              </a:rPr>
              <a:t>        </a:t>
            </a:r>
            <a:r>
              <a:rPr lang="en-US" dirty="0">
                <a:solidFill>
                  <a:sysClr val="window" lastClr="FFFFFF"/>
                </a:solidFill>
              </a:rPr>
              <a:t>I</a:t>
            </a:r>
            <a:r>
              <a:rPr kumimoji="0" lang="en-US" sz="3600" b="0" i="0" u="none" strike="noStrike" kern="1200" cap="none" spc="0" normalizeH="0" baseline="0" noProof="0" dirty="0" smtClean="0">
                <a:ln>
                  <a:noFill/>
                </a:ln>
                <a:solidFill>
                  <a:sysClr val="window" lastClr="FFFFFF"/>
                </a:solidFill>
                <a:effectLst/>
                <a:uLnTx/>
                <a:uFillTx/>
                <a:ea typeface="+mj-ea"/>
                <a:cs typeface="+mj-cs"/>
              </a:rPr>
              <a:t> </a:t>
            </a:r>
            <a:r>
              <a:rPr kumimoji="0" lang="en-US" sz="3600" b="0" i="0" u="none" strike="noStrike" kern="1200" cap="none" spc="0" normalizeH="0" baseline="0" noProof="0" dirty="0" smtClean="0">
                <a:ln>
                  <a:noFill/>
                </a:ln>
                <a:solidFill>
                  <a:sysClr val="window" lastClr="FFFFFF"/>
                </a:solidFill>
                <a:effectLst/>
                <a:uLnTx/>
                <a:uFillTx/>
                <a:ea typeface="+mj-ea"/>
                <a:cs typeface="+mj-cs"/>
              </a:rPr>
              <a:t>used to think…Now I know….</a:t>
            </a:r>
            <a:endParaRPr kumimoji="0" lang="en-US" sz="3600" b="0" i="0" u="none" strike="noStrike" kern="1200" cap="none" spc="0" normalizeH="0" baseline="0" noProof="0" dirty="0">
              <a:ln>
                <a:noFill/>
              </a:ln>
              <a:solidFill>
                <a:sysClr val="window" lastClr="FFFFFF"/>
              </a:solidFill>
              <a:effectLst/>
              <a:uLnTx/>
              <a:uFillTx/>
              <a:ea typeface="+mj-ea"/>
              <a:cs typeface="+mj-cs"/>
            </a:endParaRPr>
          </a:p>
        </p:txBody>
      </p:sp>
      <p:sp>
        <p:nvSpPr>
          <p:cNvPr id="6" name="TextBox 5"/>
          <p:cNvSpPr txBox="1"/>
          <p:nvPr/>
        </p:nvSpPr>
        <p:spPr>
          <a:xfrm>
            <a:off x="21609" y="3922079"/>
            <a:ext cx="9084860" cy="954107"/>
          </a:xfrm>
          <a:prstGeom prst="rect">
            <a:avLst/>
          </a:prstGeom>
          <a:solidFill>
            <a:srgbClr val="92D050"/>
          </a:solidFill>
        </p:spPr>
        <p:txBody>
          <a:bodyPr wrap="square" rtlCol="0">
            <a:spAutoFit/>
          </a:bodyPr>
          <a:lstStyle/>
          <a:p>
            <a:r>
              <a:rPr lang="en-US" sz="2800" b="1" i="1" dirty="0" smtClean="0"/>
              <a:t>Record your “PITCH” on the Sentence Strip Provided:</a:t>
            </a:r>
          </a:p>
          <a:p>
            <a:r>
              <a:rPr lang="en-US" sz="2800" b="1" i="1" dirty="0" smtClean="0"/>
              <a:t>We used to think about content as…but know we know…</a:t>
            </a:r>
            <a:endParaRPr lang="en-US" sz="2800" b="1" i="1" dirty="0"/>
          </a:p>
        </p:txBody>
      </p:sp>
      <p:sp>
        <p:nvSpPr>
          <p:cNvPr id="10" name="TextBox 9"/>
          <p:cNvSpPr txBox="1"/>
          <p:nvPr/>
        </p:nvSpPr>
        <p:spPr>
          <a:xfrm>
            <a:off x="533400" y="2362200"/>
            <a:ext cx="7454477" cy="1138773"/>
          </a:xfrm>
          <a:prstGeom prst="rect">
            <a:avLst/>
          </a:prstGeom>
          <a:noFill/>
        </p:spPr>
        <p:txBody>
          <a:bodyPr wrap="none" rtlCol="0">
            <a:spAutoFit/>
          </a:bodyPr>
          <a:lstStyle/>
          <a:p>
            <a:r>
              <a:rPr lang="en-US" sz="3600" dirty="0" smtClean="0"/>
              <a:t>*</a:t>
            </a:r>
            <a:r>
              <a:rPr lang="en-US" sz="3600" b="1" dirty="0" smtClean="0"/>
              <a:t>R</a:t>
            </a:r>
            <a:r>
              <a:rPr lang="en-US" sz="3200" b="1" dirty="0" smtClean="0"/>
              <a:t>ead Introduction to Standards</a:t>
            </a:r>
          </a:p>
          <a:p>
            <a:r>
              <a:rPr lang="en-US" sz="3200" b="1" dirty="0" smtClean="0"/>
              <a:t>*Work with District Team to Craft a “Pitch”</a:t>
            </a:r>
            <a:endParaRPr lang="en-US" sz="3200" b="1" dirty="0"/>
          </a:p>
        </p:txBody>
      </p:sp>
    </p:spTree>
    <p:extLst>
      <p:ext uri="{BB962C8B-B14F-4D97-AF65-F5344CB8AC3E}">
        <p14:creationId xmlns:p14="http://schemas.microsoft.com/office/powerpoint/2010/main" val="73005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88175" y="825501"/>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62928" y="1819986"/>
            <a:ext cx="3508656" cy="2284413"/>
          </a:xfrm>
          <a:prstGeom prst="rect">
            <a:avLst/>
          </a:prstGeom>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5137" name="Picture 22" descr="KSB_logo.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32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4" y="533400"/>
            <a:ext cx="7736305" cy="792162"/>
          </a:xfrm>
        </p:spPr>
        <p:txBody>
          <a:bodyPr>
            <a:normAutofit fontScale="90000"/>
          </a:bodyPr>
          <a:lstStyle/>
          <a:p>
            <a:r>
              <a:rPr lang="en-US" dirty="0" smtClean="0"/>
              <a:t>TASK 1: Review Sample </a:t>
            </a:r>
            <a:br>
              <a:rPr lang="en-US" dirty="0" smtClean="0"/>
            </a:br>
            <a:r>
              <a:rPr lang="en-US" dirty="0" smtClean="0"/>
              <a:t>Considerations for Curriculum Development</a:t>
            </a:r>
            <a:endParaRPr lang="en-US" dirty="0"/>
          </a:p>
        </p:txBody>
      </p:sp>
      <p:sp>
        <p:nvSpPr>
          <p:cNvPr id="3" name="Content Placeholder 2"/>
          <p:cNvSpPr>
            <a:spLocks noGrp="1"/>
          </p:cNvSpPr>
          <p:nvPr>
            <p:ph idx="1"/>
          </p:nvPr>
        </p:nvSpPr>
        <p:spPr/>
        <p:txBody>
          <a:bodyPr/>
          <a:lstStyle/>
          <a:p>
            <a:pPr marL="0" indent="0">
              <a:buNone/>
            </a:pPr>
            <a:r>
              <a:rPr lang="en-US" dirty="0" smtClean="0"/>
              <a:t>Will this guide support curriculum development for the next generation learner?</a:t>
            </a:r>
          </a:p>
          <a:p>
            <a:pPr marL="0" indent="0">
              <a:buNone/>
            </a:pPr>
            <a:endParaRPr lang="en-US" dirty="0"/>
          </a:p>
          <a:p>
            <a:pPr marL="0" indent="0" algn="ctr">
              <a:buNone/>
            </a:pPr>
            <a:r>
              <a:rPr lang="en-US" b="1" dirty="0">
                <a:solidFill>
                  <a:srgbClr val="007635"/>
                </a:solidFill>
              </a:rPr>
              <a:t>What Works? </a:t>
            </a:r>
            <a:r>
              <a:rPr lang="en-US" b="1" dirty="0">
                <a:solidFill>
                  <a:srgbClr val="FFC000"/>
                </a:solidFill>
              </a:rPr>
              <a:t>/</a:t>
            </a:r>
            <a:r>
              <a:rPr lang="en-US" b="1" dirty="0"/>
              <a:t> </a:t>
            </a:r>
            <a:r>
              <a:rPr lang="en-US" b="1" dirty="0">
                <a:solidFill>
                  <a:srgbClr val="C00000"/>
                </a:solidFill>
              </a:rPr>
              <a:t>What Is Not Working?</a:t>
            </a:r>
          </a:p>
          <a:p>
            <a:pPr marL="0" indent="0">
              <a:buNone/>
            </a:pPr>
            <a:endParaRPr lang="en-US" dirty="0"/>
          </a:p>
        </p:txBody>
      </p:sp>
    </p:spTree>
    <p:extLst>
      <p:ext uri="{BB962C8B-B14F-4D97-AF65-F5344CB8AC3E}">
        <p14:creationId xmlns:p14="http://schemas.microsoft.com/office/powerpoint/2010/main" val="226449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Protocol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Working as expert teams:</a:t>
            </a:r>
          </a:p>
          <a:p>
            <a:pPr marL="0" indent="0">
              <a:buNone/>
            </a:pPr>
            <a:r>
              <a:rPr lang="en-US" dirty="0" smtClean="0"/>
              <a:t>*Review Anchor Standard</a:t>
            </a:r>
          </a:p>
          <a:p>
            <a:pPr marL="0" indent="0">
              <a:buNone/>
            </a:pPr>
            <a:r>
              <a:rPr lang="en-US" dirty="0" smtClean="0"/>
              <a:t>*Review Grade Level Standard</a:t>
            </a:r>
          </a:p>
          <a:p>
            <a:pPr marL="0" indent="0">
              <a:buNone/>
            </a:pPr>
            <a:r>
              <a:rPr lang="en-US" dirty="0" smtClean="0"/>
              <a:t>*Generate/Categorize Questions</a:t>
            </a:r>
          </a:p>
          <a:p>
            <a:pPr marL="0" indent="0">
              <a:buNone/>
            </a:pPr>
            <a:r>
              <a:rPr lang="en-US" dirty="0" smtClean="0"/>
              <a:t>*Determine Enduring Understandings</a:t>
            </a:r>
          </a:p>
          <a:p>
            <a:pPr marL="0" indent="0">
              <a:buNone/>
            </a:pPr>
            <a:r>
              <a:rPr lang="en-US" dirty="0" smtClean="0"/>
              <a:t>*Identify Potential Concepts</a:t>
            </a:r>
          </a:p>
          <a:p>
            <a:pPr marL="0" indent="0">
              <a:buNone/>
            </a:pPr>
            <a:r>
              <a:rPr lang="en-US" dirty="0" smtClean="0"/>
              <a:t>*Identify Potential Context</a:t>
            </a:r>
          </a:p>
          <a:p>
            <a:pPr marL="0" indent="0">
              <a:buNone/>
            </a:pPr>
            <a:r>
              <a:rPr lang="en-US" dirty="0" smtClean="0"/>
              <a:t>*Notes/Track Your Thinking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2428">
            <a:off x="5456097" y="509202"/>
            <a:ext cx="3481608" cy="1859882"/>
          </a:xfrm>
          <a:prstGeom prst="rect">
            <a:avLst/>
          </a:prstGeom>
        </p:spPr>
      </p:pic>
    </p:spTree>
    <p:extLst>
      <p:ext uri="{BB962C8B-B14F-4D97-AF65-F5344CB8AC3E}">
        <p14:creationId xmlns:p14="http://schemas.microsoft.com/office/powerpoint/2010/main" val="48182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5068</TotalTime>
  <Words>1645</Words>
  <Application>Microsoft Office PowerPoint</Application>
  <PresentationFormat>On-screen Show (4:3)</PresentationFormat>
  <Paragraphs>208</Paragraphs>
  <Slides>26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Albertus Extra Bold</vt:lpstr>
      <vt:lpstr>Albertus MT</vt:lpstr>
      <vt:lpstr>Antique Olive</vt:lpstr>
      <vt:lpstr>Arial</vt:lpstr>
      <vt:lpstr>Calibri</vt:lpstr>
      <vt:lpstr>Times New Roman</vt:lpstr>
      <vt:lpstr>3_Office Theme</vt:lpstr>
      <vt:lpstr>4_Office Theme</vt:lpstr>
      <vt:lpstr>PowerPoint Presentation</vt:lpstr>
      <vt:lpstr>PowerPoint Presentation</vt:lpstr>
      <vt:lpstr>Pillars again</vt:lpstr>
      <vt:lpstr>PowerPoint Presentation</vt:lpstr>
      <vt:lpstr>Social Studies Standards for  the Next Generation </vt:lpstr>
      <vt:lpstr>When thinking about CONTENT in Social Studies…</vt:lpstr>
      <vt:lpstr>PowerPoint Presentation</vt:lpstr>
      <vt:lpstr>TASK 1: Review Sample  Considerations for Curriculum Development</vt:lpstr>
      <vt:lpstr>Task 2:  Protocol</vt:lpstr>
      <vt:lpstr>Transition to Grade Level Teams</vt:lpstr>
      <vt:lpstr>Task 2:  CCD Work Session</vt:lpstr>
      <vt:lpstr>The Forum</vt:lpstr>
      <vt:lpstr>PowerPoint Presentation</vt:lpstr>
      <vt:lpstr>Task 2:  CCD Work                 Continued</vt:lpstr>
      <vt:lpstr>The Forum</vt:lpstr>
      <vt:lpstr>PowerPoint Presentation</vt:lpstr>
      <vt:lpstr>The Forum</vt:lpstr>
      <vt:lpstr>Task 2:  CCD Work               Continued</vt:lpstr>
      <vt:lpstr>The Forum</vt:lpstr>
      <vt:lpstr>Task 3:  Course Model/CCD Analysis</vt:lpstr>
      <vt:lpstr>Becoming Agents of Change Building Capacity Around the 4 Pillars</vt:lpstr>
      <vt:lpstr>Building Capacity</vt:lpstr>
      <vt:lpstr>Next Steps</vt:lpstr>
      <vt:lpstr>What makes risks worth taking? </vt:lpstr>
      <vt:lpstr>Video from Morning Work</vt:lpstr>
      <vt:lpstr> Please complete your evaluations….  </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Christine - Division of Program Standards</dc:creator>
  <cp:lastModifiedBy>Treece, Amy</cp:lastModifiedBy>
  <cp:revision>1104</cp:revision>
  <cp:lastPrinted>2014-02-20T18:08:20Z</cp:lastPrinted>
  <dcterms:created xsi:type="dcterms:W3CDTF">2013-07-26T11:46:33Z</dcterms:created>
  <dcterms:modified xsi:type="dcterms:W3CDTF">2015-02-26T03:00:44Z</dcterms:modified>
</cp:coreProperties>
</file>