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50"/>
  </p:notesMasterIdLst>
  <p:handoutMasterIdLst>
    <p:handoutMasterId r:id="rId51"/>
  </p:handoutMasterIdLst>
  <p:sldIdLst>
    <p:sldId id="381" r:id="rId3"/>
    <p:sldId id="611" r:id="rId4"/>
    <p:sldId id="612" r:id="rId5"/>
    <p:sldId id="619" r:id="rId6"/>
    <p:sldId id="409" r:id="rId7"/>
    <p:sldId id="568" r:id="rId8"/>
    <p:sldId id="509" r:id="rId9"/>
    <p:sldId id="510" r:id="rId10"/>
    <p:sldId id="512" r:id="rId11"/>
    <p:sldId id="562" r:id="rId12"/>
    <p:sldId id="636" r:id="rId13"/>
    <p:sldId id="620" r:id="rId14"/>
    <p:sldId id="621" r:id="rId15"/>
    <p:sldId id="637" r:id="rId16"/>
    <p:sldId id="622" r:id="rId17"/>
    <p:sldId id="623" r:id="rId18"/>
    <p:sldId id="421" r:id="rId19"/>
    <p:sldId id="617" r:id="rId20"/>
    <p:sldId id="618" r:id="rId21"/>
    <p:sldId id="552" r:id="rId22"/>
    <p:sldId id="588" r:id="rId23"/>
    <p:sldId id="624"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08" r:id="rId39"/>
    <p:sldId id="625" r:id="rId40"/>
    <p:sldId id="626" r:id="rId41"/>
    <p:sldId id="549" r:id="rId42"/>
    <p:sldId id="613" r:id="rId43"/>
    <p:sldId id="614" r:id="rId44"/>
    <p:sldId id="615" r:id="rId45"/>
    <p:sldId id="653" r:id="rId46"/>
    <p:sldId id="429" r:id="rId47"/>
    <p:sldId id="654" r:id="rId48"/>
    <p:sldId id="430"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402AC"/>
    <a:srgbClr val="FFFF99"/>
    <a:srgbClr val="007635"/>
    <a:srgbClr val="FFCC00"/>
    <a:srgbClr val="FFFFCC"/>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74423" autoAdjust="0"/>
  </p:normalViewPr>
  <p:slideViewPr>
    <p:cSldViewPr>
      <p:cViewPr varScale="1">
        <p:scale>
          <a:sx n="54" d="100"/>
          <a:sy n="54" d="100"/>
        </p:scale>
        <p:origin x="-19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F9A6B334-4663-4F50-9DF8-5D6E299FF25A}" type="presOf" srcId="{6152F142-3CD0-E548-AA2C-B683DB4A3BCF}" destId="{78F69DBD-A0AE-B141-9C4C-814CDCB725FD}"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D53C5052-A4B6-4F45-BE4C-5FDB6C9CB1BE}" type="presOf" srcId="{95C8160D-F6A7-2946-9B74-523498C7E8A4}" destId="{CDB00F95-11D7-1842-B554-2E945279B75F}"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1C46B33A-873E-4116-B10F-DD87D7BDF461}" type="presOf" srcId="{C586709B-6B6A-FE47-A507-0BC3CF2DC6E4}" destId="{A78C3A54-C83D-914E-AE7F-E876335F4BCA}" srcOrd="0" destOrd="0" presId="urn:microsoft.com/office/officeart/2005/8/layout/cycle1"/>
    <dgm:cxn modelId="{4FFD510C-FAB5-440E-AFCA-AAE36EF26A17}" type="presOf" srcId="{5005168A-A975-CD4B-8044-84231FA76CB4}" destId="{9A854710-B62F-E047-B885-845C28E1EC2A}" srcOrd="0" destOrd="0" presId="urn:microsoft.com/office/officeart/2005/8/layout/cycle1"/>
    <dgm:cxn modelId="{DA27E634-0E3A-4866-99B3-844926306600}" type="presOf" srcId="{9326FBE3-4772-2647-A067-5E8F375AE70E}" destId="{68E7BAA3-CFE6-FC4F-9476-25C866166E9A}" srcOrd="0" destOrd="0" presId="urn:microsoft.com/office/officeart/2005/8/layout/cycle1"/>
    <dgm:cxn modelId="{F7661C91-43CE-40CA-A2AE-6806EC43A160}" type="presOf" srcId="{AFBD3BDE-5D26-0B4A-A829-602E2BFB03D0}" destId="{AC274CE4-FF13-944D-986E-2DDF464ABE37}" srcOrd="0" destOrd="0" presId="urn:microsoft.com/office/officeart/2005/8/layout/cycle1"/>
    <dgm:cxn modelId="{4D453C63-05E9-4329-8961-CC7C745C75A5}" type="presOf" srcId="{6A0CC1DC-EE94-D14D-8B18-83F3D118407C}" destId="{48F132A2-4056-A84B-B762-BF6DE61FCCC7}" srcOrd="0" destOrd="0" presId="urn:microsoft.com/office/officeart/2005/8/layout/cycle1"/>
    <dgm:cxn modelId="{82CFBA34-BC63-4BFC-92CC-8E190305DC1C}" type="presOf" srcId="{0EB9B058-C188-D944-83FB-43BEEDDA1B45}" destId="{32948E22-CC97-8248-959B-48739E1330DA}"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4819368C-D5CE-48E0-B36E-C3E2BBE081B6}" type="presOf" srcId="{5568C93A-6816-AD48-A76F-24B35C62E018}" destId="{9E0CD89B-B70C-164F-81C6-31208B1DCFAE}" srcOrd="0" destOrd="0" presId="urn:microsoft.com/office/officeart/2005/8/layout/cycle1"/>
    <dgm:cxn modelId="{CA23C991-310C-4D47-861B-284CA3905D7B}" srcId="{9326FBE3-4772-2647-A067-5E8F375AE70E}" destId="{AFBD3BDE-5D26-0B4A-A829-602E2BFB03D0}" srcOrd="2" destOrd="0" parTransId="{0A2905AB-1896-444A-A187-3EFA2FA0ACC1}" sibTransId="{6152F142-3CD0-E548-AA2C-B683DB4A3BCF}"/>
    <dgm:cxn modelId="{B49B67C7-AD41-4825-B455-BD03935CCC15}" type="presOf" srcId="{B7AA3705-C7FC-EA44-916B-2FAB45891C7C}" destId="{0B5E9BF7-291A-284D-94FF-F32C6D82D213}" srcOrd="0" destOrd="0" presId="urn:microsoft.com/office/officeart/2005/8/layout/cycle1"/>
    <dgm:cxn modelId="{C5DE02D4-89F8-4759-9993-85EEDF62611B}" type="presOf" srcId="{76E23BBB-DA7C-1144-981C-73AF143B8DA5}" destId="{85C515FA-5A1B-ED41-863F-C8E69963F60A}" srcOrd="0" destOrd="0" presId="urn:microsoft.com/office/officeart/2005/8/layout/cycle1"/>
    <dgm:cxn modelId="{16137BB2-8032-4FAF-BD10-7BAE5EB8C174}" type="presParOf" srcId="{68E7BAA3-CFE6-FC4F-9476-25C866166E9A}" destId="{D0E65504-9738-0144-AB11-3CA47AAD4627}" srcOrd="0" destOrd="0" presId="urn:microsoft.com/office/officeart/2005/8/layout/cycle1"/>
    <dgm:cxn modelId="{025AA190-D3B8-467F-ACA0-264CD4B953D8}" type="presParOf" srcId="{68E7BAA3-CFE6-FC4F-9476-25C866166E9A}" destId="{48F132A2-4056-A84B-B762-BF6DE61FCCC7}" srcOrd="1" destOrd="0" presId="urn:microsoft.com/office/officeart/2005/8/layout/cycle1"/>
    <dgm:cxn modelId="{844FF291-16CA-43ED-B8FF-E20B228EF202}" type="presParOf" srcId="{68E7BAA3-CFE6-FC4F-9476-25C866166E9A}" destId="{32948E22-CC97-8248-959B-48739E1330DA}" srcOrd="2" destOrd="0" presId="urn:microsoft.com/office/officeart/2005/8/layout/cycle1"/>
    <dgm:cxn modelId="{D6EF9E4C-55C1-4D41-999A-04C381D7656A}" type="presParOf" srcId="{68E7BAA3-CFE6-FC4F-9476-25C866166E9A}" destId="{516A35C8-50B9-8F47-842D-40CC4CE9E65B}" srcOrd="3" destOrd="0" presId="urn:microsoft.com/office/officeart/2005/8/layout/cycle1"/>
    <dgm:cxn modelId="{684BB761-A9EE-42D0-8BB2-B6D3CF27D18A}" type="presParOf" srcId="{68E7BAA3-CFE6-FC4F-9476-25C866166E9A}" destId="{9A854710-B62F-E047-B885-845C28E1EC2A}" srcOrd="4" destOrd="0" presId="urn:microsoft.com/office/officeart/2005/8/layout/cycle1"/>
    <dgm:cxn modelId="{9728A209-B3A0-4A12-91F1-A63FC9E34C38}" type="presParOf" srcId="{68E7BAA3-CFE6-FC4F-9476-25C866166E9A}" destId="{0B5E9BF7-291A-284D-94FF-F32C6D82D213}" srcOrd="5" destOrd="0" presId="urn:microsoft.com/office/officeart/2005/8/layout/cycle1"/>
    <dgm:cxn modelId="{C48E10B4-DF1C-45C0-8958-12DC359F3E04}" type="presParOf" srcId="{68E7BAA3-CFE6-FC4F-9476-25C866166E9A}" destId="{3A2F2327-10D5-024B-A77D-01C5623CA1EF}" srcOrd="6" destOrd="0" presId="urn:microsoft.com/office/officeart/2005/8/layout/cycle1"/>
    <dgm:cxn modelId="{CFDE1E15-3A36-475D-8A8C-27E65DEE12EC}" type="presParOf" srcId="{68E7BAA3-CFE6-FC4F-9476-25C866166E9A}" destId="{AC274CE4-FF13-944D-986E-2DDF464ABE37}" srcOrd="7" destOrd="0" presId="urn:microsoft.com/office/officeart/2005/8/layout/cycle1"/>
    <dgm:cxn modelId="{44307DFA-2A01-4385-A656-F0E3A7846746}" type="presParOf" srcId="{68E7BAA3-CFE6-FC4F-9476-25C866166E9A}" destId="{78F69DBD-A0AE-B141-9C4C-814CDCB725FD}" srcOrd="8" destOrd="0" presId="urn:microsoft.com/office/officeart/2005/8/layout/cycle1"/>
    <dgm:cxn modelId="{C24BA496-EE22-4D9C-A427-5B732D6EE7BB}" type="presParOf" srcId="{68E7BAA3-CFE6-FC4F-9476-25C866166E9A}" destId="{0E1CE340-14E3-DC4D-8DE8-BB7DB36FF22F}" srcOrd="9" destOrd="0" presId="urn:microsoft.com/office/officeart/2005/8/layout/cycle1"/>
    <dgm:cxn modelId="{84F78E2E-CC46-47F0-9A20-199CC6C1CE2D}" type="presParOf" srcId="{68E7BAA3-CFE6-FC4F-9476-25C866166E9A}" destId="{CDB00F95-11D7-1842-B554-2E945279B75F}" srcOrd="10" destOrd="0" presId="urn:microsoft.com/office/officeart/2005/8/layout/cycle1"/>
    <dgm:cxn modelId="{0D9286AA-A902-48DE-8C4C-88344FA21D26}" type="presParOf" srcId="{68E7BAA3-CFE6-FC4F-9476-25C866166E9A}" destId="{A78C3A54-C83D-914E-AE7F-E876335F4BCA}" srcOrd="11" destOrd="0" presId="urn:microsoft.com/office/officeart/2005/8/layout/cycle1"/>
    <dgm:cxn modelId="{C37E5F64-9212-4BCF-B9B1-C5B1E772C0B2}" type="presParOf" srcId="{68E7BAA3-CFE6-FC4F-9476-25C866166E9A}" destId="{099D12DF-56B5-7D4B-B07B-223DD05D5C68}" srcOrd="12" destOrd="0" presId="urn:microsoft.com/office/officeart/2005/8/layout/cycle1"/>
    <dgm:cxn modelId="{1E97728A-D09A-403E-A98A-07EE78671C6B}" type="presParOf" srcId="{68E7BAA3-CFE6-FC4F-9476-25C866166E9A}" destId="{9E0CD89B-B70C-164F-81C6-31208B1DCFAE}" srcOrd="13" destOrd="0" presId="urn:microsoft.com/office/officeart/2005/8/layout/cycle1"/>
    <dgm:cxn modelId="{5BF7B1E1-3152-46DD-8841-08BCDF94168D}"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0" tIns="46585" rIns="93170" bIns="46585" rtlCol="0"/>
          <a:lstStyle>
            <a:lvl1pPr algn="r">
              <a:defRPr sz="1200"/>
            </a:lvl1pPr>
          </a:lstStyle>
          <a:p>
            <a:fld id="{300DDEB1-F827-41BA-A512-41199CC979D2}" type="datetimeFigureOut">
              <a:rPr lang="en-US" smtClean="0"/>
              <a:t>3/21/2014</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0" tIns="46585" rIns="93170" bIns="46585" rtlCol="0" anchor="b"/>
          <a:lstStyle>
            <a:lvl1pPr algn="r">
              <a:defRPr sz="1200"/>
            </a:lvl1pPr>
          </a:lstStyle>
          <a:p>
            <a:fld id="{18FAF8FD-C357-46D7-BD83-8CBC790447A9}" type="slidenum">
              <a:rPr lang="en-US" smtClean="0"/>
              <a:t>‹#›</a:t>
            </a:fld>
            <a:endParaRPr lang="en-US"/>
          </a:p>
        </p:txBody>
      </p:sp>
    </p:spTree>
    <p:extLst>
      <p:ext uri="{BB962C8B-B14F-4D97-AF65-F5344CB8AC3E}">
        <p14:creationId xmlns:p14="http://schemas.microsoft.com/office/powerpoint/2010/main" val="295536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0" tIns="46585" rIns="93170" bIns="46585" rtlCol="0"/>
          <a:lstStyle>
            <a:lvl1pPr algn="r">
              <a:defRPr sz="1200"/>
            </a:lvl1pPr>
          </a:lstStyle>
          <a:p>
            <a:fld id="{C2E8A5D6-09C6-40FD-BC89-5FB9BF9D471F}" type="datetimeFigureOut">
              <a:rPr lang="en-US" smtClean="0"/>
              <a:t>3/21/2014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0" tIns="46585" rIns="93170" bIns="46585" rtlCol="0" anchor="b"/>
          <a:lstStyle>
            <a:lvl1pPr algn="r">
              <a:defRPr sz="1200"/>
            </a:lvl1pPr>
          </a:lstStyle>
          <a:p>
            <a:fld id="{60913557-7C53-471A-BB74-08C5526B88AA}" type="slidenum">
              <a:rPr lang="en-US" smtClean="0"/>
              <a:t>‹#›</a:t>
            </a:fld>
            <a:endParaRPr lang="en-US"/>
          </a:p>
        </p:txBody>
      </p:sp>
    </p:spTree>
    <p:extLst>
      <p:ext uri="{BB962C8B-B14F-4D97-AF65-F5344CB8AC3E}">
        <p14:creationId xmlns:p14="http://schemas.microsoft.com/office/powerpoint/2010/main" val="11646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13">
              <a:spcBef>
                <a:spcPct val="0"/>
              </a:spcBef>
              <a:defRPr/>
            </a:pPr>
            <a:r>
              <a:rPr lang="en-US" dirty="0" smtClean="0"/>
              <a:t>5 minutes</a:t>
            </a:r>
          </a:p>
          <a:p>
            <a:pPr defTabSz="905713">
              <a:spcBef>
                <a:spcPct val="0"/>
              </a:spcBef>
              <a:defRPr/>
            </a:pPr>
            <a:r>
              <a:rPr lang="en-US" dirty="0" smtClean="0"/>
              <a:t>Facilitator:  Amy Treece</a:t>
            </a:r>
          </a:p>
          <a:p>
            <a:pPr defTabSz="905713">
              <a:spcBef>
                <a:spcPct val="0"/>
              </a:spcBef>
              <a:defRPr/>
            </a:pPr>
            <a:r>
              <a:rPr lang="en-US" dirty="0" smtClean="0"/>
              <a:t>Materials:</a:t>
            </a:r>
            <a:r>
              <a:rPr lang="en-US" baseline="0" dirty="0" smtClean="0"/>
              <a:t>  List of Facilitators </a:t>
            </a:r>
            <a:endParaRPr lang="en-US" dirty="0" smtClean="0"/>
          </a:p>
          <a:p>
            <a:pPr defTabSz="905713">
              <a:spcBef>
                <a:spcPct val="0"/>
              </a:spcBef>
              <a:defRPr/>
            </a:pPr>
            <a:r>
              <a:rPr lang="en-US" dirty="0" smtClean="0"/>
              <a:t>Welcome to SS Leadership Network.</a:t>
            </a:r>
          </a:p>
          <a:p>
            <a:pPr defTabSz="905713">
              <a:spcBef>
                <a:spcPct val="0"/>
              </a:spcBef>
              <a:defRPr/>
            </a:pPr>
            <a:r>
              <a:rPr lang="en-US" dirty="0" smtClean="0"/>
              <a:t>Acknowledge new team members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56" indent="-285714" eaLnBrk="0" hangingPunct="0">
              <a:spcBef>
                <a:spcPct val="30000"/>
              </a:spcBef>
              <a:defRPr sz="1200">
                <a:solidFill>
                  <a:schemeClr val="tx1"/>
                </a:solidFill>
                <a:latin typeface="Calibri" pitchFamily="34" charset="0"/>
                <a:ea typeface="ＭＳ Ｐゴシック" pitchFamily="34" charset="-128"/>
              </a:defRPr>
            </a:lvl2pPr>
            <a:lvl3pPr marL="1142856" indent="-228571" eaLnBrk="0" hangingPunct="0">
              <a:spcBef>
                <a:spcPct val="30000"/>
              </a:spcBef>
              <a:defRPr sz="1200">
                <a:solidFill>
                  <a:schemeClr val="tx1"/>
                </a:solidFill>
                <a:latin typeface="Calibri" pitchFamily="34" charset="0"/>
                <a:ea typeface="ＭＳ Ｐゴシック" pitchFamily="34" charset="-128"/>
              </a:defRPr>
            </a:lvl3pPr>
            <a:lvl4pPr marL="1599997" indent="-228571" eaLnBrk="0" hangingPunct="0">
              <a:spcBef>
                <a:spcPct val="30000"/>
              </a:spcBef>
              <a:defRPr sz="1200">
                <a:solidFill>
                  <a:schemeClr val="tx1"/>
                </a:solidFill>
                <a:latin typeface="Calibri" pitchFamily="34" charset="0"/>
                <a:ea typeface="ＭＳ Ｐゴシック" pitchFamily="34" charset="-128"/>
              </a:defRPr>
            </a:lvl4pPr>
            <a:lvl5pPr marL="2057140" indent="-228571" eaLnBrk="0" hangingPunct="0">
              <a:spcBef>
                <a:spcPct val="30000"/>
              </a:spcBef>
              <a:defRPr sz="1200">
                <a:solidFill>
                  <a:schemeClr val="tx1"/>
                </a:solidFill>
                <a:latin typeface="Calibri" pitchFamily="34" charset="0"/>
                <a:ea typeface="ＭＳ Ｐゴシック" pitchFamily="34" charset="-128"/>
              </a:defRPr>
            </a:lvl5pPr>
            <a:lvl6pPr marL="2514281"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24"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566"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08"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KCAS </a:t>
            </a:r>
          </a:p>
          <a:p>
            <a:r>
              <a:rPr lang="en-US" baseline="0" dirty="0" smtClean="0"/>
              <a:t>Analyze C3 Framework Indicators for current grade band in each of the Four Dimensions—Complete a Self –Assessment (which ones do you feel most comfortable with/where are your growth areas going to be)</a:t>
            </a:r>
          </a:p>
          <a:p>
            <a:endParaRPr lang="en-US" baseline="0" dirty="0" smtClean="0"/>
          </a:p>
          <a:p>
            <a:r>
              <a:rPr lang="en-US" baseline="0" dirty="0" smtClean="0"/>
              <a:t>How do the documents that guide our instruction (C3 Framework and KCAS) fit together?</a:t>
            </a:r>
          </a:p>
          <a:p>
            <a:endParaRPr lang="en-US" baseline="0" dirty="0" smtClean="0"/>
          </a:p>
          <a:p>
            <a:r>
              <a:rPr lang="en-US" baseline="0" dirty="0" smtClean="0"/>
              <a:t>What are the “Look </a:t>
            </a:r>
            <a:r>
              <a:rPr lang="en-US" baseline="0" dirty="0" err="1" smtClean="0"/>
              <a:t>Fors</a:t>
            </a:r>
            <a:r>
              <a:rPr lang="en-US" baseline="0" dirty="0" smtClean="0"/>
              <a:t>” when I walk into a C3 Classroom?</a:t>
            </a:r>
          </a:p>
        </p:txBody>
      </p:sp>
      <p:sp>
        <p:nvSpPr>
          <p:cNvPr id="4" name="Slide Number Placeholder 3"/>
          <p:cNvSpPr>
            <a:spLocks noGrp="1"/>
          </p:cNvSpPr>
          <p:nvPr>
            <p:ph type="sldNum" sz="quarter" idx="10"/>
          </p:nvPr>
        </p:nvSpPr>
        <p:spPr/>
        <p:txBody>
          <a:bodyPr/>
          <a:lstStyle/>
          <a:p>
            <a:fld id="{60913557-7C53-471A-BB74-08C5526B88AA}" type="slidenum">
              <a:rPr lang="en-US" smtClean="0"/>
              <a:t>10</a:t>
            </a:fld>
            <a:endParaRPr lang="en-US"/>
          </a:p>
        </p:txBody>
      </p:sp>
    </p:spTree>
    <p:extLst>
      <p:ext uri="{BB962C8B-B14F-4D97-AF65-F5344CB8AC3E}">
        <p14:creationId xmlns:p14="http://schemas.microsoft.com/office/powerpoint/2010/main" val="164789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11</a:t>
            </a:fld>
            <a:endParaRPr lang="en-US"/>
          </a:p>
        </p:txBody>
      </p:sp>
    </p:spTree>
    <p:extLst>
      <p:ext uri="{BB962C8B-B14F-4D97-AF65-F5344CB8AC3E}">
        <p14:creationId xmlns:p14="http://schemas.microsoft.com/office/powerpoint/2010/main" val="286503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12</a:t>
            </a:fld>
            <a:endParaRPr lang="en-US"/>
          </a:p>
        </p:txBody>
      </p:sp>
    </p:spTree>
    <p:extLst>
      <p:ext uri="{BB962C8B-B14F-4D97-AF65-F5344CB8AC3E}">
        <p14:creationId xmlns:p14="http://schemas.microsoft.com/office/powerpoint/2010/main" val="462553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13</a:t>
            </a:fld>
            <a:endParaRPr lang="en-US"/>
          </a:p>
        </p:txBody>
      </p:sp>
    </p:spTree>
    <p:extLst>
      <p:ext uri="{BB962C8B-B14F-4D97-AF65-F5344CB8AC3E}">
        <p14:creationId xmlns:p14="http://schemas.microsoft.com/office/powerpoint/2010/main" val="617503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14</a:t>
            </a:fld>
            <a:endParaRPr lang="en-US"/>
          </a:p>
        </p:txBody>
      </p:sp>
    </p:spTree>
    <p:extLst>
      <p:ext uri="{BB962C8B-B14F-4D97-AF65-F5344CB8AC3E}">
        <p14:creationId xmlns:p14="http://schemas.microsoft.com/office/powerpoint/2010/main" val="86676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15</a:t>
            </a:fld>
            <a:endParaRPr lang="en-US"/>
          </a:p>
        </p:txBody>
      </p:sp>
    </p:spTree>
    <p:extLst>
      <p:ext uri="{BB962C8B-B14F-4D97-AF65-F5344CB8AC3E}">
        <p14:creationId xmlns:p14="http://schemas.microsoft.com/office/powerpoint/2010/main" val="258721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16</a:t>
            </a:fld>
            <a:endParaRPr lang="en-US"/>
          </a:p>
        </p:txBody>
      </p:sp>
    </p:spTree>
    <p:extLst>
      <p:ext uri="{BB962C8B-B14F-4D97-AF65-F5344CB8AC3E}">
        <p14:creationId xmlns:p14="http://schemas.microsoft.com/office/powerpoint/2010/main" val="226056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up for Dr. Swan</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17</a:t>
            </a:fld>
            <a:endParaRPr lang="en-US"/>
          </a:p>
        </p:txBody>
      </p:sp>
    </p:spTree>
    <p:extLst>
      <p:ext uri="{BB962C8B-B14F-4D97-AF65-F5344CB8AC3E}">
        <p14:creationId xmlns:p14="http://schemas.microsoft.com/office/powerpoint/2010/main" val="412099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Deep Dive Into the C3 Framework</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18</a:t>
            </a:fld>
            <a:endParaRPr lang="en-US" dirty="0"/>
          </a:p>
        </p:txBody>
      </p:sp>
    </p:spTree>
    <p:extLst>
      <p:ext uri="{BB962C8B-B14F-4D97-AF65-F5344CB8AC3E}">
        <p14:creationId xmlns:p14="http://schemas.microsoft.com/office/powerpoint/2010/main" val="126225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a:t>
            </a:r>
            <a:r>
              <a:rPr lang="en-US" baseline="0" dirty="0" smtClean="0"/>
              <a:t> that there will be a document in color in their binder from the previous month.</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19</a:t>
            </a:fld>
            <a:endParaRPr lang="en-US"/>
          </a:p>
        </p:txBody>
      </p:sp>
    </p:spTree>
    <p:extLst>
      <p:ext uri="{BB962C8B-B14F-4D97-AF65-F5344CB8AC3E}">
        <p14:creationId xmlns:p14="http://schemas.microsoft.com/office/powerpoint/2010/main" val="218204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2</a:t>
            </a:fld>
            <a:endParaRPr lang="en-US"/>
          </a:p>
        </p:txBody>
      </p:sp>
    </p:spTree>
    <p:extLst>
      <p:ext uri="{BB962C8B-B14F-4D97-AF65-F5344CB8AC3E}">
        <p14:creationId xmlns:p14="http://schemas.microsoft.com/office/powerpoint/2010/main" val="1609967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12:00-12:45</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20</a:t>
            </a:fld>
            <a:endParaRPr lang="en-US"/>
          </a:p>
        </p:txBody>
      </p:sp>
    </p:spTree>
    <p:extLst>
      <p:ext uri="{BB962C8B-B14F-4D97-AF65-F5344CB8AC3E}">
        <p14:creationId xmlns:p14="http://schemas.microsoft.com/office/powerpoint/2010/main" val="183215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21</a:t>
            </a:fld>
            <a:endParaRPr lang="en-US" dirty="0"/>
          </a:p>
        </p:txBody>
      </p:sp>
    </p:spTree>
    <p:extLst>
      <p:ext uri="{BB962C8B-B14F-4D97-AF65-F5344CB8AC3E}">
        <p14:creationId xmlns:p14="http://schemas.microsoft.com/office/powerpoint/2010/main" val="126225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22</a:t>
            </a:fld>
            <a:endParaRPr lang="en-US"/>
          </a:p>
        </p:txBody>
      </p:sp>
    </p:spTree>
    <p:extLst>
      <p:ext uri="{BB962C8B-B14F-4D97-AF65-F5344CB8AC3E}">
        <p14:creationId xmlns:p14="http://schemas.microsoft.com/office/powerpoint/2010/main" val="3620905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1502BE-52B3-4B44-A535-11F04DDD1971}"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C5ADD5-96C8-4A37-9F79-528F926AD36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address the final bullet,</a:t>
            </a:r>
            <a:r>
              <a:rPr lang="en-US" baseline="0" dirty="0" smtClean="0"/>
              <a:t> Jennifer </a:t>
            </a:r>
            <a:r>
              <a:rPr lang="en-US" baseline="0" dirty="0" err="1" smtClean="0"/>
              <a:t>Frakes</a:t>
            </a:r>
            <a:r>
              <a:rPr lang="en-US" baseline="0" dirty="0" smtClean="0"/>
              <a:t> (Oldham County) is our SS Consultant KDE…leading work of writing teams to continue finalizing drafts of standards to be finished in the Fall of 2014</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a:t>
            </a:fld>
            <a:endParaRPr lang="en-US"/>
          </a:p>
        </p:txBody>
      </p:sp>
    </p:spTree>
    <p:extLst>
      <p:ext uri="{BB962C8B-B14F-4D97-AF65-F5344CB8AC3E}">
        <p14:creationId xmlns:p14="http://schemas.microsoft.com/office/powerpoint/2010/main" val="526820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E69F2-B9DC-4028-B799-EC8E835FC79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5108C2-8F09-4076-990A-60822FB1E517}"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7F881-764C-4FD7-921F-3A6F52CBC069}"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5528D6-FABA-45BC-AA5E-0B525A6B8FD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0913557-7C53-471A-BB74-08C5526B88AA}" type="slidenum">
              <a:rPr lang="en-US" smtClean="0"/>
              <a:t>37</a:t>
            </a:fld>
            <a:endParaRPr lang="en-US"/>
          </a:p>
        </p:txBody>
      </p:sp>
    </p:spTree>
    <p:extLst>
      <p:ext uri="{BB962C8B-B14F-4D97-AF65-F5344CB8AC3E}">
        <p14:creationId xmlns:p14="http://schemas.microsoft.com/office/powerpoint/2010/main" val="791814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to look at the Framework for Teaching Components attached</a:t>
            </a:r>
            <a:r>
              <a:rPr lang="en-US" baseline="0" dirty="0" smtClean="0"/>
              <a:t> 3B, 1A, 3C…discuss how does the Big Idea support highly effective teaching and learning in SS (5 min)…share out</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38</a:t>
            </a:fld>
            <a:endParaRPr lang="en-US"/>
          </a:p>
        </p:txBody>
      </p:sp>
    </p:spTree>
    <p:extLst>
      <p:ext uri="{BB962C8B-B14F-4D97-AF65-F5344CB8AC3E}">
        <p14:creationId xmlns:p14="http://schemas.microsoft.com/office/powerpoint/2010/main" val="2970127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resources</a:t>
            </a:r>
          </a:p>
          <a:p>
            <a:r>
              <a:rPr lang="en-US" dirty="0" smtClean="0"/>
              <a:t>If you know of a resource that is not available on Live Binders OR in the Packet,</a:t>
            </a:r>
            <a:r>
              <a:rPr lang="en-US" baseline="0" dirty="0" smtClean="0"/>
              <a:t> please add it to the Resources List (we are smarter together).</a:t>
            </a:r>
          </a:p>
          <a:p>
            <a:r>
              <a:rPr lang="en-US" baseline="0" dirty="0" smtClean="0"/>
              <a:t>Parking Lots are available if you get stuck and a facilitator is not available at that moment.  We will get to you ASAP.</a:t>
            </a:r>
          </a:p>
          <a:p>
            <a:r>
              <a:rPr lang="en-US" baseline="0" dirty="0" smtClean="0"/>
              <a:t>Enjoy the process.</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39</a:t>
            </a:fld>
            <a:endParaRPr lang="en-US"/>
          </a:p>
        </p:txBody>
      </p:sp>
    </p:spTree>
    <p:extLst>
      <p:ext uri="{BB962C8B-B14F-4D97-AF65-F5344CB8AC3E}">
        <p14:creationId xmlns:p14="http://schemas.microsoft.com/office/powerpoint/2010/main" val="420494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is a day that we will immerse fully into C3/the</a:t>
            </a:r>
            <a:r>
              <a:rPr lang="en-US" baseline="0" dirty="0" smtClean="0"/>
              <a:t> process of Inquiry Based Instruction</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a:t>
            </a:fld>
            <a:endParaRPr lang="en-US"/>
          </a:p>
        </p:txBody>
      </p:sp>
    </p:spTree>
    <p:extLst>
      <p:ext uri="{BB962C8B-B14F-4D97-AF65-F5344CB8AC3E}">
        <p14:creationId xmlns:p14="http://schemas.microsoft.com/office/powerpoint/2010/main" val="1222960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Remind participants to engage students with primary/secondary sources.</a:t>
            </a:r>
          </a:p>
          <a:p>
            <a:r>
              <a:rPr lang="en-US" baseline="0" dirty="0" smtClean="0"/>
              <a:t>Allow them to be the “detectives”.</a:t>
            </a:r>
          </a:p>
          <a:p>
            <a:r>
              <a:rPr lang="en-US" baseline="0" dirty="0" smtClean="0"/>
              <a:t>Student work does not need to be your best piece…this is a time for us to celebrate student success but also to identify some areas of needed growth</a:t>
            </a:r>
          </a:p>
        </p:txBody>
      </p:sp>
      <p:sp>
        <p:nvSpPr>
          <p:cNvPr id="4" name="Slide Number Placeholder 3"/>
          <p:cNvSpPr>
            <a:spLocks noGrp="1"/>
          </p:cNvSpPr>
          <p:nvPr>
            <p:ph type="sldNum" sz="quarter" idx="10"/>
          </p:nvPr>
        </p:nvSpPr>
        <p:spPr/>
        <p:txBody>
          <a:bodyPr/>
          <a:lstStyle/>
          <a:p>
            <a:fld id="{60913557-7C53-471A-BB74-08C5526B88AA}" type="slidenum">
              <a:rPr lang="en-US" smtClean="0"/>
              <a:t>40</a:t>
            </a:fld>
            <a:endParaRPr lang="en-US"/>
          </a:p>
        </p:txBody>
      </p:sp>
    </p:spTree>
    <p:extLst>
      <p:ext uri="{BB962C8B-B14F-4D97-AF65-F5344CB8AC3E}">
        <p14:creationId xmlns:p14="http://schemas.microsoft.com/office/powerpoint/2010/main" val="3304710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 to Districts</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41</a:t>
            </a:fld>
            <a:endParaRPr lang="en-US" dirty="0"/>
          </a:p>
        </p:txBody>
      </p:sp>
    </p:spTree>
    <p:extLst>
      <p:ext uri="{BB962C8B-B14F-4D97-AF65-F5344CB8AC3E}">
        <p14:creationId xmlns:p14="http://schemas.microsoft.com/office/powerpoint/2010/main" val="1262256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DICM…It is a guiding document designed by Kentucky Educators and KDE to meet the requirements</a:t>
            </a:r>
            <a:r>
              <a:rPr lang="en-US" baseline="0" dirty="0" smtClean="0"/>
              <a:t> of Professional Learning…We sent you with the “homework” of locating members / names of the DLT.  This document helps clarify the vision and purpose of this group.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42</a:t>
            </a:fld>
            <a:endParaRPr lang="en-US"/>
          </a:p>
        </p:txBody>
      </p:sp>
    </p:spTree>
    <p:extLst>
      <p:ext uri="{BB962C8B-B14F-4D97-AF65-F5344CB8AC3E}">
        <p14:creationId xmlns:p14="http://schemas.microsoft.com/office/powerpoint/2010/main" val="687552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some time to discuss as a district … Plan/Do</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43</a:t>
            </a:fld>
            <a:endParaRPr lang="en-US"/>
          </a:p>
        </p:txBody>
      </p:sp>
    </p:spTree>
    <p:extLst>
      <p:ext uri="{BB962C8B-B14F-4D97-AF65-F5344CB8AC3E}">
        <p14:creationId xmlns:p14="http://schemas.microsoft.com/office/powerpoint/2010/main" val="4079807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be sending</a:t>
            </a:r>
            <a:r>
              <a:rPr lang="en-US" baseline="0" dirty="0" smtClean="0"/>
              <a:t> out an email for you to select one of these topics…We will be holding a SCD next month to reveal your insights/professional learning.</a:t>
            </a:r>
          </a:p>
          <a:p>
            <a:r>
              <a:rPr lang="en-US" baseline="0" dirty="0" smtClean="0"/>
              <a:t>Feel free to explore the Grant Wiggins resource on Live Binders under Assessment and the Questioning Resources as well.</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44</a:t>
            </a:fld>
            <a:endParaRPr lang="en-US"/>
          </a:p>
        </p:txBody>
      </p:sp>
    </p:spTree>
    <p:extLst>
      <p:ext uri="{BB962C8B-B14F-4D97-AF65-F5344CB8AC3E}">
        <p14:creationId xmlns:p14="http://schemas.microsoft.com/office/powerpoint/2010/main" val="2770030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45</a:t>
            </a:fld>
            <a:endParaRPr lang="en-US"/>
          </a:p>
        </p:txBody>
      </p:sp>
    </p:spTree>
    <p:extLst>
      <p:ext uri="{BB962C8B-B14F-4D97-AF65-F5344CB8AC3E}">
        <p14:creationId xmlns:p14="http://schemas.microsoft.com/office/powerpoint/2010/main" val="15102582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46</a:t>
            </a:fld>
            <a:endParaRPr lang="en-US"/>
          </a:p>
        </p:txBody>
      </p:sp>
    </p:spTree>
    <p:extLst>
      <p:ext uri="{BB962C8B-B14F-4D97-AF65-F5344CB8AC3E}">
        <p14:creationId xmlns:p14="http://schemas.microsoft.com/office/powerpoint/2010/main" val="2049414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add ideas / topics to address </a:t>
            </a:r>
            <a:r>
              <a:rPr lang="en-US" smtClean="0"/>
              <a:t>during</a:t>
            </a:r>
            <a:r>
              <a:rPr lang="en-US" baseline="0" smtClean="0"/>
              <a:t> summer.</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47</a:t>
            </a:fld>
            <a:endParaRPr lang="en-US"/>
          </a:p>
        </p:txBody>
      </p:sp>
    </p:spTree>
    <p:extLst>
      <p:ext uri="{BB962C8B-B14F-4D97-AF65-F5344CB8AC3E}">
        <p14:creationId xmlns:p14="http://schemas.microsoft.com/office/powerpoint/2010/main" val="233116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3 minutes</a:t>
            </a:r>
          </a:p>
          <a:p>
            <a:r>
              <a:rPr lang="en-US" sz="1200" i="1" kern="1200" dirty="0" smtClean="0">
                <a:solidFill>
                  <a:schemeClr val="tx1"/>
                </a:solidFill>
                <a:effectLst/>
                <a:latin typeface="+mn-lt"/>
                <a:ea typeface="+mn-ea"/>
                <a:cs typeface="+mn-cs"/>
              </a:rPr>
              <a:t>Materials:  Norms Sheet in Binder</a:t>
            </a:r>
          </a:p>
          <a:p>
            <a:r>
              <a:rPr lang="en-US" sz="1200" i="1" kern="1200" dirty="0" smtClean="0">
                <a:solidFill>
                  <a:schemeClr val="tx1"/>
                </a:solidFill>
                <a:effectLst/>
                <a:latin typeface="+mn-lt"/>
                <a:ea typeface="+mn-ea"/>
                <a:cs typeface="+mn-cs"/>
              </a:rPr>
              <a:t>Please take a moment to review our Norms</a:t>
            </a:r>
            <a:r>
              <a:rPr lang="en-US" sz="1200" i="1" kern="1200" baseline="0" dirty="0" smtClean="0">
                <a:solidFill>
                  <a:schemeClr val="tx1"/>
                </a:solidFill>
                <a:effectLst/>
                <a:latin typeface="+mn-lt"/>
                <a:ea typeface="+mn-ea"/>
                <a:cs typeface="+mn-cs"/>
              </a:rPr>
              <a:t> for this work.</a:t>
            </a:r>
          </a:p>
          <a:p>
            <a:endParaRPr lang="en-US" sz="1200" i="1"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Members of a professional learning community must be prepared to slosh around together in the mess, to endure temporary discomfort, to accept uncertainty, to celebrate their discoveries, and to move quickly beyond their mistakes.  They must recognize that even with the most careful planning, misunderstandings will occur occasionally, uncertainty will prevail, people will resort to old habits, and things will go wrong.  At those moments, they must give one another the benefit of the doubt, maintain a sense of humor and, above all, demonstrate what Patrick Dolan refers to as grace.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DuFour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Eaker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5</a:t>
            </a:fld>
            <a:endParaRPr lang="en-US"/>
          </a:p>
        </p:txBody>
      </p:sp>
    </p:spTree>
    <p:extLst>
      <p:ext uri="{BB962C8B-B14F-4D97-AF65-F5344CB8AC3E}">
        <p14:creationId xmlns:p14="http://schemas.microsoft.com/office/powerpoint/2010/main" val="316721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8:35-8:45</a:t>
            </a:r>
          </a:p>
          <a:p>
            <a:r>
              <a:rPr lang="en-US" b="1" dirty="0" smtClean="0"/>
              <a:t>Review Formative Assessment Strategies</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6</a:t>
            </a:fld>
            <a:endParaRPr lang="en-US" dirty="0"/>
          </a:p>
        </p:txBody>
      </p:sp>
    </p:spTree>
    <p:extLst>
      <p:ext uri="{BB962C8B-B14F-4D97-AF65-F5344CB8AC3E}">
        <p14:creationId xmlns:p14="http://schemas.microsoft.com/office/powerpoint/2010/main" val="126225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Direct Teachers to Discuss the </a:t>
            </a:r>
            <a:r>
              <a:rPr lang="en-US" b="1" dirty="0" smtClean="0"/>
              <a:t>Formative</a:t>
            </a:r>
            <a:r>
              <a:rPr lang="en-US" b="1" baseline="0" dirty="0" smtClean="0"/>
              <a:t> Assessment Strategies Reflection Journal.  </a:t>
            </a:r>
            <a:r>
              <a:rPr lang="en-US" b="0" baseline="0" dirty="0" smtClean="0"/>
              <a:t>Have teachers review the assessments and discuss a way they have use it (or a modified version of it) in their classroom.  Discuss success/concerns/ways to modify to meet the needs of your learners.</a:t>
            </a:r>
          </a:p>
        </p:txBody>
      </p:sp>
      <p:sp>
        <p:nvSpPr>
          <p:cNvPr id="4" name="Slide Number Placeholder 3"/>
          <p:cNvSpPr>
            <a:spLocks noGrp="1"/>
          </p:cNvSpPr>
          <p:nvPr>
            <p:ph type="sldNum" sz="quarter" idx="10"/>
          </p:nvPr>
        </p:nvSpPr>
        <p:spPr/>
        <p:txBody>
          <a:bodyPr/>
          <a:lstStyle/>
          <a:p>
            <a:fld id="{60913557-7C53-471A-BB74-08C5526B88AA}" type="slidenum">
              <a:rPr lang="en-US" smtClean="0"/>
              <a:t>7</a:t>
            </a:fld>
            <a:endParaRPr lang="en-US"/>
          </a:p>
        </p:txBody>
      </p:sp>
    </p:spTree>
    <p:extLst>
      <p:ext uri="{BB962C8B-B14F-4D97-AF65-F5344CB8AC3E}">
        <p14:creationId xmlns:p14="http://schemas.microsoft.com/office/powerpoint/2010/main" val="312934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8</a:t>
            </a:fld>
            <a:endParaRPr lang="en-US"/>
          </a:p>
        </p:txBody>
      </p:sp>
    </p:spTree>
    <p:extLst>
      <p:ext uri="{BB962C8B-B14F-4D97-AF65-F5344CB8AC3E}">
        <p14:creationId xmlns:p14="http://schemas.microsoft.com/office/powerpoint/2010/main" val="407808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8:45-9:30</a:t>
            </a:r>
          </a:p>
          <a:p>
            <a:r>
              <a:rPr lang="en-US" b="1" dirty="0" smtClean="0"/>
              <a:t>Grade Level Teams </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9</a:t>
            </a:fld>
            <a:endParaRPr lang="en-US" dirty="0"/>
          </a:p>
        </p:txBody>
      </p:sp>
    </p:spTree>
    <p:extLst>
      <p:ext uri="{BB962C8B-B14F-4D97-AF65-F5344CB8AC3E}">
        <p14:creationId xmlns:p14="http://schemas.microsoft.com/office/powerpoint/2010/main" val="126225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8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9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40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62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65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80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5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4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1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7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2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40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076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8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2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3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9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13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4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5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3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03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743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www.livebinders.com/play/play/1283144"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endParaRPr lang="en-US" sz="2400" b="1" dirty="0"/>
          </a:p>
        </p:txBody>
      </p:sp>
    </p:spTree>
    <p:extLst>
      <p:ext uri="{BB962C8B-B14F-4D97-AF65-F5344CB8AC3E}">
        <p14:creationId xmlns:p14="http://schemas.microsoft.com/office/powerpoint/2010/main" val="258273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treece\Desktop\Dropbox\Screenshots\Screenshot 2014-02-25 19.26.59.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9708" y="2001401"/>
            <a:ext cx="8831891" cy="46024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treece\Desktop\Dropbox\Screenshots\Screenshot 2014-02-25 19.23.34.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59709" y="246611"/>
            <a:ext cx="8476524" cy="17547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74217" y="5010329"/>
            <a:ext cx="1219200" cy="1219200"/>
          </a:xfrm>
          <a:prstGeom prst="rect">
            <a:avLst/>
          </a:prstGeom>
        </p:spPr>
      </p:pic>
      <p:sp>
        <p:nvSpPr>
          <p:cNvPr id="3" name="TextBox 2"/>
          <p:cNvSpPr txBox="1"/>
          <p:nvPr/>
        </p:nvSpPr>
        <p:spPr>
          <a:xfrm>
            <a:off x="4800599" y="4648200"/>
            <a:ext cx="3835633" cy="1938992"/>
          </a:xfrm>
          <a:prstGeom prst="rect">
            <a:avLst/>
          </a:prstGeom>
          <a:noFill/>
        </p:spPr>
        <p:txBody>
          <a:bodyPr wrap="square" rtlCol="0">
            <a:spAutoFit/>
          </a:bodyPr>
          <a:lstStyle/>
          <a:p>
            <a:r>
              <a:rPr lang="en-US" sz="2400" b="1" dirty="0" smtClean="0"/>
              <a:t>I can describe how KCAS (ELA &amp; Literacy in History/SS) supports highly effective teaching and learning in Social Studies.</a:t>
            </a:r>
            <a:endParaRPr lang="en-US" sz="2400" b="1" dirty="0"/>
          </a:p>
        </p:txBody>
      </p:sp>
      <p:sp>
        <p:nvSpPr>
          <p:cNvPr id="4" name="TextBox 3"/>
          <p:cNvSpPr txBox="1"/>
          <p:nvPr/>
        </p:nvSpPr>
        <p:spPr>
          <a:xfrm>
            <a:off x="5867400" y="1447800"/>
            <a:ext cx="1676400" cy="646331"/>
          </a:xfrm>
          <a:prstGeom prst="rect">
            <a:avLst/>
          </a:prstGeom>
          <a:solidFill>
            <a:srgbClr val="FFFF00"/>
          </a:solidFill>
        </p:spPr>
        <p:txBody>
          <a:bodyPr wrap="square" rtlCol="0">
            <a:spAutoFit/>
          </a:bodyPr>
          <a:lstStyle/>
          <a:p>
            <a:r>
              <a:rPr lang="en-US" sz="3600" b="1" dirty="0" smtClean="0"/>
              <a:t>PAGE 6</a:t>
            </a:r>
            <a:endParaRPr lang="en-US" sz="3600" b="1" dirty="0"/>
          </a:p>
        </p:txBody>
      </p:sp>
    </p:spTree>
    <p:extLst>
      <p:ext uri="{BB962C8B-B14F-4D97-AF65-F5344CB8AC3E}">
        <p14:creationId xmlns:p14="http://schemas.microsoft.com/office/powerpoint/2010/main" val="412778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Card Sort</a:t>
            </a:r>
            <a:endParaRPr lang="en-US" sz="5400" b="1" dirty="0"/>
          </a:p>
        </p:txBody>
      </p:sp>
      <p:sp>
        <p:nvSpPr>
          <p:cNvPr id="3" name="Content Placeholder 2"/>
          <p:cNvSpPr>
            <a:spLocks noGrp="1"/>
          </p:cNvSpPr>
          <p:nvPr>
            <p:ph idx="1"/>
          </p:nvPr>
        </p:nvSpPr>
        <p:spPr/>
        <p:txBody>
          <a:bodyPr>
            <a:normAutofit/>
          </a:bodyPr>
          <a:lstStyle/>
          <a:p>
            <a:pPr marL="0" indent="0" algn="ctr">
              <a:buNone/>
            </a:pPr>
            <a:r>
              <a:rPr lang="en-US" sz="3600" dirty="0" smtClean="0"/>
              <a:t>Let’s look at the language of the KCAS and the C3. Can you tell which statements come from which document?</a:t>
            </a:r>
            <a:endParaRPr lang="en-US" sz="36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3871480"/>
            <a:ext cx="36195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70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304800"/>
            <a:ext cx="4040188" cy="639762"/>
          </a:xfrm>
        </p:spPr>
        <p:txBody>
          <a:bodyPr>
            <a:normAutofit lnSpcReduction="10000"/>
          </a:bodyPr>
          <a:lstStyle/>
          <a:p>
            <a:pPr algn="ctr"/>
            <a:r>
              <a:rPr lang="en-US" sz="3600" dirty="0" smtClean="0"/>
              <a:t>KCAS</a:t>
            </a:r>
            <a:endParaRPr lang="en-US" dirty="0"/>
          </a:p>
        </p:txBody>
      </p:sp>
      <p:sp>
        <p:nvSpPr>
          <p:cNvPr id="6" name="Content Placeholder 5"/>
          <p:cNvSpPr>
            <a:spLocks noGrp="1"/>
          </p:cNvSpPr>
          <p:nvPr>
            <p:ph sz="half" idx="2"/>
          </p:nvPr>
        </p:nvSpPr>
        <p:spPr>
          <a:xfrm>
            <a:off x="457200" y="1066800"/>
            <a:ext cx="4040188" cy="5059363"/>
          </a:xfrm>
        </p:spPr>
        <p:txBody>
          <a:bodyPr>
            <a:normAutofit fontScale="85000" lnSpcReduction="20000"/>
          </a:bodyPr>
          <a:lstStyle/>
          <a:p>
            <a:r>
              <a:rPr lang="en-US" dirty="0" smtClean="0"/>
              <a:t>Draw on information from multiple print or digital sources, demonstrating the ability to locate an answer to a question quickly or to solve a problem efficiently.</a:t>
            </a:r>
          </a:p>
          <a:p>
            <a:r>
              <a:rPr lang="en-US" dirty="0" smtClean="0"/>
              <a:t>Cite specific textual evidence to support analysis of primary and secondary sources, connecting insights gained from specific details to an understanding of the text as a whole.</a:t>
            </a:r>
          </a:p>
          <a:p>
            <a:r>
              <a:rPr lang="en-US" dirty="0" smtClean="0"/>
              <a:t>Evaluate various explanations for actions or events and determine which explanation best accords with textual evidence, acknowledging where the text leaves  matters uncertain.</a:t>
            </a:r>
            <a:endParaRPr lang="en-US" dirty="0"/>
          </a:p>
        </p:txBody>
      </p:sp>
      <p:sp>
        <p:nvSpPr>
          <p:cNvPr id="7" name="Text Placeholder 6"/>
          <p:cNvSpPr>
            <a:spLocks noGrp="1"/>
          </p:cNvSpPr>
          <p:nvPr>
            <p:ph type="body" sz="quarter" idx="3"/>
          </p:nvPr>
        </p:nvSpPr>
        <p:spPr>
          <a:xfrm>
            <a:off x="4645025" y="304800"/>
            <a:ext cx="4041775" cy="639762"/>
          </a:xfrm>
        </p:spPr>
        <p:txBody>
          <a:bodyPr>
            <a:noAutofit/>
          </a:bodyPr>
          <a:lstStyle/>
          <a:p>
            <a:pPr algn="ctr"/>
            <a:r>
              <a:rPr lang="en-US" sz="3600" dirty="0" smtClean="0"/>
              <a:t>C3</a:t>
            </a:r>
            <a:endParaRPr lang="en-US" sz="3600" dirty="0"/>
          </a:p>
        </p:txBody>
      </p:sp>
      <p:sp>
        <p:nvSpPr>
          <p:cNvPr id="8" name="Content Placeholder 7"/>
          <p:cNvSpPr>
            <a:spLocks noGrp="1"/>
          </p:cNvSpPr>
          <p:nvPr>
            <p:ph sz="quarter" idx="4"/>
          </p:nvPr>
        </p:nvSpPr>
        <p:spPr>
          <a:xfrm>
            <a:off x="4645025" y="1066800"/>
            <a:ext cx="4041775" cy="5059363"/>
          </a:xfrm>
        </p:spPr>
        <p:txBody>
          <a:bodyPr>
            <a:normAutofit fontScale="92500" lnSpcReduction="10000"/>
          </a:bodyPr>
          <a:lstStyle/>
          <a:p>
            <a:r>
              <a:rPr lang="en-US" dirty="0" smtClean="0"/>
              <a:t>Questions are just the starting point for an inquiry. To develop an inquiry, students will also determine the data sources needed to help answer compelling and supporting questions.</a:t>
            </a:r>
          </a:p>
          <a:p>
            <a:r>
              <a:rPr lang="en-US" dirty="0" smtClean="0"/>
              <a:t>Determine the kinds of sources that will be helpful in answering compelling and supporting questions, taking into consideration multiple points of view represented in the sources, the types of sources available, and the potential uses of the sources.</a:t>
            </a:r>
            <a:endParaRPr lang="en-US" dirty="0"/>
          </a:p>
        </p:txBody>
      </p:sp>
    </p:spTree>
    <p:extLst>
      <p:ext uri="{BB962C8B-B14F-4D97-AF65-F5344CB8AC3E}">
        <p14:creationId xmlns:p14="http://schemas.microsoft.com/office/powerpoint/2010/main" val="295402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304800"/>
            <a:ext cx="4040188" cy="639762"/>
          </a:xfrm>
        </p:spPr>
        <p:txBody>
          <a:bodyPr>
            <a:normAutofit lnSpcReduction="10000"/>
          </a:bodyPr>
          <a:lstStyle/>
          <a:p>
            <a:pPr algn="ctr"/>
            <a:r>
              <a:rPr lang="en-US" sz="3600" dirty="0" smtClean="0"/>
              <a:t>KCAS</a:t>
            </a:r>
            <a:endParaRPr lang="en-US" dirty="0"/>
          </a:p>
        </p:txBody>
      </p:sp>
      <p:sp>
        <p:nvSpPr>
          <p:cNvPr id="6" name="Content Placeholder 5"/>
          <p:cNvSpPr>
            <a:spLocks noGrp="1"/>
          </p:cNvSpPr>
          <p:nvPr>
            <p:ph sz="half" idx="2"/>
          </p:nvPr>
        </p:nvSpPr>
        <p:spPr>
          <a:xfrm>
            <a:off x="457200" y="1066800"/>
            <a:ext cx="4040188" cy="5059363"/>
          </a:xfrm>
        </p:spPr>
        <p:txBody>
          <a:bodyPr>
            <a:normAutofit fontScale="77500" lnSpcReduction="20000"/>
          </a:bodyPr>
          <a:lstStyle/>
          <a:p>
            <a:r>
              <a:rPr lang="en-US" dirty="0" smtClean="0"/>
              <a:t>Propel conversations by posing and responding to questions that probe reasoning and evidence; ensure a hearing for a full range of positions on a topic or issue; clarify, verify, or challenge ideas and conclusions; and promote divergent and creative perspectives.</a:t>
            </a:r>
          </a:p>
          <a:p>
            <a:r>
              <a:rPr lang="en-US" dirty="0" smtClean="0"/>
              <a:t>Evaluate authors’ differing points of view on the same historical event or issue by assessing the authors’ claims, reasoning, and evidence.</a:t>
            </a:r>
          </a:p>
          <a:p>
            <a:r>
              <a:rPr lang="en-US" dirty="0" smtClean="0"/>
              <a:t>Integrate information from diverse sources, both primary and secondary, into a coherent understanding of an idea or event, noting discrepancies among sources.</a:t>
            </a:r>
            <a:endParaRPr lang="en-US" dirty="0"/>
          </a:p>
        </p:txBody>
      </p:sp>
      <p:sp>
        <p:nvSpPr>
          <p:cNvPr id="7" name="Text Placeholder 6"/>
          <p:cNvSpPr>
            <a:spLocks noGrp="1"/>
          </p:cNvSpPr>
          <p:nvPr>
            <p:ph type="body" sz="quarter" idx="3"/>
          </p:nvPr>
        </p:nvSpPr>
        <p:spPr>
          <a:xfrm>
            <a:off x="4645025" y="304800"/>
            <a:ext cx="4041775" cy="639762"/>
          </a:xfrm>
        </p:spPr>
        <p:txBody>
          <a:bodyPr>
            <a:noAutofit/>
          </a:bodyPr>
          <a:lstStyle/>
          <a:p>
            <a:pPr algn="ctr"/>
            <a:r>
              <a:rPr lang="en-US" sz="3600" dirty="0" smtClean="0"/>
              <a:t>C3</a:t>
            </a:r>
            <a:endParaRPr lang="en-US" sz="3600" dirty="0"/>
          </a:p>
        </p:txBody>
      </p:sp>
      <p:sp>
        <p:nvSpPr>
          <p:cNvPr id="8" name="Content Placeholder 7"/>
          <p:cNvSpPr>
            <a:spLocks noGrp="1"/>
          </p:cNvSpPr>
          <p:nvPr>
            <p:ph sz="quarter" idx="4"/>
          </p:nvPr>
        </p:nvSpPr>
        <p:spPr>
          <a:xfrm>
            <a:off x="4645025" y="1066800"/>
            <a:ext cx="4041775" cy="5059363"/>
          </a:xfrm>
        </p:spPr>
        <p:txBody>
          <a:bodyPr/>
          <a:lstStyle/>
          <a:p>
            <a:r>
              <a:rPr lang="en-US" dirty="0" smtClean="0"/>
              <a:t>Integrate evidence from multiple relevant historical sources and interpretations into a reasoned argument about the past.</a:t>
            </a:r>
          </a:p>
          <a:p>
            <a:r>
              <a:rPr lang="en-US" dirty="0" smtClean="0"/>
              <a:t>Detect possible limitations in various kinds of historical evidence and differing secondary interpretations.</a:t>
            </a:r>
            <a:endParaRPr lang="en-US" dirty="0"/>
          </a:p>
        </p:txBody>
      </p:sp>
    </p:spTree>
    <p:extLst>
      <p:ext uri="{BB962C8B-B14F-4D97-AF65-F5344CB8AC3E}">
        <p14:creationId xmlns:p14="http://schemas.microsoft.com/office/powerpoint/2010/main" val="43167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idx="1"/>
          </p:nvPr>
        </p:nvSpPr>
        <p:spPr/>
        <p:txBody>
          <a:bodyPr/>
          <a:lstStyle/>
          <a:p>
            <a:r>
              <a:rPr lang="en-US" dirty="0" smtClean="0"/>
              <a:t>What words or phrases come to mind when you think of KCAS? What are the big ideas?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6" y="32004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54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3" y="609600"/>
            <a:ext cx="9071113"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90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 y="685800"/>
            <a:ext cx="912261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46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4260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09558"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
        <p:nvSpPr>
          <p:cNvPr id="4" name="Oval 3"/>
          <p:cNvSpPr/>
          <p:nvPr/>
        </p:nvSpPr>
        <p:spPr>
          <a:xfrm>
            <a:off x="7162800" y="1116207"/>
            <a:ext cx="1846422" cy="45225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 y="1053795"/>
            <a:ext cx="1600200" cy="4829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7888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Deep Dive Into the C3 Framework</a:t>
            </a:r>
            <a:endParaRPr lang="en-US" b="1" dirty="0"/>
          </a:p>
        </p:txBody>
      </p:sp>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381000" y="1353550"/>
            <a:ext cx="4114800" cy="4772612"/>
          </a:xfrm>
        </p:spPr>
      </p:pic>
      <p:sp>
        <p:nvSpPr>
          <p:cNvPr id="5" name="Text Placeholder 4"/>
          <p:cNvSpPr>
            <a:spLocks noGrp="1"/>
          </p:cNvSpPr>
          <p:nvPr>
            <p:ph type="body" sz="quarter" idx="3"/>
          </p:nvPr>
        </p:nvSpPr>
        <p:spPr/>
        <p:txBody>
          <a:bodyPr>
            <a:noAutofit/>
          </a:bodyPr>
          <a:lstStyle/>
          <a:p>
            <a:r>
              <a:rPr lang="en-US" sz="3600" dirty="0" smtClean="0"/>
              <a:t>    Dr. Kathy Swan</a:t>
            </a:r>
            <a:endParaRPr lang="en-US" sz="3600"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410200" y="2133600"/>
            <a:ext cx="2514600" cy="3185161"/>
          </a:xfrm>
        </p:spPr>
      </p:pic>
      <p:sp>
        <p:nvSpPr>
          <p:cNvPr id="4" name="TextBox 3"/>
          <p:cNvSpPr txBox="1"/>
          <p:nvPr/>
        </p:nvSpPr>
        <p:spPr>
          <a:xfrm>
            <a:off x="4495800" y="5029200"/>
            <a:ext cx="4267200" cy="1569660"/>
          </a:xfrm>
          <a:prstGeom prst="rect">
            <a:avLst/>
          </a:prstGeom>
          <a:noFill/>
        </p:spPr>
        <p:txBody>
          <a:bodyPr wrap="square" rtlCol="0">
            <a:spAutoFit/>
          </a:bodyPr>
          <a:lstStyle/>
          <a:p>
            <a:pPr marL="285750" indent="-285750">
              <a:buBlip>
                <a:blip r:embed="rId5"/>
              </a:buBlip>
            </a:pPr>
            <a:r>
              <a:rPr lang="en-US" sz="2400" b="1" i="1" dirty="0" smtClean="0"/>
              <a:t>I </a:t>
            </a:r>
            <a:r>
              <a:rPr lang="en-US" sz="2400" b="1" i="1" dirty="0"/>
              <a:t>can describe the impact of the C3 Framework on Social Studies Education.</a:t>
            </a:r>
            <a:endParaRPr lang="en-US" sz="2400" dirty="0"/>
          </a:p>
          <a:p>
            <a:pPr lvl="0"/>
            <a:endParaRPr lang="en-US" sz="2400" dirty="0"/>
          </a:p>
        </p:txBody>
      </p:sp>
      <p:sp>
        <p:nvSpPr>
          <p:cNvPr id="9" name="TextBox 8"/>
          <p:cNvSpPr txBox="1"/>
          <p:nvPr/>
        </p:nvSpPr>
        <p:spPr>
          <a:xfrm>
            <a:off x="5867400" y="914400"/>
            <a:ext cx="1371600" cy="584775"/>
          </a:xfrm>
          <a:prstGeom prst="rect">
            <a:avLst/>
          </a:prstGeom>
          <a:solidFill>
            <a:srgbClr val="FFFF00"/>
          </a:solidFill>
        </p:spPr>
        <p:txBody>
          <a:bodyPr wrap="square" rtlCol="0">
            <a:spAutoFit/>
          </a:bodyPr>
          <a:lstStyle/>
          <a:p>
            <a:r>
              <a:rPr lang="en-US" sz="3200" b="1" dirty="0" smtClean="0"/>
              <a:t>PAGE 7</a:t>
            </a:r>
            <a:endParaRPr lang="en-US" sz="3200" b="1" dirty="0"/>
          </a:p>
        </p:txBody>
      </p:sp>
    </p:spTree>
    <p:extLst>
      <p:ext uri="{BB962C8B-B14F-4D97-AF65-F5344CB8AC3E}">
        <p14:creationId xmlns:p14="http://schemas.microsoft.com/office/powerpoint/2010/main" val="126189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371600"/>
            <a:ext cx="7848600" cy="3847207"/>
          </a:xfrm>
          <a:prstGeom prst="rect">
            <a:avLst/>
          </a:prstGeom>
          <a:noFill/>
        </p:spPr>
        <p:txBody>
          <a:bodyPr wrap="square" rtlCol="0">
            <a:spAutoFit/>
          </a:bodyPr>
          <a:lstStyle/>
          <a:p>
            <a:pPr algn="ctr"/>
            <a:r>
              <a:rPr lang="en-US" sz="7200" b="1" dirty="0" smtClean="0"/>
              <a:t>Live Binder</a:t>
            </a:r>
          </a:p>
          <a:p>
            <a:pPr algn="ctr"/>
            <a:r>
              <a:rPr lang="en-US" sz="2800" u="sng" dirty="0">
                <a:hlinkClick r:id="rId3"/>
              </a:rPr>
              <a:t>http://www.livebinders.com/play/play/1283144</a:t>
            </a:r>
            <a:endParaRPr lang="en-US" sz="2800" b="1" dirty="0" smtClean="0"/>
          </a:p>
          <a:p>
            <a:pPr algn="ctr"/>
            <a:endParaRPr lang="en-US" sz="7200" b="1" dirty="0" smtClean="0"/>
          </a:p>
          <a:p>
            <a:pPr algn="ctr"/>
            <a:r>
              <a:rPr lang="en-US" sz="7200" b="1" dirty="0" smtClean="0"/>
              <a:t>1283144</a:t>
            </a:r>
            <a:endParaRPr lang="en-US" sz="7200" b="1" dirty="0"/>
          </a:p>
        </p:txBody>
      </p:sp>
    </p:spTree>
    <p:extLst>
      <p:ext uri="{BB962C8B-B14F-4D97-AF65-F5344CB8AC3E}">
        <p14:creationId xmlns:p14="http://schemas.microsoft.com/office/powerpoint/2010/main" val="190057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7062" y="838200"/>
            <a:ext cx="5486400" cy="553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04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3464" y="298296"/>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
        <p:nvSpPr>
          <p:cNvPr id="4" name="Oval 3"/>
          <p:cNvSpPr/>
          <p:nvPr/>
        </p:nvSpPr>
        <p:spPr>
          <a:xfrm>
            <a:off x="152401" y="1116207"/>
            <a:ext cx="1905000" cy="47670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7269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715962"/>
          </a:xfrm>
        </p:spPr>
        <p:txBody>
          <a:bodyPr>
            <a:noAutofit/>
          </a:bodyPr>
          <a:lstStyle/>
          <a:p>
            <a:r>
              <a:rPr lang="en-US" sz="5400" b="1" dirty="0" smtClean="0"/>
              <a:t>Why Study History?</a:t>
            </a:r>
            <a:endParaRPr lang="en-US" sz="5400" b="1"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3886200" y="4648200"/>
            <a:ext cx="738981" cy="609600"/>
          </a:xfrm>
        </p:spPr>
      </p:pic>
      <p:sp>
        <p:nvSpPr>
          <p:cNvPr id="4" name="Content Placeholder 3"/>
          <p:cNvSpPr>
            <a:spLocks noGrp="1"/>
          </p:cNvSpPr>
          <p:nvPr>
            <p:ph sz="half" idx="2"/>
          </p:nvPr>
        </p:nvSpPr>
        <p:spPr/>
        <p:txBody>
          <a:bodyPr>
            <a:normAutofit fontScale="85000" lnSpcReduction="20000"/>
          </a:bodyPr>
          <a:lstStyle/>
          <a:p>
            <a:pPr marL="0" lvl="0" indent="0">
              <a:buNone/>
            </a:pPr>
            <a:endParaRPr lang="en-US" b="1" i="1" dirty="0" smtClean="0"/>
          </a:p>
          <a:p>
            <a:pPr marL="0" lvl="0" indent="0">
              <a:buNone/>
            </a:pPr>
            <a:endParaRPr lang="en-US" b="1" i="1" dirty="0"/>
          </a:p>
          <a:p>
            <a:pPr marL="0" lvl="0" indent="0">
              <a:buNone/>
            </a:pPr>
            <a:endParaRPr lang="en-US" b="1" i="1" dirty="0" smtClean="0"/>
          </a:p>
          <a:p>
            <a:pPr marL="0" lvl="0" indent="0">
              <a:buNone/>
            </a:pPr>
            <a:endParaRPr lang="en-US" b="1" i="1" dirty="0"/>
          </a:p>
          <a:p>
            <a:pPr marL="0" lvl="0" indent="0">
              <a:buNone/>
            </a:pPr>
            <a:endParaRPr lang="en-US" b="1" i="1" dirty="0" smtClean="0"/>
          </a:p>
          <a:p>
            <a:pPr marL="0" lvl="0" indent="0">
              <a:buNone/>
            </a:pPr>
            <a:endParaRPr lang="en-US" b="1" i="1" dirty="0"/>
          </a:p>
          <a:p>
            <a:pPr marL="0" lvl="0" indent="0">
              <a:buNone/>
            </a:pPr>
            <a:endParaRPr lang="en-US" b="1" i="1" dirty="0" smtClean="0"/>
          </a:p>
          <a:p>
            <a:pPr marL="0" lvl="0" indent="0">
              <a:buNone/>
            </a:pPr>
            <a:endParaRPr lang="en-US" b="1" i="1" dirty="0" smtClean="0"/>
          </a:p>
          <a:p>
            <a:pPr marL="0" lvl="0" indent="0">
              <a:buNone/>
            </a:pPr>
            <a:r>
              <a:rPr lang="en-US" b="1" i="1" dirty="0" smtClean="0"/>
              <a:t>I </a:t>
            </a:r>
            <a:r>
              <a:rPr lang="en-US" b="1" i="1" dirty="0"/>
              <a:t>can identify characteristics of inquiry based instruction and explain the importance of historical </a:t>
            </a:r>
            <a:r>
              <a:rPr lang="en-US" b="1" i="1" dirty="0" smtClean="0"/>
              <a:t>thinking.</a:t>
            </a:r>
            <a:endParaRPr lang="en-US"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25202">
            <a:off x="249436" y="2159243"/>
            <a:ext cx="4004375" cy="234269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24400" y="1142997"/>
            <a:ext cx="4019655" cy="3018449"/>
          </a:xfrm>
          <a:prstGeom prst="rect">
            <a:avLst/>
          </a:prstGeom>
        </p:spPr>
      </p:pic>
      <p:sp>
        <p:nvSpPr>
          <p:cNvPr id="3" name="TextBox 2"/>
          <p:cNvSpPr txBox="1"/>
          <p:nvPr/>
        </p:nvSpPr>
        <p:spPr>
          <a:xfrm>
            <a:off x="685800" y="5060984"/>
            <a:ext cx="2592761" cy="707886"/>
          </a:xfrm>
          <a:prstGeom prst="rect">
            <a:avLst/>
          </a:prstGeom>
          <a:solidFill>
            <a:srgbClr val="FFFF00"/>
          </a:solidFill>
        </p:spPr>
        <p:txBody>
          <a:bodyPr wrap="none" rtlCol="0">
            <a:spAutoFit/>
          </a:bodyPr>
          <a:lstStyle/>
          <a:p>
            <a:r>
              <a:rPr lang="en-US" sz="4000" b="1" dirty="0" smtClean="0"/>
              <a:t>PAGES 8-16</a:t>
            </a:r>
            <a:endParaRPr lang="en-US" sz="4000" b="1" dirty="0"/>
          </a:p>
        </p:txBody>
      </p:sp>
    </p:spTree>
    <p:extLst>
      <p:ext uri="{BB962C8B-B14F-4D97-AF65-F5344CB8AC3E}">
        <p14:creationId xmlns:p14="http://schemas.microsoft.com/office/powerpoint/2010/main" val="396733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09800"/>
            <a:ext cx="8550021" cy="1323439"/>
          </a:xfrm>
          <a:prstGeom prst="rect">
            <a:avLst/>
          </a:prstGeom>
          <a:noFill/>
        </p:spPr>
        <p:txBody>
          <a:bodyPr wrap="square" rtlCol="0">
            <a:spAutoFit/>
          </a:bodyPr>
          <a:lstStyle/>
          <a:p>
            <a:pPr algn="ctr"/>
            <a:r>
              <a:rPr lang="en-US" sz="4400" b="1" dirty="0" smtClean="0">
                <a:solidFill>
                  <a:schemeClr val="tx2">
                    <a:lumMod val="60000"/>
                    <a:lumOff val="40000"/>
                  </a:schemeClr>
                </a:solidFill>
                <a:latin typeface="Chaucer" pitchFamily="2" charset="0"/>
                <a:cs typeface="Times New Roman" pitchFamily="18" charset="0"/>
              </a:rPr>
              <a:t>The Historian as Detective:</a:t>
            </a:r>
          </a:p>
          <a:p>
            <a:pPr algn="ctr"/>
            <a:r>
              <a:rPr lang="en-US" sz="3600" b="1" dirty="0" smtClean="0">
                <a:solidFill>
                  <a:srgbClr val="FF0000"/>
                </a:solidFill>
                <a:latin typeface="Times New Roman" pitchFamily="18" charset="0"/>
                <a:cs typeface="Times New Roman" pitchFamily="18" charset="0"/>
              </a:rPr>
              <a:t>The Goebel Murder Mystery</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3865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upload.wikimedia.org/wikipedia/commons/b/b5/William_Goebel_circa_1889.jpg"/>
          <p:cNvPicPr>
            <a:picLocks noChangeAspect="1" noChangeArrowheads="1"/>
          </p:cNvPicPr>
          <p:nvPr/>
        </p:nvPicPr>
        <p:blipFill>
          <a:blip r:embed="rId3" cstate="print"/>
          <a:srcRect/>
          <a:stretch>
            <a:fillRect/>
          </a:stretch>
        </p:blipFill>
        <p:spPr bwMode="auto">
          <a:xfrm>
            <a:off x="1752600" y="-25976"/>
            <a:ext cx="5715000" cy="6883976"/>
          </a:xfrm>
          <a:prstGeom prst="rect">
            <a:avLst/>
          </a:prstGeom>
          <a:noFill/>
        </p:spPr>
      </p:pic>
    </p:spTree>
    <p:extLst>
      <p:ext uri="{BB962C8B-B14F-4D97-AF65-F5344CB8AC3E}">
        <p14:creationId xmlns:p14="http://schemas.microsoft.com/office/powerpoint/2010/main" val="1494872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William Goebel 2.jpg"/>
          <p:cNvPicPr>
            <a:picLocks noChangeAspect="1"/>
          </p:cNvPicPr>
          <p:nvPr/>
        </p:nvPicPr>
        <p:blipFill>
          <a:blip r:embed="rId3" cstate="print"/>
          <a:srcRect/>
          <a:stretch>
            <a:fillRect/>
          </a:stretch>
        </p:blipFill>
        <p:spPr bwMode="auto">
          <a:xfrm>
            <a:off x="2819400" y="0"/>
            <a:ext cx="4533900" cy="6858000"/>
          </a:xfrm>
          <a:prstGeom prst="rect">
            <a:avLst/>
          </a:prstGeom>
          <a:noFill/>
          <a:ln w="9525">
            <a:noFill/>
            <a:miter lim="800000"/>
            <a:headEnd/>
            <a:tailEnd/>
          </a:ln>
        </p:spPr>
      </p:pic>
    </p:spTree>
    <p:extLst>
      <p:ext uri="{BB962C8B-B14F-4D97-AF65-F5344CB8AC3E}">
        <p14:creationId xmlns:p14="http://schemas.microsoft.com/office/powerpoint/2010/main" val="1658237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515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1143000"/>
          </a:xfrm>
        </p:spPr>
        <p:txBody>
          <a:bodyPr/>
          <a:lstStyle/>
          <a:p>
            <a:pPr eaLnBrk="1" hangingPunct="1"/>
            <a:r>
              <a:rPr lang="en-US" b="1" smtClean="0">
                <a:latin typeface="Times New Roman" pitchFamily="18" charset="0"/>
                <a:cs typeface="Times New Roman" pitchFamily="18" charset="0"/>
              </a:rPr>
              <a:t>Goebel Assassination</a:t>
            </a:r>
          </a:p>
        </p:txBody>
      </p:sp>
      <p:pic>
        <p:nvPicPr>
          <p:cNvPr id="19459" name="Picture 3" descr="Assassination of Goebel.jpg"/>
          <p:cNvPicPr>
            <a:picLocks noChangeAspect="1"/>
          </p:cNvPicPr>
          <p:nvPr/>
        </p:nvPicPr>
        <p:blipFill>
          <a:blip r:embed="rId3" cstate="print"/>
          <a:srcRect/>
          <a:stretch>
            <a:fillRect/>
          </a:stretch>
        </p:blipFill>
        <p:spPr bwMode="auto">
          <a:xfrm>
            <a:off x="0" y="796925"/>
            <a:ext cx="9196388" cy="6061075"/>
          </a:xfrm>
          <a:prstGeom prst="rect">
            <a:avLst/>
          </a:prstGeom>
          <a:noFill/>
          <a:ln w="9525">
            <a:noFill/>
            <a:miter lim="800000"/>
            <a:headEnd/>
            <a:tailEnd/>
          </a:ln>
        </p:spPr>
      </p:pic>
    </p:spTree>
    <p:extLst>
      <p:ext uri="{BB962C8B-B14F-4D97-AF65-F5344CB8AC3E}">
        <p14:creationId xmlns:p14="http://schemas.microsoft.com/office/powerpoint/2010/main" val="2167198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80575"/>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THE HISTORIAN AS DETECTIVE</a:t>
            </a:r>
          </a:p>
          <a:p>
            <a:pPr marL="0" marR="0" lvl="0" indent="0" defTabSz="914400" rtl="0" eaLnBrk="1" fontAlgn="base" latinLnBrk="0" hangingPunct="1">
              <a:lnSpc>
                <a:spcPct val="100000"/>
              </a:lnSpc>
              <a:spcBef>
                <a:spcPct val="0"/>
              </a:spcBef>
              <a:spcAft>
                <a:spcPct val="0"/>
              </a:spcAft>
              <a:buClrTx/>
              <a:buSzTx/>
              <a:buFontTx/>
              <a:buNone/>
              <a:tabLst>
                <a:tab pos="2971800" algn="ctr"/>
                <a:tab pos="4884738" algn="l"/>
              </a:tabLst>
            </a:pPr>
            <a:r>
              <a:rPr kumimoji="0" lang="en-US" sz="2000" i="0" u="none" strike="noStrike" cap="none" normalizeH="0" baseline="0" dirty="0" smtClean="0">
                <a:ln>
                  <a:noFill/>
                </a:ln>
                <a:solidFill>
                  <a:schemeClr val="tx2">
                    <a:lumMod val="60000"/>
                    <a:lumOff val="40000"/>
                  </a:schemeClr>
                </a:solidFill>
                <a:effectLst/>
                <a:latin typeface="Times New Roman" pitchFamily="18" charset="0"/>
                <a:ea typeface="Calibri" pitchFamily="34" charset="0"/>
                <a:cs typeface="Times New Roman" pitchFamily="18" charset="0"/>
              </a:rPr>
              <a:t>	</a:t>
            </a:r>
            <a:endParaRPr kumimoji="0" lang="en-US" sz="200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4884738" algn="l"/>
              </a:tabLst>
            </a:pPr>
            <a:r>
              <a:rPr kumimoji="0" lang="en-US" sz="2000" i="1"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Who,  What,  When,  Where,  Why, and  How</a:t>
            </a:r>
          </a:p>
          <a:p>
            <a:pPr marL="0" marR="0" lvl="0" indent="0" defTabSz="914400" rtl="0" eaLnBrk="0" fontAlgn="base" latinLnBrk="0" hangingPunct="0">
              <a:lnSpc>
                <a:spcPct val="100000"/>
              </a:lnSpc>
              <a:spcBef>
                <a:spcPct val="0"/>
              </a:spcBef>
              <a:spcAft>
                <a:spcPct val="0"/>
              </a:spcAft>
              <a:buClrTx/>
              <a:buSzTx/>
              <a:buFontTx/>
              <a:buNone/>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Who was involved?</a:t>
            </a:r>
          </a:p>
          <a:p>
            <a:pPr marL="457200" marR="0" lvl="0" indent="-457200" defTabSz="914400" rtl="0" eaLnBrk="0" fontAlgn="base" latinLnBrk="0" hangingPunct="0">
              <a:lnSpc>
                <a:spcPct val="100000"/>
              </a:lnSpc>
              <a:spcBef>
                <a:spcPct val="0"/>
              </a:spcBef>
              <a:spcAft>
                <a:spcPct val="0"/>
              </a:spcAft>
              <a:buClrTx/>
              <a:buSzTx/>
              <a:buFontTx/>
              <a:buAutoNum type="arabicPeriod"/>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0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happened?</a:t>
            </a:r>
          </a:p>
          <a:p>
            <a:pPr marL="0" marR="0" lvl="0" indent="0" defTabSz="914400" rtl="0" eaLnBrk="0" fontAlgn="base" latinLnBrk="0" hangingPunct="0">
              <a:lnSpc>
                <a:spcPct val="100000"/>
              </a:lnSpc>
              <a:spcBef>
                <a:spcPct val="0"/>
              </a:spcBef>
              <a:spcAft>
                <a:spcPct val="0"/>
              </a:spcAft>
              <a:buClrTx/>
              <a:buSzTx/>
              <a:buFontTx/>
              <a:buNone/>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startAt="3"/>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and where did it happen?</a:t>
            </a:r>
          </a:p>
          <a:p>
            <a:pPr marL="457200" marR="0" lvl="0" indent="-457200" defTabSz="914400" rtl="0" eaLnBrk="0" fontAlgn="base" latinLnBrk="0" hangingPunct="0">
              <a:lnSpc>
                <a:spcPct val="100000"/>
              </a:lnSpc>
              <a:spcBef>
                <a:spcPct val="0"/>
              </a:spcBef>
              <a:spcAft>
                <a:spcPct val="0"/>
              </a:spcAft>
              <a:buClrTx/>
              <a:buSzTx/>
              <a:buFontTx/>
              <a:buAutoNum type="arabicPeriod" startAt="3"/>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startAt="4"/>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 did it happen?</a:t>
            </a:r>
          </a:p>
          <a:p>
            <a:pPr marL="457200" marR="0" lvl="0" indent="-457200" defTabSz="914400" rtl="0" eaLnBrk="0" fontAlgn="base" latinLnBrk="0" hangingPunct="0">
              <a:lnSpc>
                <a:spcPct val="100000"/>
              </a:lnSpc>
              <a:spcBef>
                <a:spcPct val="0"/>
              </a:spcBef>
              <a:spcAft>
                <a:spcPct val="0"/>
              </a:spcAft>
              <a:buClrTx/>
              <a:buSzTx/>
              <a:buFontTx/>
              <a:buAutoNum type="arabicPeriod" startAt="4"/>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startAt="5"/>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How many shots were there? </a:t>
            </a:r>
          </a:p>
          <a:p>
            <a:pPr marL="457200" marR="0" lvl="0" indent="-457200" defTabSz="914400" rtl="0" eaLnBrk="0" fontAlgn="base" latinLnBrk="0" hangingPunct="0">
              <a:lnSpc>
                <a:spcPct val="100000"/>
              </a:lnSpc>
              <a:spcBef>
                <a:spcPct val="0"/>
              </a:spcBef>
              <a:spcAft>
                <a:spcPct val="0"/>
              </a:spcAft>
              <a:buClrTx/>
              <a:buSzTx/>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startAt="6"/>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did they come from?</a:t>
            </a:r>
          </a:p>
          <a:p>
            <a:pPr marL="457200" marR="0" lvl="0" indent="-457200" defTabSz="914400" rtl="0" eaLnBrk="0" fontAlgn="base" latinLnBrk="0" hangingPunct="0">
              <a:lnSpc>
                <a:spcPct val="100000"/>
              </a:lnSpc>
              <a:spcBef>
                <a:spcPct val="0"/>
              </a:spcBef>
              <a:spcAft>
                <a:spcPct val="0"/>
              </a:spcAft>
              <a:buClrTx/>
              <a:buSzTx/>
              <a:buFontTx/>
              <a:buAutoNum type="arabicPeriod" startAt="6"/>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startAt="7"/>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was Chinn?</a:t>
            </a:r>
          </a:p>
          <a:p>
            <a:pPr marL="457200" marR="0" lvl="0" indent="-457200" defTabSz="914400" rtl="0" eaLnBrk="0" fontAlgn="base" latinLnBrk="0" hangingPunct="0">
              <a:lnSpc>
                <a:spcPct val="100000"/>
              </a:lnSpc>
              <a:spcBef>
                <a:spcPct val="0"/>
              </a:spcBef>
              <a:spcAft>
                <a:spcPct val="0"/>
              </a:spcAft>
              <a:buClrTx/>
              <a:buSzTx/>
              <a:buFontTx/>
              <a:buAutoNum type="arabicPeriod" startAt="7"/>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Tx/>
              <a:buAutoNum type="arabicPeriod" startAt="8"/>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did Goebel say after he was shot? </a:t>
            </a:r>
          </a:p>
          <a:p>
            <a:pPr marL="457200" marR="0" lvl="0" indent="-457200" defTabSz="914400" rtl="0" eaLnBrk="0" fontAlgn="base" latinLnBrk="0" hangingPunct="0">
              <a:lnSpc>
                <a:spcPct val="100000"/>
              </a:lnSpc>
              <a:spcBef>
                <a:spcPct val="0"/>
              </a:spcBef>
              <a:spcAft>
                <a:spcPct val="0"/>
              </a:spcAft>
              <a:buClrTx/>
              <a:buSzTx/>
              <a:buFontTx/>
              <a:buAutoNum type="arabicPeriod" startAt="8"/>
              <a:tabLst>
                <a:tab pos="2971800" algn="ctr"/>
                <a:tab pos="4884738" algn="l"/>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971800" algn="ctr"/>
                <a:tab pos="4884738"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a:t>
            </a:r>
            <a:r>
              <a:rPr kumimoji="0" lang="en-US" sz="200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Who </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shot Goebel?</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4407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kentuckypress.com/covers/9780813193434.jpg"/>
          <p:cNvPicPr>
            <a:picLocks noChangeAspect="1" noChangeArrowheads="1"/>
          </p:cNvPicPr>
          <p:nvPr/>
        </p:nvPicPr>
        <p:blipFill>
          <a:blip r:embed="rId3" cstate="print"/>
          <a:srcRect/>
          <a:stretch>
            <a:fillRect/>
          </a:stretch>
        </p:blipFill>
        <p:spPr bwMode="auto">
          <a:xfrm>
            <a:off x="2286000" y="0"/>
            <a:ext cx="4514850" cy="7229475"/>
          </a:xfrm>
          <a:prstGeom prst="rect">
            <a:avLst/>
          </a:prstGeom>
          <a:noFill/>
        </p:spPr>
      </p:pic>
    </p:spTree>
    <p:extLst>
      <p:ext uri="{BB962C8B-B14F-4D97-AF65-F5344CB8AC3E}">
        <p14:creationId xmlns:p14="http://schemas.microsoft.com/office/powerpoint/2010/main" val="194519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From Last Meeting…</a:t>
            </a:r>
            <a:endParaRPr lang="en-US" b="1" dirty="0"/>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3600" b="1" dirty="0" smtClean="0"/>
              <a:t>You have requested…</a:t>
            </a:r>
          </a:p>
          <a:p>
            <a:pPr>
              <a:buFont typeface="Wingdings" panose="05000000000000000000" pitchFamily="2" charset="2"/>
              <a:buChar char="ü"/>
            </a:pPr>
            <a:r>
              <a:rPr lang="en-US" sz="3600" b="1" dirty="0" smtClean="0"/>
              <a:t>More modeling of inquiry based instruction </a:t>
            </a:r>
          </a:p>
          <a:p>
            <a:pPr>
              <a:buFont typeface="Wingdings" panose="05000000000000000000" pitchFamily="2" charset="2"/>
              <a:buChar char="ü"/>
            </a:pPr>
            <a:r>
              <a:rPr lang="en-US" sz="3600" b="1" dirty="0" smtClean="0"/>
              <a:t>More discussion on C3 Framework and Standards</a:t>
            </a:r>
          </a:p>
          <a:p>
            <a:pPr>
              <a:buFont typeface="Wingdings" panose="05000000000000000000" pitchFamily="2" charset="2"/>
              <a:buChar char="ü"/>
            </a:pPr>
            <a:r>
              <a:rPr lang="en-US" sz="3600" b="1" dirty="0" smtClean="0"/>
              <a:t>More grade level work time</a:t>
            </a:r>
          </a:p>
          <a:p>
            <a:pPr>
              <a:buFont typeface="Wingdings" panose="05000000000000000000" pitchFamily="2" charset="2"/>
              <a:buChar char="ü"/>
            </a:pPr>
            <a:r>
              <a:rPr lang="en-US" sz="3600" b="1" dirty="0" smtClean="0"/>
              <a:t>More Strategies that align with TPGES</a:t>
            </a:r>
          </a:p>
          <a:p>
            <a:pPr>
              <a:buFont typeface="Wingdings" panose="05000000000000000000" pitchFamily="2" charset="2"/>
              <a:buChar char="ü"/>
            </a:pPr>
            <a:r>
              <a:rPr lang="en-US" sz="3600" b="1" dirty="0" smtClean="0"/>
              <a:t>More information about SS Standards</a:t>
            </a:r>
            <a:endParaRPr lang="en-US" sz="3600" b="1" dirty="0"/>
          </a:p>
        </p:txBody>
      </p:sp>
    </p:spTree>
    <p:extLst>
      <p:ext uri="{BB962C8B-B14F-4D97-AF65-F5344CB8AC3E}">
        <p14:creationId xmlns:p14="http://schemas.microsoft.com/office/powerpoint/2010/main" val="36008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066800" y="-609600"/>
            <a:ext cx="6858000" cy="8102600"/>
          </a:xfrm>
          <a:prstGeom prst="rect">
            <a:avLst/>
          </a:prstGeom>
          <a:noFill/>
          <a:ln w="9525">
            <a:noFill/>
            <a:miter lim="800000"/>
            <a:headEnd/>
            <a:tailEnd/>
          </a:ln>
        </p:spPr>
      </p:pic>
    </p:spTree>
    <p:extLst>
      <p:ext uri="{BB962C8B-B14F-4D97-AF65-F5344CB8AC3E}">
        <p14:creationId xmlns:p14="http://schemas.microsoft.com/office/powerpoint/2010/main" val="2959579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14400" y="0"/>
            <a:ext cx="7620000" cy="8102600"/>
          </a:xfrm>
          <a:prstGeom prst="rect">
            <a:avLst/>
          </a:prstGeom>
          <a:noFill/>
          <a:ln w="9525">
            <a:noFill/>
            <a:miter lim="800000"/>
            <a:headEnd/>
            <a:tailEnd/>
          </a:ln>
        </p:spPr>
      </p:pic>
    </p:spTree>
    <p:extLst>
      <p:ext uri="{BB962C8B-B14F-4D97-AF65-F5344CB8AC3E}">
        <p14:creationId xmlns:p14="http://schemas.microsoft.com/office/powerpoint/2010/main" val="3110035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509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Implicated in Goebel Assassination.jpg"/>
          <p:cNvPicPr>
            <a:picLocks noChangeAspect="1"/>
          </p:cNvPicPr>
          <p:nvPr/>
        </p:nvPicPr>
        <p:blipFill>
          <a:blip r:embed="rId3" cstate="print"/>
          <a:srcRect/>
          <a:stretch>
            <a:fillRect/>
          </a:stretch>
        </p:blipFill>
        <p:spPr bwMode="auto">
          <a:xfrm>
            <a:off x="3657600" y="-61913"/>
            <a:ext cx="4572000" cy="6919913"/>
          </a:xfrm>
          <a:prstGeom prst="rect">
            <a:avLst/>
          </a:prstGeom>
          <a:noFill/>
          <a:ln w="9525">
            <a:noFill/>
            <a:miter lim="800000"/>
            <a:headEnd/>
            <a:tailEnd/>
          </a:ln>
        </p:spPr>
      </p:pic>
      <p:sp>
        <p:nvSpPr>
          <p:cNvPr id="3" name="TextBox 2"/>
          <p:cNvSpPr txBox="1"/>
          <p:nvPr/>
        </p:nvSpPr>
        <p:spPr>
          <a:xfrm>
            <a:off x="0" y="1828800"/>
            <a:ext cx="3657600" cy="2246769"/>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The indicted Gov. Taylor and the three men convicted of being part of the assassination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9999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Revised State Seal.jpg"/>
          <p:cNvPicPr>
            <a:picLocks noChangeAspect="1"/>
          </p:cNvPicPr>
          <p:nvPr/>
        </p:nvPicPr>
        <p:blipFill>
          <a:blip r:embed="rId3" cstate="print"/>
          <a:srcRect/>
          <a:stretch>
            <a:fillRect/>
          </a:stretch>
        </p:blipFill>
        <p:spPr bwMode="auto">
          <a:xfrm>
            <a:off x="0" y="0"/>
            <a:ext cx="5029200" cy="6734175"/>
          </a:xfrm>
          <a:prstGeom prst="rect">
            <a:avLst/>
          </a:prstGeom>
          <a:noFill/>
          <a:ln w="9525">
            <a:noFill/>
            <a:miter lim="800000"/>
            <a:headEnd/>
            <a:tailEnd/>
          </a:ln>
        </p:spPr>
      </p:pic>
      <p:sp>
        <p:nvSpPr>
          <p:cNvPr id="29699" name="Rectangle 2"/>
          <p:cNvSpPr>
            <a:spLocks noChangeArrowheads="1"/>
          </p:cNvSpPr>
          <p:nvPr/>
        </p:nvSpPr>
        <p:spPr bwMode="auto">
          <a:xfrm>
            <a:off x="5105400" y="1752600"/>
            <a:ext cx="3886200" cy="1200329"/>
          </a:xfrm>
          <a:prstGeom prst="rect">
            <a:avLst/>
          </a:prstGeom>
          <a:noFill/>
          <a:ln w="9525">
            <a:noFill/>
            <a:miter lim="800000"/>
            <a:headEnd/>
            <a:tailEnd/>
          </a:ln>
        </p:spPr>
        <p:txBody>
          <a:bodyPr wrap="square">
            <a:spAutoFit/>
          </a:bodyPr>
          <a:lstStyle/>
          <a:p>
            <a:pPr algn="ctr"/>
            <a:r>
              <a:rPr lang="en-US" sz="3600" b="1" dirty="0" smtClean="0">
                <a:latin typeface="Times New Roman" pitchFamily="18" charset="0"/>
                <a:cs typeface="Times New Roman" pitchFamily="18" charset="0"/>
              </a:rPr>
              <a:t>Kentucky’s</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Image, 1900</a:t>
            </a:r>
            <a:endParaRPr lang="en-US" sz="3600" dirty="0"/>
          </a:p>
        </p:txBody>
      </p:sp>
    </p:spTree>
    <p:extLst>
      <p:ext uri="{BB962C8B-B14F-4D97-AF65-F5344CB8AC3E}">
        <p14:creationId xmlns:p14="http://schemas.microsoft.com/office/powerpoint/2010/main" val="20533073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457200"/>
            <a:ext cx="3200400" cy="1143000"/>
          </a:xfrm>
        </p:spPr>
        <p:txBody>
          <a:bodyPr>
            <a:normAutofit fontScale="90000"/>
          </a:bodyPr>
          <a:lstStyle/>
          <a:p>
            <a:pPr eaLnBrk="1" hangingPunct="1"/>
            <a:r>
              <a:rPr lang="en-US" b="1" smtClean="0">
                <a:latin typeface="Times New Roman" pitchFamily="18" charset="0"/>
                <a:cs typeface="Times New Roman" pitchFamily="18" charset="0"/>
              </a:rPr>
              <a:t>Kentucky</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 Images</a:t>
            </a:r>
          </a:p>
        </p:txBody>
      </p:sp>
      <p:pic>
        <p:nvPicPr>
          <p:cNvPr id="30723" name="Picture 4" descr="10"/>
          <p:cNvPicPr>
            <a:picLocks noChangeAspect="1" noChangeArrowheads="1"/>
          </p:cNvPicPr>
          <p:nvPr/>
        </p:nvPicPr>
        <p:blipFill>
          <a:blip r:embed="rId3" cstate="print"/>
          <a:srcRect/>
          <a:stretch>
            <a:fillRect/>
          </a:stretch>
        </p:blipFill>
        <p:spPr bwMode="auto">
          <a:xfrm>
            <a:off x="3567113" y="0"/>
            <a:ext cx="5073650" cy="6858000"/>
          </a:xfrm>
          <a:prstGeom prst="rect">
            <a:avLst/>
          </a:prstGeom>
          <a:noFill/>
          <a:ln w="9525">
            <a:noFill/>
            <a:miter lim="800000"/>
            <a:headEnd/>
            <a:tailEnd/>
          </a:ln>
        </p:spPr>
      </p:pic>
    </p:spTree>
    <p:extLst>
      <p:ext uri="{BB962C8B-B14F-4D97-AF65-F5344CB8AC3E}">
        <p14:creationId xmlns:p14="http://schemas.microsoft.com/office/powerpoint/2010/main" val="772640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ky.edu/~dolph/sites/capitolgoeb.jpg"/>
          <p:cNvPicPr>
            <a:picLocks noChangeAspect="1" noChangeArrowheads="1"/>
          </p:cNvPicPr>
          <p:nvPr/>
        </p:nvPicPr>
        <p:blipFill>
          <a:blip r:embed="rId3" cstate="print"/>
          <a:srcRect/>
          <a:stretch>
            <a:fillRect/>
          </a:stretch>
        </p:blipFill>
        <p:spPr bwMode="auto">
          <a:xfrm>
            <a:off x="4648200" y="0"/>
            <a:ext cx="4495800" cy="6952964"/>
          </a:xfrm>
          <a:prstGeom prst="rect">
            <a:avLst/>
          </a:prstGeom>
          <a:noFill/>
        </p:spPr>
      </p:pic>
      <p:sp>
        <p:nvSpPr>
          <p:cNvPr id="3" name="TextBox 2"/>
          <p:cNvSpPr txBox="1"/>
          <p:nvPr/>
        </p:nvSpPr>
        <p:spPr>
          <a:xfrm>
            <a:off x="-1" y="2514600"/>
            <a:ext cx="4648201"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Today, Goebel looks over </a:t>
            </a:r>
          </a:p>
          <a:p>
            <a:pPr algn="ctr"/>
            <a:r>
              <a:rPr lang="en-US" sz="3200" b="1" dirty="0" smtClean="0">
                <a:latin typeface="Times New Roman" pitchFamily="18" charset="0"/>
                <a:cs typeface="Times New Roman" pitchFamily="18" charset="0"/>
              </a:rPr>
              <a:t>the Old Capitol Grounds</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443691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30175"/>
            <a:ext cx="9144000" cy="1470025"/>
          </a:xfrm>
        </p:spPr>
        <p:txBody>
          <a:bodyPr>
            <a:normAutofit/>
          </a:bodyPr>
          <a:lstStyle/>
          <a:p>
            <a:pPr algn="ctr" eaLnBrk="1" hangingPunct="1"/>
            <a:r>
              <a:rPr lang="en-US" altLang="en-US" b="1" dirty="0" smtClean="0"/>
              <a:t>Crafting an Inquiry Based Learning Experience</a:t>
            </a:r>
          </a:p>
        </p:txBody>
      </p:sp>
      <p:sp>
        <p:nvSpPr>
          <p:cNvPr id="3" name="Subtitle 2"/>
          <p:cNvSpPr>
            <a:spLocks noGrp="1"/>
          </p:cNvSpPr>
          <p:nvPr>
            <p:ph type="subTitle" idx="1"/>
          </p:nvPr>
        </p:nvSpPr>
        <p:spPr>
          <a:xfrm>
            <a:off x="1066800" y="4218447"/>
            <a:ext cx="7713662" cy="2528888"/>
          </a:xfrm>
        </p:spPr>
        <p:txBody>
          <a:bodyPr rtlCol="0">
            <a:normAutofit/>
          </a:bodyPr>
          <a:lstStyle/>
          <a:p>
            <a:pPr algn="l" eaLnBrk="1" fontAlgn="auto" hangingPunct="1">
              <a:spcAft>
                <a:spcPts val="0"/>
              </a:spcAft>
              <a:buFont typeface="Arial"/>
              <a:buNone/>
              <a:defRPr/>
            </a:pPr>
            <a:endParaRPr lang="en-US" sz="2400" b="1" dirty="0" smtClean="0">
              <a:solidFill>
                <a:schemeClr val="tx1"/>
              </a:solidFill>
            </a:endParaRPr>
          </a:p>
          <a:p>
            <a:pPr algn="l" eaLnBrk="1" fontAlgn="auto" hangingPunct="1">
              <a:spcAft>
                <a:spcPts val="0"/>
              </a:spcAft>
              <a:buFont typeface="Arial"/>
              <a:buNone/>
              <a:defRPr/>
            </a:pPr>
            <a:endParaRPr lang="en-US" sz="2400" b="1" dirty="0">
              <a:solidFill>
                <a:schemeClr val="tx1"/>
              </a:solidFill>
            </a:endParaRPr>
          </a:p>
          <a:p>
            <a:pPr algn="l" eaLnBrk="1" fontAlgn="auto" hangingPunct="1">
              <a:spcAft>
                <a:spcPts val="0"/>
              </a:spcAft>
              <a:buFont typeface="Arial"/>
              <a:buNone/>
              <a:defRPr/>
            </a:pPr>
            <a:r>
              <a:rPr lang="en-US" sz="2400" b="1" dirty="0" smtClean="0">
                <a:solidFill>
                  <a:schemeClr val="tx1"/>
                </a:solidFill>
              </a:rPr>
              <a:t>	</a:t>
            </a:r>
          </a:p>
          <a:p>
            <a:pPr lvl="0" algn="l"/>
            <a:r>
              <a:rPr lang="en-US" sz="2400" b="1" i="1" dirty="0" smtClean="0">
                <a:solidFill>
                  <a:schemeClr val="tx1"/>
                </a:solidFill>
              </a:rPr>
              <a:t>I </a:t>
            </a:r>
            <a:r>
              <a:rPr lang="en-US" sz="2400" b="1" i="1" dirty="0">
                <a:solidFill>
                  <a:schemeClr val="tx1"/>
                </a:solidFill>
              </a:rPr>
              <a:t>can create an inquiry based learning experience that incorporates the Four Dimensions of the Inquiry Arc—C3 Framework.  </a:t>
            </a:r>
            <a:endParaRPr lang="en-US" sz="2400" dirty="0">
              <a:solidFill>
                <a:schemeClr val="tx1"/>
              </a:solidFill>
            </a:endParaRPr>
          </a:p>
        </p:txBody>
      </p:sp>
      <p:pic>
        <p:nvPicPr>
          <p:cNvPr id="11268" name="Picture 4" descr="topf arc.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192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5715000"/>
            <a:ext cx="838200" cy="914400"/>
          </a:xfrm>
          <a:prstGeom prst="rect">
            <a:avLst/>
          </a:prstGeom>
        </p:spPr>
      </p:pic>
    </p:spTree>
    <p:extLst>
      <p:ext uri="{BB962C8B-B14F-4D97-AF65-F5344CB8AC3E}">
        <p14:creationId xmlns:p14="http://schemas.microsoft.com/office/powerpoint/2010/main" val="311648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BIG IDEA </a:t>
            </a:r>
            <a:endParaRPr lang="en-US" b="1" dirty="0"/>
          </a:p>
        </p:txBody>
      </p:sp>
      <p:sp>
        <p:nvSpPr>
          <p:cNvPr id="3" name="Content Placeholder 2"/>
          <p:cNvSpPr>
            <a:spLocks noGrp="1"/>
          </p:cNvSpPr>
          <p:nvPr>
            <p:ph idx="1"/>
          </p:nvPr>
        </p:nvSpPr>
        <p:spPr>
          <a:xfrm>
            <a:off x="152400" y="1219200"/>
            <a:ext cx="8991600" cy="4906963"/>
          </a:xfrm>
        </p:spPr>
        <p:txBody>
          <a:bodyPr>
            <a:noAutofit/>
          </a:bodyPr>
          <a:lstStyle/>
          <a:p>
            <a:pPr marL="0" indent="0">
              <a:buNone/>
            </a:pPr>
            <a:r>
              <a:rPr lang="en-US" sz="3600" b="1" i="1" dirty="0" smtClean="0"/>
              <a:t>The C3 Framework emphasizes the acquisition and application of knowledge through an inquiry based approach for learning.  The Four Dimensions center on the use of questions to spark curiosity, guide instruction, deepen investigations, acquire rigorous content, and apply knowledge and ideas in a real world setting for students to become active and engaged citizens in the 21</a:t>
            </a:r>
            <a:r>
              <a:rPr lang="en-US" sz="3600" b="1" i="1" baseline="30000" dirty="0" smtClean="0"/>
              <a:t>st</a:t>
            </a:r>
            <a:r>
              <a:rPr lang="en-US" sz="3600" b="1" i="1" dirty="0" smtClean="0"/>
              <a:t> century.   </a:t>
            </a:r>
            <a:endParaRPr lang="en-US" sz="3600" b="1" i="1" dirty="0"/>
          </a:p>
        </p:txBody>
      </p:sp>
      <p:sp>
        <p:nvSpPr>
          <p:cNvPr id="4" name="TextBox 3"/>
          <p:cNvSpPr txBox="1"/>
          <p:nvPr/>
        </p:nvSpPr>
        <p:spPr>
          <a:xfrm>
            <a:off x="6781800" y="381000"/>
            <a:ext cx="1904999" cy="646331"/>
          </a:xfrm>
          <a:prstGeom prst="rect">
            <a:avLst/>
          </a:prstGeom>
          <a:solidFill>
            <a:srgbClr val="FFFF00"/>
          </a:solidFill>
        </p:spPr>
        <p:txBody>
          <a:bodyPr wrap="square" rtlCol="0">
            <a:spAutoFit/>
          </a:bodyPr>
          <a:lstStyle/>
          <a:p>
            <a:r>
              <a:rPr lang="en-US" sz="3600" b="1" dirty="0" smtClean="0"/>
              <a:t>PAGE 17</a:t>
            </a:r>
            <a:endParaRPr lang="en-US" sz="3600" b="1" dirty="0"/>
          </a:p>
        </p:txBody>
      </p:sp>
    </p:spTree>
    <p:extLst>
      <p:ext uri="{BB962C8B-B14F-4D97-AF65-F5344CB8AC3E}">
        <p14:creationId xmlns:p14="http://schemas.microsoft.com/office/powerpoint/2010/main" val="3796100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Session</a:t>
            </a:r>
            <a:endParaRPr lang="en-US" dirty="0"/>
          </a:p>
        </p:txBody>
      </p:sp>
      <p:sp>
        <p:nvSpPr>
          <p:cNvPr id="3" name="Content Placeholder 2"/>
          <p:cNvSpPr>
            <a:spLocks noGrp="1"/>
          </p:cNvSpPr>
          <p:nvPr>
            <p:ph idx="1"/>
          </p:nvPr>
        </p:nvSpPr>
        <p:spPr>
          <a:xfrm>
            <a:off x="457200" y="1066800"/>
            <a:ext cx="8229600" cy="5333999"/>
          </a:xfrm>
        </p:spPr>
        <p:txBody>
          <a:bodyPr>
            <a:normAutofit fontScale="85000" lnSpcReduction="10000"/>
          </a:bodyPr>
          <a:lstStyle/>
          <a:p>
            <a:pPr>
              <a:buFont typeface="Wingdings" panose="05000000000000000000" pitchFamily="2" charset="2"/>
              <a:buChar char="ü"/>
            </a:pPr>
            <a:r>
              <a:rPr lang="en-US" dirty="0" smtClean="0"/>
              <a:t>Experiment with the PROCESS of Inquiry Based Instruction</a:t>
            </a:r>
          </a:p>
          <a:p>
            <a:pPr>
              <a:buFont typeface="Wingdings" panose="05000000000000000000" pitchFamily="2" charset="2"/>
              <a:buChar char="ü"/>
            </a:pPr>
            <a:r>
              <a:rPr lang="en-US" dirty="0" smtClean="0"/>
              <a:t>Develop a </a:t>
            </a:r>
            <a:r>
              <a:rPr lang="en-US" dirty="0"/>
              <a:t>C</a:t>
            </a:r>
            <a:r>
              <a:rPr lang="en-US" dirty="0" smtClean="0"/>
              <a:t>ompelling </a:t>
            </a:r>
            <a:r>
              <a:rPr lang="en-US" dirty="0"/>
              <a:t>Q</a:t>
            </a:r>
            <a:r>
              <a:rPr lang="en-US" dirty="0" smtClean="0"/>
              <a:t>uestion to spark curiosity.</a:t>
            </a:r>
          </a:p>
          <a:p>
            <a:pPr>
              <a:buFont typeface="Wingdings" panose="05000000000000000000" pitchFamily="2" charset="2"/>
              <a:buChar char="ü"/>
            </a:pPr>
            <a:r>
              <a:rPr lang="en-US" dirty="0" smtClean="0"/>
              <a:t>Design supporting questions to scaffold instruction.</a:t>
            </a:r>
          </a:p>
          <a:p>
            <a:pPr>
              <a:buFont typeface="Wingdings" panose="05000000000000000000" pitchFamily="2" charset="2"/>
              <a:buChar char="ü"/>
            </a:pPr>
            <a:r>
              <a:rPr lang="en-US" dirty="0" smtClean="0"/>
              <a:t>Consider content standards when applying disciplinary tools and concepts in Dimension 2.</a:t>
            </a:r>
          </a:p>
          <a:p>
            <a:pPr>
              <a:buFont typeface="Wingdings" panose="05000000000000000000" pitchFamily="2" charset="2"/>
              <a:buChar char="ü"/>
            </a:pPr>
            <a:r>
              <a:rPr lang="en-US" dirty="0" smtClean="0"/>
              <a:t>Be intentional in developing literacy skills for gathering, analyzing and evaluating sources.</a:t>
            </a:r>
          </a:p>
          <a:p>
            <a:pPr>
              <a:buFont typeface="Wingdings" panose="05000000000000000000" pitchFamily="2" charset="2"/>
              <a:buChar char="ü"/>
            </a:pPr>
            <a:r>
              <a:rPr lang="en-US" dirty="0" smtClean="0"/>
              <a:t>Identify opportunities for students to communicate and critique conclusions.</a:t>
            </a:r>
          </a:p>
          <a:p>
            <a:pPr>
              <a:buFont typeface="Wingdings" panose="05000000000000000000" pitchFamily="2" charset="2"/>
              <a:buChar char="ü"/>
            </a:pPr>
            <a:r>
              <a:rPr lang="en-US" dirty="0" smtClean="0"/>
              <a:t>Consider ways to stretch students’ thinking to take informed action as a result of their learning.  </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p:txBody>
      </p:sp>
      <p:sp>
        <p:nvSpPr>
          <p:cNvPr id="4" name="TextBox 3"/>
          <p:cNvSpPr txBox="1"/>
          <p:nvPr/>
        </p:nvSpPr>
        <p:spPr>
          <a:xfrm>
            <a:off x="5791200" y="457200"/>
            <a:ext cx="2058384" cy="523220"/>
          </a:xfrm>
          <a:prstGeom prst="rect">
            <a:avLst/>
          </a:prstGeom>
          <a:solidFill>
            <a:srgbClr val="FFFF00"/>
          </a:solidFill>
        </p:spPr>
        <p:txBody>
          <a:bodyPr wrap="none" rtlCol="0">
            <a:spAutoFit/>
          </a:bodyPr>
          <a:lstStyle/>
          <a:p>
            <a:r>
              <a:rPr lang="en-US" sz="2800" b="1" dirty="0" smtClean="0"/>
              <a:t>PAGES 18-21</a:t>
            </a:r>
            <a:endParaRPr lang="en-US" sz="2800" b="1" dirty="0"/>
          </a:p>
        </p:txBody>
      </p:sp>
    </p:spTree>
    <p:extLst>
      <p:ext uri="{BB962C8B-B14F-4D97-AF65-F5344CB8AC3E}">
        <p14:creationId xmlns:p14="http://schemas.microsoft.com/office/powerpoint/2010/main" val="105563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Agenda</a:t>
            </a:r>
            <a:endParaRPr lang="en-US" b="1" dirty="0"/>
          </a:p>
        </p:txBody>
      </p:sp>
      <p:sp>
        <p:nvSpPr>
          <p:cNvPr id="3" name="Content Placeholder 2"/>
          <p:cNvSpPr>
            <a:spLocks noGrp="1"/>
          </p:cNvSpPr>
          <p:nvPr>
            <p:ph idx="1"/>
          </p:nvPr>
        </p:nvSpPr>
        <p:spPr>
          <a:xfrm>
            <a:off x="228600" y="1295400"/>
            <a:ext cx="8686800" cy="5257800"/>
          </a:xfrm>
        </p:spPr>
        <p:txBody>
          <a:bodyPr>
            <a:normAutofit/>
          </a:bodyPr>
          <a:lstStyle/>
          <a:p>
            <a:r>
              <a:rPr lang="en-US" b="1" dirty="0" smtClean="0"/>
              <a:t>C3 Framework Connections to KCAS ELA &amp; Literacy in History / SS</a:t>
            </a:r>
          </a:p>
          <a:p>
            <a:r>
              <a:rPr lang="en-US" b="1" dirty="0" smtClean="0"/>
              <a:t>Deep Dive into C3 Framework—Instructional Shifts of Inquiry Based Instruction</a:t>
            </a:r>
          </a:p>
          <a:p>
            <a:r>
              <a:rPr lang="en-US" b="1" dirty="0" smtClean="0"/>
              <a:t>Why Study History? (Engaging in Inquiry Based Learning Experience)</a:t>
            </a:r>
          </a:p>
          <a:p>
            <a:r>
              <a:rPr lang="en-US" b="1" dirty="0" smtClean="0"/>
              <a:t>Crafting An Inquiry Based Learning Experience</a:t>
            </a:r>
          </a:p>
          <a:p>
            <a:r>
              <a:rPr lang="en-US" b="1" dirty="0" smtClean="0"/>
              <a:t>Know, Plan, Do—My Role As A Teacher Leader</a:t>
            </a:r>
            <a:endParaRPr lang="en-US" b="1" dirty="0"/>
          </a:p>
        </p:txBody>
      </p:sp>
      <p:sp>
        <p:nvSpPr>
          <p:cNvPr id="4" name="TextBox 3"/>
          <p:cNvSpPr txBox="1"/>
          <p:nvPr/>
        </p:nvSpPr>
        <p:spPr>
          <a:xfrm>
            <a:off x="3789455" y="302432"/>
            <a:ext cx="1531726" cy="646331"/>
          </a:xfrm>
          <a:prstGeom prst="rect">
            <a:avLst/>
          </a:prstGeom>
          <a:solidFill>
            <a:srgbClr val="FFFF00"/>
          </a:solidFill>
        </p:spPr>
        <p:txBody>
          <a:bodyPr wrap="square" rtlCol="0">
            <a:spAutoFit/>
          </a:bodyPr>
          <a:lstStyle/>
          <a:p>
            <a:r>
              <a:rPr lang="en-US" sz="3600" b="1" dirty="0" smtClean="0"/>
              <a:t>Page 2 </a:t>
            </a:r>
            <a:endParaRPr lang="en-US" sz="3600" b="1" dirty="0"/>
          </a:p>
        </p:txBody>
      </p:sp>
    </p:spTree>
    <p:extLst>
      <p:ext uri="{BB962C8B-B14F-4D97-AF65-F5344CB8AC3E}">
        <p14:creationId xmlns:p14="http://schemas.microsoft.com/office/powerpoint/2010/main" val="35527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9600"/>
            <a:ext cx="6934200" cy="2667000"/>
          </a:xfrm>
          <a:prstGeom prst="rect">
            <a:avLst/>
          </a:prstGeom>
        </p:spPr>
      </p:pic>
      <p:sp>
        <p:nvSpPr>
          <p:cNvPr id="2" name="Title 1"/>
          <p:cNvSpPr>
            <a:spLocks noGrp="1"/>
          </p:cNvSpPr>
          <p:nvPr>
            <p:ph type="title"/>
          </p:nvPr>
        </p:nvSpPr>
        <p:spPr/>
        <p:txBody>
          <a:bodyPr>
            <a:noAutofit/>
          </a:bodyPr>
          <a:lstStyle/>
          <a:p>
            <a:r>
              <a:rPr lang="en-US" sz="4400" b="1" dirty="0" smtClean="0">
                <a:solidFill>
                  <a:srgbClr val="002060"/>
                </a:solidFill>
              </a:rPr>
              <a:t>For April…</a:t>
            </a:r>
            <a:endParaRPr lang="en-US" sz="4400" b="1" dirty="0">
              <a:solidFill>
                <a:srgbClr val="002060"/>
              </a:solidFill>
            </a:endParaRPr>
          </a:p>
        </p:txBody>
      </p:sp>
      <p:sp>
        <p:nvSpPr>
          <p:cNvPr id="3" name="Content Placeholder 2"/>
          <p:cNvSpPr>
            <a:spLocks noGrp="1"/>
          </p:cNvSpPr>
          <p:nvPr>
            <p:ph idx="1"/>
          </p:nvPr>
        </p:nvSpPr>
        <p:spPr>
          <a:xfrm>
            <a:off x="457200" y="1143000"/>
            <a:ext cx="8229600" cy="4983163"/>
          </a:xfrm>
        </p:spPr>
        <p:txBody>
          <a:bodyPr>
            <a:normAutofit/>
          </a:bodyPr>
          <a:lstStyle/>
          <a:p>
            <a:endParaRPr lang="en-US" sz="3500" b="1" dirty="0" smtClean="0"/>
          </a:p>
          <a:p>
            <a:endParaRPr lang="en-US" sz="3500" b="1" dirty="0"/>
          </a:p>
          <a:p>
            <a:endParaRPr lang="en-US" sz="3500" b="1" dirty="0" smtClean="0"/>
          </a:p>
          <a:p>
            <a:endParaRPr lang="en-US" sz="3500" b="1" dirty="0"/>
          </a:p>
          <a:p>
            <a:r>
              <a:rPr lang="en-US" sz="3500" b="1" dirty="0" smtClean="0"/>
              <a:t> Before our next meeting, implement your Inquiry Based Learning Experience.</a:t>
            </a:r>
            <a:r>
              <a:rPr lang="en-US" sz="3600" b="1" dirty="0">
                <a:solidFill>
                  <a:srgbClr val="C00000"/>
                </a:solidFill>
              </a:rPr>
              <a:t> </a:t>
            </a:r>
            <a:r>
              <a:rPr lang="en-US" sz="3600" b="1" dirty="0" smtClean="0">
                <a:solidFill>
                  <a:srgbClr val="C00000"/>
                </a:solidFill>
              </a:rPr>
              <a:t>    </a:t>
            </a:r>
            <a:endParaRPr lang="en-US" sz="3500" b="1" dirty="0" smtClean="0"/>
          </a:p>
          <a:p>
            <a:r>
              <a:rPr lang="en-US" sz="3500" b="1" dirty="0" smtClean="0"/>
              <a:t>Collect student work to analyze at our next meeting, April 18</a:t>
            </a:r>
            <a:r>
              <a:rPr lang="en-US" sz="3500" b="1" baseline="30000" dirty="0" smtClean="0"/>
              <a:t>th</a:t>
            </a:r>
            <a:r>
              <a:rPr lang="en-US" sz="3500" b="1" dirty="0" smtClean="0"/>
              <a:t>. </a:t>
            </a:r>
            <a:endParaRPr lang="en-US" b="1" dirty="0" smtClean="0"/>
          </a:p>
        </p:txBody>
      </p:sp>
    </p:spTree>
    <p:extLst>
      <p:ext uri="{BB962C8B-B14F-4D97-AF65-F5344CB8AC3E}">
        <p14:creationId xmlns:p14="http://schemas.microsoft.com/office/powerpoint/2010/main" val="3386850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3464" y="298296"/>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
        <p:nvSpPr>
          <p:cNvPr id="4" name="Oval 3"/>
          <p:cNvSpPr/>
          <p:nvPr/>
        </p:nvSpPr>
        <p:spPr>
          <a:xfrm>
            <a:off x="4627722" y="1134194"/>
            <a:ext cx="1905000" cy="47670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40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2400" y="1219200"/>
            <a:ext cx="8763000" cy="5661529"/>
          </a:xfrm>
          <a:prstGeom prst="rect">
            <a:avLst/>
          </a:prstGeom>
        </p:spPr>
      </p:pic>
      <p:sp>
        <p:nvSpPr>
          <p:cNvPr id="3" name="TextBox 2"/>
          <p:cNvSpPr txBox="1"/>
          <p:nvPr/>
        </p:nvSpPr>
        <p:spPr>
          <a:xfrm>
            <a:off x="533400" y="609600"/>
            <a:ext cx="8050227" cy="646331"/>
          </a:xfrm>
          <a:prstGeom prst="rect">
            <a:avLst/>
          </a:prstGeom>
          <a:noFill/>
        </p:spPr>
        <p:txBody>
          <a:bodyPr wrap="square" rtlCol="0">
            <a:spAutoFit/>
          </a:bodyPr>
          <a:lstStyle/>
          <a:p>
            <a:pPr algn="ctr"/>
            <a:r>
              <a:rPr lang="en-US" sz="3600" b="1" dirty="0" smtClean="0"/>
              <a:t>District Innovation Configuration Map</a:t>
            </a:r>
            <a:endParaRPr lang="en-US" sz="3600" b="1" dirty="0"/>
          </a:p>
        </p:txBody>
      </p:sp>
      <p:sp>
        <p:nvSpPr>
          <p:cNvPr id="4" name="TextBox 3"/>
          <p:cNvSpPr txBox="1"/>
          <p:nvPr/>
        </p:nvSpPr>
        <p:spPr>
          <a:xfrm>
            <a:off x="3886200" y="4343400"/>
            <a:ext cx="5029201" cy="1815882"/>
          </a:xfrm>
          <a:prstGeom prst="rect">
            <a:avLst/>
          </a:prstGeom>
          <a:solidFill>
            <a:srgbClr val="FFFF00"/>
          </a:solidFill>
        </p:spPr>
        <p:txBody>
          <a:bodyPr wrap="square" rtlCol="0">
            <a:spAutoFit/>
          </a:bodyPr>
          <a:lstStyle/>
          <a:p>
            <a:pPr marL="571500" indent="-571500">
              <a:buBlip>
                <a:blip r:embed="rId4"/>
              </a:buBlip>
            </a:pPr>
            <a:r>
              <a:rPr lang="en-US" sz="2800" b="1" dirty="0" smtClean="0"/>
              <a:t>I can describe next steps that need to occur as a member of my District Leadership Team.</a:t>
            </a:r>
            <a:endParaRPr lang="en-US" sz="2800" b="1" dirty="0"/>
          </a:p>
        </p:txBody>
      </p:sp>
    </p:spTree>
    <p:extLst>
      <p:ext uri="{BB962C8B-B14F-4D97-AF65-F5344CB8AC3E}">
        <p14:creationId xmlns:p14="http://schemas.microsoft.com/office/powerpoint/2010/main" val="2445423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Plan, Do, Review</a:t>
            </a:r>
            <a:endParaRPr lang="en-US" sz="4800" b="1" dirty="0"/>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q"/>
            </a:pPr>
            <a:r>
              <a:rPr lang="en-US" sz="3200" b="1" dirty="0" smtClean="0">
                <a:solidFill>
                  <a:srgbClr val="C00000"/>
                </a:solidFill>
              </a:rPr>
              <a:t>Use the District Innovation Configuration Map to gain clarity of the vision of DLT</a:t>
            </a:r>
          </a:p>
          <a:p>
            <a:pPr marL="0" indent="0">
              <a:buNone/>
            </a:pPr>
            <a:endParaRPr lang="en-US" sz="3200" b="1" dirty="0" smtClean="0">
              <a:solidFill>
                <a:srgbClr val="C00000"/>
              </a:solidFill>
            </a:endParaRPr>
          </a:p>
          <a:p>
            <a:pPr>
              <a:buFont typeface="Wingdings" panose="05000000000000000000" pitchFamily="2" charset="2"/>
              <a:buChar char="q"/>
            </a:pPr>
            <a:r>
              <a:rPr lang="en-US" sz="3200" b="1" dirty="0" smtClean="0">
                <a:solidFill>
                  <a:srgbClr val="C00000"/>
                </a:solidFill>
              </a:rPr>
              <a:t>Review Your Plans from Last Meeting</a:t>
            </a:r>
          </a:p>
          <a:p>
            <a:pPr>
              <a:buFont typeface="Wingdings" panose="05000000000000000000" pitchFamily="2" charset="2"/>
              <a:buChar char="§"/>
            </a:pPr>
            <a:r>
              <a:rPr lang="en-US" sz="3200" b="1" dirty="0" smtClean="0">
                <a:solidFill>
                  <a:srgbClr val="C00000"/>
                </a:solidFill>
              </a:rPr>
              <a:t>What worked?  What work still needs to be done?</a:t>
            </a:r>
            <a:endParaRPr lang="en-US" sz="3200" b="1" dirty="0">
              <a:solidFill>
                <a:srgbClr val="C00000"/>
              </a:solidFill>
            </a:endParaRP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q"/>
            </a:pPr>
            <a:r>
              <a:rPr lang="en-US" sz="3200" b="1" dirty="0"/>
              <a:t>Plan:</a:t>
            </a:r>
          </a:p>
          <a:p>
            <a:r>
              <a:rPr lang="en-US" sz="3200" b="1" dirty="0"/>
              <a:t>What will I do with what I have learned in this network meeting</a:t>
            </a:r>
            <a:r>
              <a:rPr lang="en-US" sz="3200" b="1" dirty="0" smtClean="0"/>
              <a:t>?</a:t>
            </a:r>
          </a:p>
          <a:p>
            <a:pPr>
              <a:buFont typeface="Wingdings" panose="05000000000000000000" pitchFamily="2" charset="2"/>
              <a:buChar char="q"/>
            </a:pPr>
            <a:endParaRPr lang="en-US" sz="3200" b="1" dirty="0"/>
          </a:p>
          <a:p>
            <a:pPr>
              <a:buFont typeface="Wingdings" panose="05000000000000000000" pitchFamily="2" charset="2"/>
              <a:buChar char="q"/>
            </a:pPr>
            <a:r>
              <a:rPr lang="en-US" sz="3200" b="1" dirty="0"/>
              <a:t>Do: </a:t>
            </a:r>
          </a:p>
          <a:p>
            <a:r>
              <a:rPr lang="en-US" sz="3200" b="1" dirty="0"/>
              <a:t>When, where, how, with whom will I do what I have planned?</a:t>
            </a:r>
          </a:p>
          <a:p>
            <a:pPr>
              <a:buFont typeface="Wingdings" panose="05000000000000000000" pitchFamily="2" charset="2"/>
              <a:buChar char="q"/>
            </a:pPr>
            <a:endParaRPr lang="en-US" dirty="0"/>
          </a:p>
        </p:txBody>
      </p:sp>
      <p:sp>
        <p:nvSpPr>
          <p:cNvPr id="5" name="TextBox 4"/>
          <p:cNvSpPr txBox="1"/>
          <p:nvPr/>
        </p:nvSpPr>
        <p:spPr>
          <a:xfrm>
            <a:off x="5638800" y="609600"/>
            <a:ext cx="1938929" cy="707886"/>
          </a:xfrm>
          <a:prstGeom prst="rect">
            <a:avLst/>
          </a:prstGeom>
          <a:solidFill>
            <a:srgbClr val="FFFF00"/>
          </a:solidFill>
        </p:spPr>
        <p:txBody>
          <a:bodyPr wrap="none" rtlCol="0">
            <a:spAutoFit/>
          </a:bodyPr>
          <a:lstStyle/>
          <a:p>
            <a:r>
              <a:rPr lang="en-US" sz="4000" b="1" dirty="0" smtClean="0"/>
              <a:t>PAGE 22</a:t>
            </a:r>
            <a:endParaRPr lang="en-US" sz="4000" b="1" dirty="0"/>
          </a:p>
        </p:txBody>
      </p:sp>
    </p:spTree>
    <p:extLst>
      <p:ext uri="{BB962C8B-B14F-4D97-AF65-F5344CB8AC3E}">
        <p14:creationId xmlns:p14="http://schemas.microsoft.com/office/powerpoint/2010/main" val="1674989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096962"/>
          </a:xfrm>
        </p:spPr>
        <p:txBody>
          <a:bodyPr>
            <a:normAutofit fontScale="90000"/>
          </a:bodyPr>
          <a:lstStyle/>
          <a:p>
            <a:r>
              <a:rPr lang="en-US" dirty="0" smtClean="0"/>
              <a:t/>
            </a:r>
            <a:br>
              <a:rPr lang="en-US" dirty="0" smtClean="0"/>
            </a:br>
            <a:r>
              <a:rPr lang="en-US" sz="4900" b="1" dirty="0" smtClean="0"/>
              <a:t>Socratic Circle Discussion Topics…</a:t>
            </a:r>
            <a:br>
              <a:rPr lang="en-US" sz="4900" b="1" dirty="0" smtClean="0"/>
            </a:br>
            <a:r>
              <a:rPr lang="en-US" dirty="0" smtClean="0"/>
              <a:t>1.  Select ONE of the Topics Below of Interest</a:t>
            </a:r>
            <a:br>
              <a:rPr lang="en-US" dirty="0" smtClean="0"/>
            </a:br>
            <a:r>
              <a:rPr lang="en-US" dirty="0" smtClean="0"/>
              <a:t>2.  Use Guiding Questions to Organize Your   </a:t>
            </a:r>
            <a:br>
              <a:rPr lang="en-US" dirty="0" smtClean="0"/>
            </a:br>
            <a:r>
              <a:rPr lang="en-US" dirty="0"/>
              <a:t> </a:t>
            </a:r>
            <a:r>
              <a:rPr lang="en-US" dirty="0" smtClean="0"/>
              <a:t>     Thoughts for the Discussion.  </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pPr marL="0" indent="0">
              <a:buNone/>
            </a:pPr>
            <a:r>
              <a:rPr lang="en-US" b="1" u="sng" dirty="0" smtClean="0"/>
              <a:t>Choice #1:  Assessment </a:t>
            </a:r>
            <a:r>
              <a:rPr lang="en-US" dirty="0" smtClean="0"/>
              <a:t>“Can Assessment Improve Learning?  Thoughts on Inventive Approaches Aligned to the C3 Framework”</a:t>
            </a:r>
            <a:endParaRPr lang="en-US" dirty="0"/>
          </a:p>
        </p:txBody>
      </p:sp>
      <p:sp>
        <p:nvSpPr>
          <p:cNvPr id="4" name="Content Placeholder 3"/>
          <p:cNvSpPr>
            <a:spLocks noGrp="1"/>
          </p:cNvSpPr>
          <p:nvPr>
            <p:ph sz="half" idx="2"/>
          </p:nvPr>
        </p:nvSpPr>
        <p:spPr/>
        <p:txBody>
          <a:bodyPr/>
          <a:lstStyle/>
          <a:p>
            <a:endParaRPr lang="en-US" dirty="0" smtClean="0"/>
          </a:p>
          <a:p>
            <a:endParaRPr lang="en-US" dirty="0"/>
          </a:p>
          <a:p>
            <a:pPr marL="0" indent="0">
              <a:buNone/>
            </a:pPr>
            <a:r>
              <a:rPr lang="en-US" b="1" u="sng" dirty="0" smtClean="0"/>
              <a:t>Choice #2: Questioning</a:t>
            </a:r>
          </a:p>
          <a:p>
            <a:pPr marL="0" indent="0">
              <a:buNone/>
            </a:pPr>
            <a:r>
              <a:rPr lang="en-US" dirty="0" smtClean="0"/>
              <a:t>“From Inquiry Arc to Instructional Practice”</a:t>
            </a:r>
          </a:p>
          <a:p>
            <a:endParaRPr lang="en-US" dirty="0"/>
          </a:p>
        </p:txBody>
      </p:sp>
    </p:spTree>
    <p:extLst>
      <p:ext uri="{BB962C8B-B14F-4D97-AF65-F5344CB8AC3E}">
        <p14:creationId xmlns:p14="http://schemas.microsoft.com/office/powerpoint/2010/main" val="2326224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latin typeface="Times New Roman" panose="02020603050405020304" pitchFamily="18" charset="0"/>
                <a:cs typeface="Times New Roman" panose="02020603050405020304" pitchFamily="18" charset="0"/>
              </a:rPr>
              <a:t>Session Review and List of “To Do”</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309235"/>
              </p:ext>
            </p:extLst>
          </p:nvPr>
        </p:nvGraphicFramePr>
        <p:xfrm>
          <a:off x="228599" y="1211660"/>
          <a:ext cx="8763001" cy="5363415"/>
        </p:xfrm>
        <a:graphic>
          <a:graphicData uri="http://schemas.openxmlformats.org/drawingml/2006/table">
            <a:tbl>
              <a:tblPr firstRow="1" bandRow="1">
                <a:tableStyleId>{5C22544A-7EE6-4342-B048-85BDC9FD1C3A}</a:tableStyleId>
              </a:tblPr>
              <a:tblGrid>
                <a:gridCol w="3851868"/>
                <a:gridCol w="4911133"/>
              </a:tblGrid>
              <a:tr h="453877">
                <a:tc>
                  <a:txBody>
                    <a:bodyPr/>
                    <a:lstStyle/>
                    <a:p>
                      <a:r>
                        <a:rPr lang="en-US" sz="2000" dirty="0" smtClean="0">
                          <a:latin typeface="Times New Roman" panose="02020603050405020304" pitchFamily="18" charset="0"/>
                          <a:cs typeface="Times New Roman" panose="02020603050405020304" pitchFamily="18" charset="0"/>
                        </a:rPr>
                        <a:t>Topic &amp; Activities</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Before</a:t>
                      </a:r>
                      <a:r>
                        <a:rPr lang="en-US" sz="2000" baseline="0" dirty="0" smtClean="0">
                          <a:latin typeface="Times New Roman" panose="02020603050405020304" pitchFamily="18" charset="0"/>
                          <a:cs typeface="Times New Roman" panose="02020603050405020304" pitchFamily="18" charset="0"/>
                        </a:rPr>
                        <a:t> Our Next Meeting…</a:t>
                      </a:r>
                      <a:endParaRPr lang="en-US" sz="2000" dirty="0">
                        <a:latin typeface="Times New Roman" panose="02020603050405020304" pitchFamily="18" charset="0"/>
                        <a:cs typeface="Times New Roman" panose="02020603050405020304" pitchFamily="18" charset="0"/>
                      </a:endParaRPr>
                    </a:p>
                  </a:txBody>
                  <a:tcPr/>
                </a:tc>
              </a:tr>
              <a:tr h="659170">
                <a:tc>
                  <a:txBody>
                    <a:bodyPr/>
                    <a:lstStyle/>
                    <a:p>
                      <a:r>
                        <a:rPr lang="en-US" sz="2000" b="1" dirty="0" smtClean="0">
                          <a:latin typeface="Times New Roman" panose="02020603050405020304" pitchFamily="18" charset="0"/>
                          <a:cs typeface="Times New Roman" panose="02020603050405020304" pitchFamily="18" charset="0"/>
                        </a:rPr>
                        <a:t>Assessment</a:t>
                      </a:r>
                      <a:r>
                        <a:rPr lang="en-US" sz="2000" b="1" baseline="0" dirty="0" smtClean="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-Formative</a:t>
                      </a:r>
                      <a:r>
                        <a:rPr lang="en-US" sz="2000" baseline="0" dirty="0" smtClean="0">
                          <a:latin typeface="Times New Roman" panose="02020603050405020304" pitchFamily="18" charset="0"/>
                          <a:cs typeface="Times New Roman" panose="02020603050405020304" pitchFamily="18" charset="0"/>
                        </a:rPr>
                        <a:t> Assessment Strategies</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Continue with implementation</a:t>
                      </a:r>
                      <a:r>
                        <a:rPr lang="en-US" sz="1800" baseline="0" dirty="0" smtClean="0">
                          <a:latin typeface="Times New Roman" panose="02020603050405020304" pitchFamily="18" charset="0"/>
                          <a:cs typeface="Times New Roman" panose="02020603050405020304" pitchFamily="18" charset="0"/>
                        </a:rPr>
                        <a:t> of Formative Assessment Strategies</a:t>
                      </a:r>
                      <a:endParaRPr lang="en-US" sz="1800" dirty="0">
                        <a:latin typeface="Times New Roman" panose="02020603050405020304" pitchFamily="18" charset="0"/>
                        <a:cs typeface="Times New Roman" panose="02020603050405020304" pitchFamily="18" charset="0"/>
                      </a:endParaRPr>
                    </a:p>
                  </a:txBody>
                  <a:tcPr/>
                </a:tc>
              </a:tr>
              <a:tr h="649092">
                <a:tc>
                  <a:txBody>
                    <a:bodyPr/>
                    <a:lstStyle/>
                    <a:p>
                      <a:r>
                        <a:rPr lang="en-US" sz="2000" b="1" dirty="0" smtClean="0">
                          <a:latin typeface="Times New Roman" panose="02020603050405020304" pitchFamily="18" charset="0"/>
                          <a:cs typeface="Times New Roman" panose="02020603050405020304" pitchFamily="18" charset="0"/>
                        </a:rPr>
                        <a:t>KCAS</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Incorporate Disciplinary</a:t>
                      </a:r>
                      <a:r>
                        <a:rPr lang="en-US" sz="1800" baseline="0" dirty="0" smtClean="0">
                          <a:latin typeface="Times New Roman" panose="02020603050405020304" pitchFamily="18" charset="0"/>
                          <a:cs typeface="Times New Roman" panose="02020603050405020304" pitchFamily="18" charset="0"/>
                        </a:rPr>
                        <a:t> Literacy Practices</a:t>
                      </a:r>
                      <a:endParaRPr lang="en-US" sz="1800" dirty="0">
                        <a:latin typeface="Times New Roman" panose="02020603050405020304" pitchFamily="18" charset="0"/>
                        <a:cs typeface="Times New Roman" panose="02020603050405020304" pitchFamily="18" charset="0"/>
                      </a:endParaRPr>
                    </a:p>
                  </a:txBody>
                  <a:tcPr/>
                </a:tc>
              </a:tr>
              <a:tr h="766586">
                <a:tc>
                  <a:txBody>
                    <a:bodyPr/>
                    <a:lstStyle/>
                    <a:p>
                      <a:r>
                        <a:rPr lang="en-US" sz="2000" b="1" dirty="0" smtClean="0">
                          <a:latin typeface="Times New Roman" panose="02020603050405020304" pitchFamily="18" charset="0"/>
                          <a:cs typeface="Times New Roman" panose="02020603050405020304" pitchFamily="18" charset="0"/>
                        </a:rPr>
                        <a:t>Why Study History?</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Historical Thinking</a:t>
                      </a:r>
                      <a:r>
                        <a:rPr lang="en-US" sz="1800" baseline="0" dirty="0" smtClean="0">
                          <a:latin typeface="Times New Roman" panose="02020603050405020304" pitchFamily="18" charset="0"/>
                          <a:cs typeface="Times New Roman" panose="02020603050405020304" pitchFamily="18" charset="0"/>
                        </a:rPr>
                        <a:t> Skills and Strategies</a:t>
                      </a:r>
                      <a:endParaRPr lang="en-US" sz="1800" dirty="0">
                        <a:latin typeface="Times New Roman" panose="02020603050405020304" pitchFamily="18" charset="0"/>
                        <a:cs typeface="Times New Roman" panose="02020603050405020304" pitchFamily="18" charset="0"/>
                      </a:endParaRPr>
                    </a:p>
                  </a:txBody>
                  <a:tcPr/>
                </a:tc>
              </a:tr>
              <a:tr h="659170">
                <a:tc>
                  <a:txBody>
                    <a:bodyPr/>
                    <a:lstStyle/>
                    <a:p>
                      <a:r>
                        <a:rPr lang="en-US" sz="2000" b="1" dirty="0" smtClean="0">
                          <a:latin typeface="Times New Roman" panose="02020603050405020304" pitchFamily="18" charset="0"/>
                          <a:cs typeface="Times New Roman" panose="02020603050405020304" pitchFamily="18" charset="0"/>
                        </a:rPr>
                        <a:t>C3 Framework</a:t>
                      </a:r>
                    </a:p>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Implement C3</a:t>
                      </a:r>
                      <a:r>
                        <a:rPr lang="en-US" sz="1800" baseline="0" dirty="0" smtClean="0">
                          <a:latin typeface="Times New Roman" panose="02020603050405020304" pitchFamily="18" charset="0"/>
                          <a:cs typeface="Times New Roman" panose="02020603050405020304" pitchFamily="18" charset="0"/>
                        </a:rPr>
                        <a:t> Learning Experience—</a:t>
                      </a:r>
                      <a:r>
                        <a:rPr lang="en-US" sz="1800" b="1" baseline="0" dirty="0" smtClean="0">
                          <a:latin typeface="Times New Roman" panose="02020603050405020304" pitchFamily="18" charset="0"/>
                          <a:cs typeface="Times New Roman" panose="02020603050405020304" pitchFamily="18" charset="0"/>
                        </a:rPr>
                        <a:t>bring student work samples next meeting.</a:t>
                      </a:r>
                      <a:endParaRPr lang="en-US" sz="1800" b="1" dirty="0">
                        <a:latin typeface="Times New Roman" panose="02020603050405020304" pitchFamily="18" charset="0"/>
                        <a:cs typeface="Times New Roman" panose="02020603050405020304" pitchFamily="18" charset="0"/>
                      </a:endParaRPr>
                    </a:p>
                  </a:txBody>
                  <a:tcPr/>
                </a:tc>
              </a:tr>
              <a:tr h="1045890">
                <a:tc>
                  <a:txBody>
                    <a:bodyPr/>
                    <a:lstStyle/>
                    <a:p>
                      <a:r>
                        <a:rPr lang="en-US" sz="2000" b="1" dirty="0" smtClean="0">
                          <a:latin typeface="Times New Roman" panose="02020603050405020304" pitchFamily="18" charset="0"/>
                          <a:cs typeface="Times New Roman" panose="02020603050405020304" pitchFamily="18" charset="0"/>
                        </a:rPr>
                        <a:t>Leadership</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Discuss meeting</a:t>
                      </a:r>
                      <a:r>
                        <a:rPr lang="en-US" sz="1800" baseline="0" dirty="0" smtClean="0">
                          <a:latin typeface="Times New Roman" panose="02020603050405020304" pitchFamily="18" charset="0"/>
                          <a:cs typeface="Times New Roman" panose="02020603050405020304" pitchFamily="18" charset="0"/>
                        </a:rPr>
                        <a:t> reflections with District Leadership Team.</a:t>
                      </a:r>
                      <a:endParaRPr lang="en-US" sz="1800" dirty="0">
                        <a:latin typeface="Times New Roman" panose="02020603050405020304" pitchFamily="18" charset="0"/>
                        <a:cs typeface="Times New Roman" panose="02020603050405020304" pitchFamily="18" charset="0"/>
                      </a:endParaRPr>
                    </a:p>
                  </a:txBody>
                  <a:tcPr/>
                </a:tc>
              </a:tr>
              <a:tr h="1045890">
                <a:tc>
                  <a:txBody>
                    <a:bodyPr/>
                    <a:lstStyle/>
                    <a:p>
                      <a:r>
                        <a:rPr lang="en-US" sz="2000" b="1" dirty="0" smtClean="0">
                          <a:latin typeface="Times New Roman" panose="02020603050405020304" pitchFamily="18" charset="0"/>
                          <a:cs typeface="Times New Roman" panose="02020603050405020304" pitchFamily="18" charset="0"/>
                        </a:rPr>
                        <a:t>Socratic Circle</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Socratic</a:t>
                      </a:r>
                      <a:r>
                        <a:rPr lang="en-US" sz="1800" baseline="0" dirty="0" smtClean="0">
                          <a:latin typeface="Times New Roman" panose="02020603050405020304" pitchFamily="18" charset="0"/>
                          <a:cs typeface="Times New Roman" panose="02020603050405020304" pitchFamily="18" charset="0"/>
                        </a:rPr>
                        <a:t> Discussion … </a:t>
                      </a:r>
                      <a:r>
                        <a:rPr lang="en-US" sz="1800" b="1" baseline="0" dirty="0" smtClean="0">
                          <a:latin typeface="Times New Roman" panose="02020603050405020304" pitchFamily="18" charset="0"/>
                          <a:cs typeface="Times New Roman" panose="02020603050405020304" pitchFamily="18" charset="0"/>
                        </a:rPr>
                        <a:t>Prepare ONE of the articles for a Socratic Discussion on  Assessment OR Questioning</a:t>
                      </a:r>
                      <a:endParaRPr lang="en-US" sz="18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241465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Summer Dates</a:t>
            </a:r>
            <a:endParaRPr lang="en-US" sz="8000" b="1" dirty="0"/>
          </a:p>
        </p:txBody>
      </p:sp>
      <p:sp>
        <p:nvSpPr>
          <p:cNvPr id="3" name="Content Placeholder 2"/>
          <p:cNvSpPr>
            <a:spLocks noGrp="1"/>
          </p:cNvSpPr>
          <p:nvPr>
            <p:ph idx="1"/>
          </p:nvPr>
        </p:nvSpPr>
        <p:spPr/>
        <p:txBody>
          <a:bodyPr>
            <a:normAutofit/>
          </a:bodyPr>
          <a:lstStyle/>
          <a:p>
            <a:pPr marL="0" indent="0">
              <a:buNone/>
            </a:pPr>
            <a:r>
              <a:rPr lang="en-US" sz="4800" b="1" dirty="0" smtClean="0"/>
              <a:t>July 14</a:t>
            </a:r>
            <a:r>
              <a:rPr lang="en-US" sz="4800" b="1" baseline="30000" dirty="0" smtClean="0"/>
              <a:t>th</a:t>
            </a:r>
            <a:r>
              <a:rPr lang="en-US" sz="4800" b="1" dirty="0" smtClean="0"/>
              <a:t> and July 15</a:t>
            </a:r>
            <a:r>
              <a:rPr lang="en-US" sz="4800" b="1" baseline="30000" dirty="0" smtClean="0"/>
              <a:t>th</a:t>
            </a:r>
            <a:r>
              <a:rPr lang="en-US" sz="4800" b="1" dirty="0" smtClean="0"/>
              <a:t> </a:t>
            </a:r>
          </a:p>
          <a:p>
            <a:pPr marL="0" indent="0">
              <a:buNone/>
            </a:pPr>
            <a:r>
              <a:rPr lang="en-US" sz="4800" b="1" dirty="0" smtClean="0"/>
              <a:t>Oldham County Arts Center</a:t>
            </a:r>
          </a:p>
          <a:p>
            <a:pPr marL="0" indent="0">
              <a:buNone/>
            </a:pPr>
            <a:r>
              <a:rPr lang="en-US" sz="4800" b="1" dirty="0" smtClean="0"/>
              <a:t>Crestwood, KY</a:t>
            </a:r>
            <a:endParaRPr lang="en-US" sz="4800" b="1" dirty="0"/>
          </a:p>
        </p:txBody>
      </p:sp>
    </p:spTree>
    <p:extLst>
      <p:ext uri="{BB962C8B-B14F-4D97-AF65-F5344CB8AC3E}">
        <p14:creationId xmlns:p14="http://schemas.microsoft.com/office/powerpoint/2010/main" val="2560942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057400"/>
          </a:xfrm>
        </p:spPr>
        <p:txBody>
          <a:bodyPr>
            <a:normAutofit/>
          </a:bodyPr>
          <a:lstStyle/>
          <a:p>
            <a:pPr algn="l"/>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Please complete your evaluations….  </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2590800"/>
            <a:ext cx="8229600" cy="3886200"/>
          </a:xfrm>
        </p:spPr>
        <p:txBody>
          <a:bodyPr>
            <a:normAutofit fontScale="92500"/>
          </a:bodyPr>
          <a:lstStyle/>
          <a:p>
            <a:pPr marL="0" indent="0">
              <a:buNone/>
            </a:pPr>
            <a:endParaRPr lang="en-US" dirty="0" smtClean="0"/>
          </a:p>
          <a:p>
            <a:pPr marL="0" indent="0">
              <a:buNone/>
            </a:pPr>
            <a:endParaRPr lang="en-US" dirty="0" smtClean="0"/>
          </a:p>
          <a:p>
            <a:pPr marL="0" indent="0" algn="ctr">
              <a:buNone/>
            </a:pPr>
            <a:endParaRPr lang="en-US" dirty="0"/>
          </a:p>
          <a:p>
            <a:pPr marL="0" indent="0">
              <a:buNone/>
            </a:pPr>
            <a:endParaRPr lang="en-US" dirty="0" smtClean="0"/>
          </a:p>
          <a:p>
            <a:pPr marL="0" indent="0" algn="ctr">
              <a:buNone/>
            </a:pPr>
            <a:r>
              <a:rPr lang="en-US" dirty="0" smtClean="0">
                <a:latin typeface="Times New Roman" panose="02020603050405020304" pitchFamily="18" charset="0"/>
                <a:cs typeface="Times New Roman" panose="02020603050405020304" pitchFamily="18" charset="0"/>
              </a:rPr>
              <a:t>Thank You!</a:t>
            </a:r>
          </a:p>
          <a:p>
            <a:pPr marL="0" indent="0" algn="ctr">
              <a:buNone/>
            </a:pPr>
            <a:r>
              <a:rPr lang="en-US" dirty="0" smtClean="0">
                <a:latin typeface="Times New Roman" panose="02020603050405020304" pitchFamily="18" charset="0"/>
                <a:cs typeface="Times New Roman" panose="02020603050405020304" pitchFamily="18" charset="0"/>
              </a:rPr>
              <a:t>See You At Oldham County Administrative Annex</a:t>
            </a:r>
          </a:p>
          <a:p>
            <a:pPr marL="0" indent="0" algn="ctr">
              <a:buNone/>
            </a:pPr>
            <a:r>
              <a:rPr lang="en-US" dirty="0" smtClean="0">
                <a:latin typeface="Times New Roman" panose="02020603050405020304" pitchFamily="18" charset="0"/>
                <a:cs typeface="Times New Roman" panose="02020603050405020304" pitchFamily="18" charset="0"/>
              </a:rPr>
              <a:t>Friday, April 18th</a:t>
            </a:r>
            <a:endParaRPr lang="en-US" dirty="0">
              <a:latin typeface="Times New Roman" panose="02020603050405020304" pitchFamily="18" charset="0"/>
              <a:cs typeface="Times New Roman" panose="02020603050405020304" pitchFamily="18" charset="0"/>
            </a:endParaRPr>
          </a:p>
        </p:txBody>
      </p:sp>
      <p:pic>
        <p:nvPicPr>
          <p:cNvPr id="1027" name="Picture 3" descr="C:\Users\Lindy\AppData\Local\Microsoft\Windows\Temporary Internet Files\Content.IE5\V98TZS5W\MP90040226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1280" y="1981200"/>
            <a:ext cx="3901440" cy="274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08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1539198" y="228600"/>
            <a:ext cx="601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smtClean="0">
                <a:solidFill>
                  <a:srgbClr val="002060"/>
                </a:solidFill>
                <a:latin typeface="Times New Roman" pitchFamily="18" charset="0"/>
                <a:cs typeface="Times New Roman" pitchFamily="18" charset="0"/>
              </a:rPr>
              <a:t>Social Studies Leadership </a:t>
            </a:r>
            <a:r>
              <a:rPr lang="en-US" altLang="en-US" sz="2400" b="1" dirty="0">
                <a:solidFill>
                  <a:srgbClr val="002060"/>
                </a:solidFill>
                <a:latin typeface="Times New Roman" pitchFamily="18" charset="0"/>
                <a:cs typeface="Times New Roman" pitchFamily="18" charset="0"/>
              </a:rPr>
              <a:t>Network NORMS</a:t>
            </a:r>
          </a:p>
        </p:txBody>
      </p:sp>
      <p:sp>
        <p:nvSpPr>
          <p:cNvPr id="13" name="Rectangle 12"/>
          <p:cNvSpPr/>
          <p:nvPr/>
        </p:nvSpPr>
        <p:spPr>
          <a:xfrm>
            <a:off x="331788" y="838200"/>
            <a:ext cx="8431212" cy="4524315"/>
          </a:xfrm>
          <a:prstGeom prst="rect">
            <a:avLst/>
          </a:prstGeom>
          <a:solidFill>
            <a:schemeClr val="accent1">
              <a:lumMod val="40000"/>
              <a:lumOff val="60000"/>
            </a:schemeClr>
          </a:solidFill>
        </p:spPr>
        <p:txBody>
          <a:bodyPr>
            <a:spAutoFit/>
          </a:bodyPr>
          <a:lstStyle/>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Be an ambassador of  “lifelong learning.” </a:t>
            </a:r>
            <a:endParaRPr lang="en-US" altLang="en-US" sz="2400" b="1" dirty="0" smtClean="0">
              <a:latin typeface="+mn-lt"/>
              <a:cs typeface="+mn-cs"/>
            </a:endParaRPr>
          </a:p>
          <a:p>
            <a:pPr fontAlgn="auto">
              <a:spcBef>
                <a:spcPts val="0"/>
              </a:spcBef>
              <a:spcAft>
                <a:spcPts val="0"/>
              </a:spcAft>
              <a:defRPr/>
            </a:pPr>
            <a:r>
              <a:rPr lang="en-US" altLang="en-US" sz="2400" dirty="0" smtClean="0">
                <a:solidFill>
                  <a:schemeClr val="tx1">
                    <a:lumMod val="65000"/>
                  </a:schemeClr>
                </a:solidFill>
                <a:latin typeface="+mn-lt"/>
                <a:cs typeface="+mn-cs"/>
              </a:rPr>
              <a:t>     Show </a:t>
            </a:r>
            <a:r>
              <a:rPr lang="en-US" altLang="en-US" sz="2400" dirty="0">
                <a:solidFill>
                  <a:schemeClr val="tx1">
                    <a:lumMod val="65000"/>
                  </a:schemeClr>
                </a:solidFill>
                <a:latin typeface="+mn-lt"/>
                <a:cs typeface="+mn-cs"/>
              </a:rPr>
              <a:t>your enthusiasm for the work, support the learning of </a:t>
            </a:r>
            <a:endParaRPr lang="en-US" altLang="en-US" sz="2400" dirty="0" smtClean="0">
              <a:solidFill>
                <a:schemeClr val="tx1">
                  <a:lumMod val="65000"/>
                </a:schemeClr>
              </a:solidFill>
              <a:latin typeface="+mn-lt"/>
              <a:cs typeface="+mn-cs"/>
            </a:endParaRPr>
          </a:p>
          <a:p>
            <a:pPr fontAlgn="auto">
              <a:spcBef>
                <a:spcPts val="0"/>
              </a:spcBef>
              <a:spcAft>
                <a:spcPts val="0"/>
              </a:spcAft>
              <a:defRPr/>
            </a:pPr>
            <a:r>
              <a:rPr lang="en-US" altLang="en-US" sz="2400" dirty="0">
                <a:solidFill>
                  <a:schemeClr val="tx1">
                    <a:lumMod val="65000"/>
                  </a:schemeClr>
                </a:solidFill>
              </a:rPr>
              <a:t> </a:t>
            </a:r>
            <a:r>
              <a:rPr lang="en-US" altLang="en-US" sz="2400" dirty="0" smtClean="0">
                <a:solidFill>
                  <a:schemeClr val="tx1">
                    <a:lumMod val="65000"/>
                  </a:schemeClr>
                </a:solidFill>
              </a:rPr>
              <a:t>    </a:t>
            </a:r>
            <a:r>
              <a:rPr lang="en-US" altLang="en-US" sz="2400" dirty="0" smtClean="0">
                <a:solidFill>
                  <a:schemeClr val="tx1">
                    <a:lumMod val="65000"/>
                  </a:schemeClr>
                </a:solidFill>
                <a:latin typeface="+mn-lt"/>
                <a:cs typeface="+mn-cs"/>
              </a:rPr>
              <a:t>others</a:t>
            </a:r>
            <a:r>
              <a:rPr lang="en-US" altLang="en-US" sz="2400" dirty="0">
                <a:solidFill>
                  <a:schemeClr val="tx1">
                    <a:lumMod val="65000"/>
                  </a:schemeClr>
                </a:solidFill>
                <a:latin typeface="+mn-lt"/>
                <a:cs typeface="+mn-cs"/>
              </a:rPr>
              <a:t>, be willing to take risks, participate fully</a:t>
            </a:r>
            <a:r>
              <a:rPr lang="en-US" altLang="en-US" sz="2400" dirty="0">
                <a:solidFill>
                  <a:srgbClr val="0070C0"/>
                </a:solidFill>
                <a:latin typeface="+mn-lt"/>
                <a:cs typeface="+mn-cs"/>
              </a:rPr>
              <a:t>. </a:t>
            </a:r>
          </a:p>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Come to meetings prepared</a:t>
            </a:r>
            <a:r>
              <a:rPr lang="en-US" altLang="en-US" sz="2400" dirty="0">
                <a:latin typeface="+mn-lt"/>
                <a:cs typeface="+mn-cs"/>
              </a:rPr>
              <a:t>.  </a:t>
            </a:r>
            <a:endParaRPr lang="en-US" altLang="en-US" sz="2400" dirty="0" smtClean="0">
              <a:latin typeface="+mn-lt"/>
              <a:cs typeface="+mn-cs"/>
            </a:endParaRPr>
          </a:p>
          <a:p>
            <a:pPr fontAlgn="auto">
              <a:spcBef>
                <a:spcPts val="0"/>
              </a:spcBef>
              <a:spcAft>
                <a:spcPts val="0"/>
              </a:spcAft>
              <a:defRPr/>
            </a:pPr>
            <a:r>
              <a:rPr lang="en-US" altLang="en-US" sz="2400" dirty="0">
                <a:solidFill>
                  <a:schemeClr val="tx1">
                    <a:lumMod val="65000"/>
                  </a:schemeClr>
                </a:solidFill>
              </a:rPr>
              <a:t> </a:t>
            </a:r>
            <a:r>
              <a:rPr lang="en-US" altLang="en-US" sz="2400" dirty="0" smtClean="0">
                <a:solidFill>
                  <a:schemeClr val="tx1">
                    <a:lumMod val="65000"/>
                  </a:schemeClr>
                </a:solidFill>
              </a:rPr>
              <a:t>    </a:t>
            </a:r>
            <a:r>
              <a:rPr lang="en-US" altLang="en-US" sz="2400" dirty="0" smtClean="0">
                <a:solidFill>
                  <a:schemeClr val="tx1">
                    <a:lumMod val="65000"/>
                  </a:schemeClr>
                </a:solidFill>
                <a:latin typeface="+mn-lt"/>
                <a:cs typeface="+mn-cs"/>
              </a:rPr>
              <a:t>Be </a:t>
            </a:r>
            <a:r>
              <a:rPr lang="en-US" altLang="en-US" sz="2400" dirty="0">
                <a:solidFill>
                  <a:schemeClr val="tx1">
                    <a:lumMod val="65000"/>
                  </a:schemeClr>
                </a:solidFill>
                <a:latin typeface="+mn-lt"/>
                <a:cs typeface="+mn-cs"/>
              </a:rPr>
              <a:t>on time, any preparations/ readings completed, with </a:t>
            </a:r>
            <a:r>
              <a:rPr lang="en-US" altLang="en-US" sz="2400" dirty="0" smtClean="0">
                <a:solidFill>
                  <a:schemeClr val="tx1">
                    <a:lumMod val="65000"/>
                  </a:schemeClr>
                </a:solidFill>
                <a:latin typeface="+mn-lt"/>
                <a:cs typeface="+mn-cs"/>
              </a:rPr>
              <a:t> </a:t>
            </a:r>
          </a:p>
          <a:p>
            <a:pPr fontAlgn="auto">
              <a:spcBef>
                <a:spcPts val="0"/>
              </a:spcBef>
              <a:spcAft>
                <a:spcPts val="0"/>
              </a:spcAft>
              <a:defRPr/>
            </a:pPr>
            <a:r>
              <a:rPr lang="en-US" altLang="en-US" sz="2400" dirty="0">
                <a:solidFill>
                  <a:schemeClr val="tx1">
                    <a:lumMod val="65000"/>
                  </a:schemeClr>
                </a:solidFill>
              </a:rPr>
              <a:t> </a:t>
            </a:r>
            <a:r>
              <a:rPr lang="en-US" altLang="en-US" sz="2400" dirty="0" smtClean="0">
                <a:solidFill>
                  <a:schemeClr val="tx1">
                    <a:lumMod val="65000"/>
                  </a:schemeClr>
                </a:solidFill>
              </a:rPr>
              <a:t>    </a:t>
            </a:r>
            <a:r>
              <a:rPr lang="en-US" altLang="en-US" sz="2400" dirty="0" smtClean="0">
                <a:solidFill>
                  <a:schemeClr val="tx1">
                    <a:lumMod val="65000"/>
                  </a:schemeClr>
                </a:solidFill>
                <a:latin typeface="+mn-lt"/>
                <a:cs typeface="+mn-cs"/>
              </a:rPr>
              <a:t>necessary </a:t>
            </a:r>
            <a:r>
              <a:rPr lang="en-US" altLang="en-US" sz="2400" dirty="0">
                <a:solidFill>
                  <a:schemeClr val="tx1">
                    <a:lumMod val="65000"/>
                  </a:schemeClr>
                </a:solidFill>
                <a:latin typeface="+mn-lt"/>
                <a:cs typeface="+mn-cs"/>
              </a:rPr>
              <a:t>materials.</a:t>
            </a:r>
          </a:p>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Be focused during meetings</a:t>
            </a:r>
            <a:r>
              <a:rPr lang="en-US" altLang="en-US" sz="2400" dirty="0">
                <a:latin typeface="+mn-lt"/>
                <a:cs typeface="+mn-cs"/>
              </a:rPr>
              <a:t>. </a:t>
            </a:r>
            <a:r>
              <a:rPr lang="en-US" altLang="en-US" sz="2400" dirty="0" smtClean="0">
                <a:latin typeface="+mn-lt"/>
                <a:cs typeface="+mn-cs"/>
              </a:rPr>
              <a:t>                                                       </a:t>
            </a:r>
            <a:r>
              <a:rPr lang="en-US" altLang="en-US" sz="2400" dirty="0">
                <a:solidFill>
                  <a:schemeClr val="tx1">
                    <a:lumMod val="65000"/>
                  </a:schemeClr>
                </a:solidFill>
                <a:latin typeface="+mn-lt"/>
                <a:cs typeface="+mn-cs"/>
              </a:rPr>
              <a:t>Stick to network goals/ targets, use technology to enhance work at hand, limit sidebar conversations</a:t>
            </a:r>
            <a:r>
              <a:rPr lang="en-US" altLang="en-US" sz="2400" dirty="0">
                <a:solidFill>
                  <a:srgbClr val="0070C0"/>
                </a:solidFill>
                <a:latin typeface="+mn-lt"/>
                <a:cs typeface="+mn-cs"/>
              </a:rPr>
              <a:t>.</a:t>
            </a:r>
          </a:p>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Work collaboratively</a:t>
            </a:r>
            <a:r>
              <a:rPr lang="en-US" altLang="en-US" sz="2400" dirty="0">
                <a:latin typeface="+mn-lt"/>
                <a:cs typeface="+mn-cs"/>
              </a:rPr>
              <a:t>.  </a:t>
            </a:r>
            <a:r>
              <a:rPr lang="en-US" altLang="en-US" sz="2400" dirty="0" smtClean="0">
                <a:latin typeface="+mn-lt"/>
                <a:cs typeface="+mn-cs"/>
              </a:rPr>
              <a:t>                                                                       </a:t>
            </a:r>
            <a:r>
              <a:rPr lang="en-US" altLang="en-US" sz="2400" dirty="0" smtClean="0">
                <a:solidFill>
                  <a:schemeClr val="tx1">
                    <a:lumMod val="65000"/>
                  </a:schemeClr>
                </a:solidFill>
                <a:latin typeface="+mn-lt"/>
                <a:cs typeface="+mn-cs"/>
              </a:rPr>
              <a:t>All </a:t>
            </a:r>
            <a:r>
              <a:rPr lang="en-US" altLang="en-US" sz="2400" dirty="0">
                <a:solidFill>
                  <a:schemeClr val="tx1">
                    <a:lumMod val="65000"/>
                  </a:schemeClr>
                </a:solidFill>
                <a:latin typeface="+mn-lt"/>
                <a:cs typeface="+mn-cs"/>
              </a:rPr>
              <a:t>members’ contributions are valued and honored, seek first to understand, then be  understood</a:t>
            </a:r>
            <a:endParaRPr lang="en-US" sz="2400" dirty="0">
              <a:solidFill>
                <a:schemeClr val="tx1">
                  <a:lumMod val="65000"/>
                </a:schemeClr>
              </a:solidFill>
              <a:latin typeface="+mn-lt"/>
              <a:cs typeface="+mn-cs"/>
            </a:endParaRPr>
          </a:p>
        </p:txBody>
      </p:sp>
      <p:pic>
        <p:nvPicPr>
          <p:cNvPr id="205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33411" y="5059441"/>
            <a:ext cx="2133600" cy="17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84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452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335178"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
        <p:nvSpPr>
          <p:cNvPr id="4" name="Oval 3"/>
          <p:cNvSpPr/>
          <p:nvPr/>
        </p:nvSpPr>
        <p:spPr>
          <a:xfrm>
            <a:off x="2895600" y="1905001"/>
            <a:ext cx="1371600" cy="34921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067675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77421">
            <a:off x="146878" y="260147"/>
            <a:ext cx="3962400" cy="1555789"/>
          </a:xfrm>
          <a:prstGeom prst="rect">
            <a:avLst/>
          </a:prstGeom>
        </p:spPr>
      </p:pic>
      <p:sp>
        <p:nvSpPr>
          <p:cNvPr id="2" name="Title 1"/>
          <p:cNvSpPr>
            <a:spLocks noGrp="1"/>
          </p:cNvSpPr>
          <p:nvPr>
            <p:ph type="title"/>
          </p:nvPr>
        </p:nvSpPr>
        <p:spPr>
          <a:xfrm>
            <a:off x="4256158" y="750386"/>
            <a:ext cx="4659242" cy="849814"/>
          </a:xfrm>
        </p:spPr>
        <p:txBody>
          <a:bodyPr rtlCol="0">
            <a:normAutofit fontScale="90000"/>
          </a:bodyPr>
          <a:lstStyle/>
          <a:p>
            <a:pPr lvl="0">
              <a:defRPr/>
            </a:pP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a:solidFill>
                  <a:schemeClr val="tx1">
                    <a:lumMod val="85000"/>
                    <a:lumOff val="15000"/>
                  </a:schemeClr>
                </a:solidFill>
              </a:rPr>
              <a:t/>
            </a:r>
            <a:br>
              <a:rPr lang="en-US" b="1" dirty="0">
                <a:solidFill>
                  <a:schemeClr val="tx1">
                    <a:lumMod val="85000"/>
                    <a:lumOff val="15000"/>
                  </a:schemeClr>
                </a:solidFill>
              </a:rPr>
            </a:br>
            <a:r>
              <a:rPr lang="en-US" sz="2700" b="1" i="1" dirty="0"/>
              <a:t>I can analyze formative assessment practices to determine impact on learning.</a:t>
            </a:r>
            <a:r>
              <a:rPr lang="en-US" sz="2700" dirty="0"/>
              <a:t/>
            </a:r>
            <a:br>
              <a:rPr lang="en-US" sz="2700" dirty="0"/>
            </a:br>
            <a:endParaRPr lang="en-US" b="1" dirty="0">
              <a:solidFill>
                <a:schemeClr val="tx1">
                  <a:lumMod val="85000"/>
                  <a:lumOff val="15000"/>
                </a:schemeClr>
              </a:solidFill>
            </a:endParaRPr>
          </a:p>
        </p:txBody>
      </p:sp>
      <p:pic>
        <p:nvPicPr>
          <p:cNvPr id="24579" name="Picture 5" descr="C:\Users\dwaggon\AppData\Local\Microsoft\Windows\Temporary Internet Files\Content.IE5\MXZKZQ59\MP900431250[1].jpg"/>
          <p:cNvPicPr>
            <a:picLocks noChangeAspect="1" noChangeArrowheads="1"/>
          </p:cNvPicPr>
          <p:nvPr/>
        </p:nvPicPr>
        <p:blipFill>
          <a:blip r:embed="rId4" cstate="print"/>
          <a:srcRect/>
          <a:stretch>
            <a:fillRect/>
          </a:stretch>
        </p:blipFill>
        <p:spPr bwMode="auto">
          <a:xfrm>
            <a:off x="4356100" y="3756025"/>
            <a:ext cx="4283075" cy="3101975"/>
          </a:xfrm>
          <a:prstGeom prst="rect">
            <a:avLst/>
          </a:prstGeom>
          <a:noFill/>
          <a:ln w="9525">
            <a:noFill/>
            <a:miter lim="800000"/>
            <a:headEnd/>
            <a:tailEnd/>
          </a:ln>
        </p:spPr>
      </p:pic>
      <p:sp>
        <p:nvSpPr>
          <p:cNvPr id="3" name="Content Placeholder 2"/>
          <p:cNvSpPr>
            <a:spLocks noGrp="1"/>
          </p:cNvSpPr>
          <p:nvPr>
            <p:ph idx="1"/>
          </p:nvPr>
        </p:nvSpPr>
        <p:spPr>
          <a:xfrm>
            <a:off x="609600" y="2457084"/>
            <a:ext cx="7543800" cy="2267316"/>
          </a:xfrm>
        </p:spPr>
        <p:txBody>
          <a:bodyPr rtlCol="0">
            <a:normAutofit fontScale="70000" lnSpcReduction="20000"/>
          </a:bodyPr>
          <a:lstStyle/>
          <a:p>
            <a:pPr marL="0" indent="0">
              <a:buNone/>
              <a:defRPr/>
            </a:pPr>
            <a:r>
              <a:rPr lang="en-US" sz="5700" b="1" dirty="0">
                <a:solidFill>
                  <a:schemeClr val="tx1">
                    <a:lumMod val="85000"/>
                    <a:lumOff val="15000"/>
                  </a:schemeClr>
                </a:solidFill>
              </a:rPr>
              <a:t>Formative Assessment Strategies</a:t>
            </a:r>
            <a:br>
              <a:rPr lang="en-US" sz="5700" b="1" dirty="0">
                <a:solidFill>
                  <a:schemeClr val="tx1">
                    <a:lumMod val="85000"/>
                    <a:lumOff val="15000"/>
                  </a:schemeClr>
                </a:solidFill>
              </a:rPr>
            </a:br>
            <a:r>
              <a:rPr lang="en-US" sz="3400" dirty="0" smtClean="0"/>
              <a:t>Discuss at your table:</a:t>
            </a:r>
          </a:p>
          <a:p>
            <a:pPr marL="274320" indent="-274320" eaLnBrk="1" fontAlgn="auto" hangingPunct="1">
              <a:spcAft>
                <a:spcPts val="0"/>
              </a:spcAft>
              <a:defRPr/>
            </a:pPr>
            <a:r>
              <a:rPr lang="en-US" sz="3400" dirty="0" smtClean="0"/>
              <a:t>One of the strategies from your Reflection Journal.  </a:t>
            </a:r>
          </a:p>
          <a:p>
            <a:pPr marL="274320" indent="-274320" eaLnBrk="1" fontAlgn="auto" hangingPunct="1">
              <a:spcAft>
                <a:spcPts val="0"/>
              </a:spcAft>
              <a:defRPr/>
            </a:pPr>
            <a:r>
              <a:rPr lang="en-US" sz="3400" dirty="0" smtClean="0"/>
              <a:t>Briefly describe </a:t>
            </a:r>
            <a:r>
              <a:rPr lang="en-US" sz="3400" b="1" dirty="0" smtClean="0">
                <a:solidFill>
                  <a:srgbClr val="C00000"/>
                </a:solidFill>
              </a:rPr>
              <a:t>how it went </a:t>
            </a:r>
            <a:r>
              <a:rPr lang="en-US" sz="3400" dirty="0" smtClean="0"/>
              <a:t>and </a:t>
            </a:r>
            <a:r>
              <a:rPr lang="en-US" sz="3400" b="1" dirty="0" smtClean="0">
                <a:solidFill>
                  <a:srgbClr val="C00000"/>
                </a:solidFill>
              </a:rPr>
              <a:t>what you liked about using it with students</a:t>
            </a:r>
            <a:r>
              <a:rPr lang="en-US" sz="3400" dirty="0" smtClean="0"/>
              <a:t>. </a:t>
            </a: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76843" y="1242645"/>
            <a:ext cx="533400" cy="533400"/>
          </a:xfrm>
          <a:prstGeom prst="rect">
            <a:avLst/>
          </a:prstGeom>
        </p:spPr>
      </p:pic>
      <p:sp>
        <p:nvSpPr>
          <p:cNvPr id="6" name="TextBox 5"/>
          <p:cNvSpPr txBox="1"/>
          <p:nvPr/>
        </p:nvSpPr>
        <p:spPr>
          <a:xfrm>
            <a:off x="533400" y="5029200"/>
            <a:ext cx="2209800" cy="830997"/>
          </a:xfrm>
          <a:prstGeom prst="rect">
            <a:avLst/>
          </a:prstGeom>
          <a:solidFill>
            <a:srgbClr val="FFFF00"/>
          </a:solidFill>
        </p:spPr>
        <p:txBody>
          <a:bodyPr wrap="square" rtlCol="0">
            <a:spAutoFit/>
          </a:bodyPr>
          <a:lstStyle/>
          <a:p>
            <a:r>
              <a:rPr lang="en-US" sz="4800" b="1" dirty="0" smtClean="0"/>
              <a:t>PAGE 5</a:t>
            </a:r>
            <a:endParaRPr lang="en-US" sz="4800" b="1" dirty="0"/>
          </a:p>
        </p:txBody>
      </p:sp>
    </p:spTree>
    <p:extLst>
      <p:ext uri="{BB962C8B-B14F-4D97-AF65-F5344CB8AC3E}">
        <p14:creationId xmlns:p14="http://schemas.microsoft.com/office/powerpoint/2010/main" val="126866461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a:stretch>
            <a:fillRect/>
          </a:stretch>
        </p:blipFill>
        <p:spPr bwMode="auto">
          <a:xfrm>
            <a:off x="228600" y="152400"/>
            <a:ext cx="8658225" cy="6257925"/>
          </a:xfrm>
          <a:prstGeom prst="rect">
            <a:avLst/>
          </a:prstGeom>
          <a:noFill/>
          <a:ln w="9525">
            <a:noFill/>
            <a:miter lim="800000"/>
            <a:headEnd/>
            <a:tailEnd/>
          </a:ln>
        </p:spPr>
      </p:pic>
    </p:spTree>
    <p:extLst>
      <p:ext uri="{BB962C8B-B14F-4D97-AF65-F5344CB8AC3E}">
        <p14:creationId xmlns:p14="http://schemas.microsoft.com/office/powerpoint/2010/main" val="395062515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09558"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
        <p:nvSpPr>
          <p:cNvPr id="4" name="Oval 3"/>
          <p:cNvSpPr/>
          <p:nvPr/>
        </p:nvSpPr>
        <p:spPr>
          <a:xfrm>
            <a:off x="7162800" y="1116207"/>
            <a:ext cx="1846422" cy="45225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 y="1053795"/>
            <a:ext cx="1600200" cy="4829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0552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7545</TotalTime>
  <Words>1904</Words>
  <Application>Microsoft Office PowerPoint</Application>
  <PresentationFormat>On-screen Show (4:3)</PresentationFormat>
  <Paragraphs>310</Paragraphs>
  <Slides>47</Slides>
  <Notes>47</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3_Office Theme</vt:lpstr>
      <vt:lpstr>4_Office Theme</vt:lpstr>
      <vt:lpstr>PowerPoint Presentation</vt:lpstr>
      <vt:lpstr>PowerPoint Presentation</vt:lpstr>
      <vt:lpstr>From Last Meeting…</vt:lpstr>
      <vt:lpstr>Today’s Agenda</vt:lpstr>
      <vt:lpstr>PowerPoint Presentation</vt:lpstr>
      <vt:lpstr>Pillars again</vt:lpstr>
      <vt:lpstr>   I can analyze formative assessment practices to determine impact on learning. </vt:lpstr>
      <vt:lpstr>PowerPoint Presentation</vt:lpstr>
      <vt:lpstr>Pillars again</vt:lpstr>
      <vt:lpstr>PowerPoint Presentation</vt:lpstr>
      <vt:lpstr>Card Sort</vt:lpstr>
      <vt:lpstr>PowerPoint Presentation</vt:lpstr>
      <vt:lpstr>PowerPoint Presentation</vt:lpstr>
      <vt:lpstr>Brainstorm</vt:lpstr>
      <vt:lpstr>PowerPoint Presentation</vt:lpstr>
      <vt:lpstr>PowerPoint Presentation</vt:lpstr>
      <vt:lpstr>PowerPoint Presentation</vt:lpstr>
      <vt:lpstr>Pillars again</vt:lpstr>
      <vt:lpstr>Deep Dive Into the C3 Framework</vt:lpstr>
      <vt:lpstr>PowerPoint Presentation</vt:lpstr>
      <vt:lpstr>Pillars again</vt:lpstr>
      <vt:lpstr>Why Study History?</vt:lpstr>
      <vt:lpstr>PowerPoint Presentation</vt:lpstr>
      <vt:lpstr>PowerPoint Presentation</vt:lpstr>
      <vt:lpstr>PowerPoint Presentation</vt:lpstr>
      <vt:lpstr>PowerPoint Presentation</vt:lpstr>
      <vt:lpstr>Goebel Assassination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Kentucky  Images</vt:lpstr>
      <vt:lpstr>PowerPoint Presentation</vt:lpstr>
      <vt:lpstr>Crafting an Inquiry Based Learning Experience</vt:lpstr>
      <vt:lpstr>The BIG IDEA </vt:lpstr>
      <vt:lpstr>Goals for This Session</vt:lpstr>
      <vt:lpstr>For April…</vt:lpstr>
      <vt:lpstr>Pillars again</vt:lpstr>
      <vt:lpstr>PowerPoint Presentation</vt:lpstr>
      <vt:lpstr>Plan, Do, Review</vt:lpstr>
      <vt:lpstr> Socratic Circle Discussion Topics… 1.  Select ONE of the Topics Below of Interest 2.  Use Guiding Questions to Organize Your          Thoughts for the Discussion.  </vt:lpstr>
      <vt:lpstr>Session Review and List of “To Do”</vt:lpstr>
      <vt:lpstr>Summer Dates</vt:lpstr>
      <vt:lpstr> Please complete your evaluations….  </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Duke, Christine - Division of Program Standards</dc:creator>
  <cp:lastModifiedBy>Treece, Amy - Division of Program Standards</cp:lastModifiedBy>
  <cp:revision>1505</cp:revision>
  <cp:lastPrinted>2014-03-19T11:53:20Z</cp:lastPrinted>
  <dcterms:created xsi:type="dcterms:W3CDTF">2013-07-26T11:46:33Z</dcterms:created>
  <dcterms:modified xsi:type="dcterms:W3CDTF">2014-03-21T15:25:22Z</dcterms:modified>
</cp:coreProperties>
</file>