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7" r:id="rId3"/>
    <p:sldId id="284" r:id="rId4"/>
    <p:sldId id="262" r:id="rId5"/>
    <p:sldId id="283" r:id="rId6"/>
    <p:sldId id="292" r:id="rId7"/>
    <p:sldId id="293" r:id="rId8"/>
    <p:sldId id="294" r:id="rId9"/>
    <p:sldId id="295" r:id="rId10"/>
    <p:sldId id="268" r:id="rId11"/>
    <p:sldId id="274" r:id="rId12"/>
    <p:sldId id="260" r:id="rId13"/>
    <p:sldId id="264" r:id="rId14"/>
    <p:sldId id="285" r:id="rId15"/>
    <p:sldId id="286" r:id="rId16"/>
    <p:sldId id="288" r:id="rId17"/>
    <p:sldId id="289" r:id="rId18"/>
    <p:sldId id="290" r:id="rId19"/>
    <p:sldId id="287" r:id="rId20"/>
    <p:sldId id="265" r:id="rId21"/>
    <p:sldId id="296" r:id="rId22"/>
    <p:sldId id="297" r:id="rId23"/>
    <p:sldId id="298" r:id="rId24"/>
    <p:sldId id="299" r:id="rId25"/>
    <p:sldId id="291" r:id="rId26"/>
    <p:sldId id="277" r:id="rId27"/>
    <p:sldId id="270" r:id="rId28"/>
    <p:sldId id="278" r:id="rId29"/>
    <p:sldId id="279" r:id="rId30"/>
    <p:sldId id="280" r:id="rId31"/>
    <p:sldId id="301" r:id="rId32"/>
    <p:sldId id="263" r:id="rId33"/>
    <p:sldId id="300" r:id="rId34"/>
    <p:sldId id="26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6BB00"/>
    <a:srgbClr val="57EC34"/>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53" d="100"/>
          <a:sy n="53" d="100"/>
        </p:scale>
        <p:origin x="-102" y="-6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6FBE3-4772-2647-A067-5E8F375AE70E}" type="doc">
      <dgm:prSet loTypeId="urn:microsoft.com/office/officeart/2005/8/layout/cycle1" loCatId="cycle" qsTypeId="urn:microsoft.com/office/officeart/2005/8/quickstyle/simple4" qsCatId="simple" csTypeId="urn:microsoft.com/office/officeart/2005/8/colors/colorful1#1" csCatId="colorful" phldr="1"/>
      <dgm:spPr/>
      <dgm:t>
        <a:bodyPr/>
        <a:lstStyle/>
        <a:p>
          <a:endParaRPr lang="en-US"/>
        </a:p>
      </dgm:t>
    </dgm:pt>
    <dgm:pt modelId="{6A0CC1DC-EE94-D14D-8B18-83F3D118407C}">
      <dgm:prSet phldrT="[Text]"/>
      <dgm:spPr/>
      <dgm:t>
        <a:bodyPr/>
        <a:lstStyle/>
        <a:p>
          <a:r>
            <a:rPr lang="en-US" dirty="0" smtClean="0"/>
            <a:t>Learning</a:t>
          </a:r>
          <a:endParaRPr lang="en-US" dirty="0"/>
        </a:p>
      </dgm:t>
    </dgm:pt>
    <dgm:pt modelId="{88A4031E-ABDD-1945-A6B7-09C7D95033CC}" type="parTrans" cxnId="{DCDB99AA-8E72-3740-9173-C98106CFE787}">
      <dgm:prSet/>
      <dgm:spPr/>
      <dgm:t>
        <a:bodyPr/>
        <a:lstStyle/>
        <a:p>
          <a:endParaRPr lang="en-US"/>
        </a:p>
      </dgm:t>
    </dgm:pt>
    <dgm:pt modelId="{0EB9B058-C188-D944-83FB-43BEEDDA1B45}" type="sibTrans" cxnId="{DCDB99AA-8E72-3740-9173-C98106CFE787}">
      <dgm:prSet/>
      <dgm:spPr/>
      <dgm:t>
        <a:bodyPr/>
        <a:lstStyle/>
        <a:p>
          <a:endParaRPr lang="en-US" dirty="0"/>
        </a:p>
      </dgm:t>
    </dgm:pt>
    <dgm:pt modelId="{5005168A-A975-CD4B-8044-84231FA76CB4}">
      <dgm:prSet phldrT="[Text]"/>
      <dgm:spPr/>
      <dgm:t>
        <a:bodyPr/>
        <a:lstStyle/>
        <a:p>
          <a:r>
            <a:rPr lang="en-US" dirty="0" smtClean="0"/>
            <a:t>Teaching</a:t>
          </a:r>
          <a:endParaRPr lang="en-US" dirty="0"/>
        </a:p>
      </dgm:t>
    </dgm:pt>
    <dgm:pt modelId="{E066EFCE-D831-E147-8E99-24B5DED5E51C}" type="parTrans" cxnId="{DDD14039-9989-B64D-9329-5E74AA400632}">
      <dgm:prSet/>
      <dgm:spPr/>
      <dgm:t>
        <a:bodyPr/>
        <a:lstStyle/>
        <a:p>
          <a:endParaRPr lang="en-US"/>
        </a:p>
      </dgm:t>
    </dgm:pt>
    <dgm:pt modelId="{B7AA3705-C7FC-EA44-916B-2FAB45891C7C}" type="sibTrans" cxnId="{DDD14039-9989-B64D-9329-5E74AA400632}">
      <dgm:prSet/>
      <dgm:spPr/>
      <dgm:t>
        <a:bodyPr/>
        <a:lstStyle/>
        <a:p>
          <a:endParaRPr lang="en-US" dirty="0"/>
        </a:p>
      </dgm:t>
    </dgm:pt>
    <dgm:pt modelId="{AFBD3BDE-5D26-0B4A-A829-602E2BFB03D0}">
      <dgm:prSet phldrT="[Text]"/>
      <dgm:spPr/>
      <dgm:t>
        <a:bodyPr/>
        <a:lstStyle/>
        <a:p>
          <a:r>
            <a:rPr lang="en-US" dirty="0" smtClean="0"/>
            <a:t>Enhancing</a:t>
          </a:r>
          <a:endParaRPr lang="en-US" dirty="0"/>
        </a:p>
      </dgm:t>
    </dgm:pt>
    <dgm:pt modelId="{0A2905AB-1896-444A-A187-3EFA2FA0ACC1}" type="parTrans" cxnId="{CA23C991-310C-4D47-861B-284CA3905D7B}">
      <dgm:prSet/>
      <dgm:spPr/>
      <dgm:t>
        <a:bodyPr/>
        <a:lstStyle/>
        <a:p>
          <a:endParaRPr lang="en-US"/>
        </a:p>
      </dgm:t>
    </dgm:pt>
    <dgm:pt modelId="{6152F142-3CD0-E548-AA2C-B683DB4A3BCF}" type="sibTrans" cxnId="{CA23C991-310C-4D47-861B-284CA3905D7B}">
      <dgm:prSet/>
      <dgm:spPr/>
      <dgm:t>
        <a:bodyPr/>
        <a:lstStyle/>
        <a:p>
          <a:endParaRPr lang="en-US" dirty="0"/>
        </a:p>
      </dgm:t>
    </dgm:pt>
    <dgm:pt modelId="{95C8160D-F6A7-2946-9B74-523498C7E8A4}">
      <dgm:prSet phldrT="[Text]"/>
      <dgm:spPr/>
      <dgm:t>
        <a:bodyPr/>
        <a:lstStyle/>
        <a:p>
          <a:r>
            <a:rPr lang="en-US" dirty="0" smtClean="0"/>
            <a:t>Supporting</a:t>
          </a:r>
          <a:endParaRPr lang="en-US" dirty="0"/>
        </a:p>
      </dgm:t>
    </dgm:pt>
    <dgm:pt modelId="{974B1D68-364A-7D4D-AC66-028D152A5421}" type="parTrans" cxnId="{BB0E2CC6-8DB8-5040-A6D2-8B764139A1AB}">
      <dgm:prSet/>
      <dgm:spPr/>
      <dgm:t>
        <a:bodyPr/>
        <a:lstStyle/>
        <a:p>
          <a:endParaRPr lang="en-US"/>
        </a:p>
      </dgm:t>
    </dgm:pt>
    <dgm:pt modelId="{C586709B-6B6A-FE47-A507-0BC3CF2DC6E4}" type="sibTrans" cxnId="{BB0E2CC6-8DB8-5040-A6D2-8B764139A1AB}">
      <dgm:prSet/>
      <dgm:spPr/>
      <dgm:t>
        <a:bodyPr/>
        <a:lstStyle/>
        <a:p>
          <a:endParaRPr lang="en-US" dirty="0"/>
        </a:p>
      </dgm:t>
    </dgm:pt>
    <dgm:pt modelId="{5568C93A-6816-AD48-A76F-24B35C62E018}">
      <dgm:prSet phldrT="[Text]"/>
      <dgm:spPr/>
      <dgm:t>
        <a:bodyPr/>
        <a:lstStyle/>
        <a:p>
          <a:r>
            <a:rPr lang="en-US" dirty="0" smtClean="0"/>
            <a:t>Sharing</a:t>
          </a:r>
          <a:endParaRPr lang="en-US" dirty="0"/>
        </a:p>
      </dgm:t>
    </dgm:pt>
    <dgm:pt modelId="{F28C576A-F4B6-5E42-9451-10EB1E022A39}" type="parTrans" cxnId="{4E1FB308-469A-4547-8196-6649712D3502}">
      <dgm:prSet/>
      <dgm:spPr/>
      <dgm:t>
        <a:bodyPr/>
        <a:lstStyle/>
        <a:p>
          <a:endParaRPr lang="en-US"/>
        </a:p>
      </dgm:t>
    </dgm:pt>
    <dgm:pt modelId="{76E23BBB-DA7C-1144-981C-73AF143B8DA5}" type="sibTrans" cxnId="{4E1FB308-469A-4547-8196-6649712D3502}">
      <dgm:prSet/>
      <dgm:spPr/>
      <dgm:t>
        <a:bodyPr/>
        <a:lstStyle/>
        <a:p>
          <a:endParaRPr lang="en-US" dirty="0"/>
        </a:p>
      </dgm:t>
    </dgm:pt>
    <dgm:pt modelId="{68E7BAA3-CFE6-FC4F-9476-25C866166E9A}" type="pres">
      <dgm:prSet presAssocID="{9326FBE3-4772-2647-A067-5E8F375AE70E}" presName="cycle" presStyleCnt="0">
        <dgm:presLayoutVars>
          <dgm:dir/>
          <dgm:resizeHandles val="exact"/>
        </dgm:presLayoutVars>
      </dgm:prSet>
      <dgm:spPr/>
      <dgm:t>
        <a:bodyPr/>
        <a:lstStyle/>
        <a:p>
          <a:endParaRPr lang="en-US"/>
        </a:p>
      </dgm:t>
    </dgm:pt>
    <dgm:pt modelId="{D0E65504-9738-0144-AB11-3CA47AAD4627}" type="pres">
      <dgm:prSet presAssocID="{6A0CC1DC-EE94-D14D-8B18-83F3D118407C}" presName="dummy" presStyleCnt="0"/>
      <dgm:spPr/>
      <dgm:t>
        <a:bodyPr/>
        <a:lstStyle/>
        <a:p>
          <a:endParaRPr lang="en-US"/>
        </a:p>
      </dgm:t>
    </dgm:pt>
    <dgm:pt modelId="{48F132A2-4056-A84B-B762-BF6DE61FCCC7}" type="pres">
      <dgm:prSet presAssocID="{6A0CC1DC-EE94-D14D-8B18-83F3D118407C}" presName="node" presStyleLbl="revTx" presStyleIdx="0" presStyleCnt="5">
        <dgm:presLayoutVars>
          <dgm:bulletEnabled val="1"/>
        </dgm:presLayoutVars>
      </dgm:prSet>
      <dgm:spPr/>
      <dgm:t>
        <a:bodyPr/>
        <a:lstStyle/>
        <a:p>
          <a:endParaRPr lang="en-US"/>
        </a:p>
      </dgm:t>
    </dgm:pt>
    <dgm:pt modelId="{32948E22-CC97-8248-959B-48739E1330DA}" type="pres">
      <dgm:prSet presAssocID="{0EB9B058-C188-D944-83FB-43BEEDDA1B45}" presName="sibTrans" presStyleLbl="node1" presStyleIdx="0" presStyleCnt="5"/>
      <dgm:spPr/>
      <dgm:t>
        <a:bodyPr/>
        <a:lstStyle/>
        <a:p>
          <a:endParaRPr lang="en-US"/>
        </a:p>
      </dgm:t>
    </dgm:pt>
    <dgm:pt modelId="{516A35C8-50B9-8F47-842D-40CC4CE9E65B}" type="pres">
      <dgm:prSet presAssocID="{5005168A-A975-CD4B-8044-84231FA76CB4}" presName="dummy" presStyleCnt="0"/>
      <dgm:spPr/>
      <dgm:t>
        <a:bodyPr/>
        <a:lstStyle/>
        <a:p>
          <a:endParaRPr lang="en-US"/>
        </a:p>
      </dgm:t>
    </dgm:pt>
    <dgm:pt modelId="{9A854710-B62F-E047-B885-845C28E1EC2A}" type="pres">
      <dgm:prSet presAssocID="{5005168A-A975-CD4B-8044-84231FA76CB4}" presName="node" presStyleLbl="revTx" presStyleIdx="1" presStyleCnt="5">
        <dgm:presLayoutVars>
          <dgm:bulletEnabled val="1"/>
        </dgm:presLayoutVars>
      </dgm:prSet>
      <dgm:spPr/>
      <dgm:t>
        <a:bodyPr/>
        <a:lstStyle/>
        <a:p>
          <a:endParaRPr lang="en-US"/>
        </a:p>
      </dgm:t>
    </dgm:pt>
    <dgm:pt modelId="{0B5E9BF7-291A-284D-94FF-F32C6D82D213}" type="pres">
      <dgm:prSet presAssocID="{B7AA3705-C7FC-EA44-916B-2FAB45891C7C}" presName="sibTrans" presStyleLbl="node1" presStyleIdx="1" presStyleCnt="5"/>
      <dgm:spPr/>
      <dgm:t>
        <a:bodyPr/>
        <a:lstStyle/>
        <a:p>
          <a:endParaRPr lang="en-US"/>
        </a:p>
      </dgm:t>
    </dgm:pt>
    <dgm:pt modelId="{3A2F2327-10D5-024B-A77D-01C5623CA1EF}" type="pres">
      <dgm:prSet presAssocID="{AFBD3BDE-5D26-0B4A-A829-602E2BFB03D0}" presName="dummy" presStyleCnt="0"/>
      <dgm:spPr/>
      <dgm:t>
        <a:bodyPr/>
        <a:lstStyle/>
        <a:p>
          <a:endParaRPr lang="en-US"/>
        </a:p>
      </dgm:t>
    </dgm:pt>
    <dgm:pt modelId="{AC274CE4-FF13-944D-986E-2DDF464ABE37}" type="pres">
      <dgm:prSet presAssocID="{AFBD3BDE-5D26-0B4A-A829-602E2BFB03D0}" presName="node" presStyleLbl="revTx" presStyleIdx="2" presStyleCnt="5">
        <dgm:presLayoutVars>
          <dgm:bulletEnabled val="1"/>
        </dgm:presLayoutVars>
      </dgm:prSet>
      <dgm:spPr/>
      <dgm:t>
        <a:bodyPr/>
        <a:lstStyle/>
        <a:p>
          <a:endParaRPr lang="en-US"/>
        </a:p>
      </dgm:t>
    </dgm:pt>
    <dgm:pt modelId="{78F69DBD-A0AE-B141-9C4C-814CDCB725FD}" type="pres">
      <dgm:prSet presAssocID="{6152F142-3CD0-E548-AA2C-B683DB4A3BCF}" presName="sibTrans" presStyleLbl="node1" presStyleIdx="2" presStyleCnt="5"/>
      <dgm:spPr/>
      <dgm:t>
        <a:bodyPr/>
        <a:lstStyle/>
        <a:p>
          <a:endParaRPr lang="en-US"/>
        </a:p>
      </dgm:t>
    </dgm:pt>
    <dgm:pt modelId="{0E1CE340-14E3-DC4D-8DE8-BB7DB36FF22F}" type="pres">
      <dgm:prSet presAssocID="{95C8160D-F6A7-2946-9B74-523498C7E8A4}" presName="dummy" presStyleCnt="0"/>
      <dgm:spPr/>
      <dgm:t>
        <a:bodyPr/>
        <a:lstStyle/>
        <a:p>
          <a:endParaRPr lang="en-US"/>
        </a:p>
      </dgm:t>
    </dgm:pt>
    <dgm:pt modelId="{CDB00F95-11D7-1842-B554-2E945279B75F}" type="pres">
      <dgm:prSet presAssocID="{95C8160D-F6A7-2946-9B74-523498C7E8A4}" presName="node" presStyleLbl="revTx" presStyleIdx="3" presStyleCnt="5">
        <dgm:presLayoutVars>
          <dgm:bulletEnabled val="1"/>
        </dgm:presLayoutVars>
      </dgm:prSet>
      <dgm:spPr/>
      <dgm:t>
        <a:bodyPr/>
        <a:lstStyle/>
        <a:p>
          <a:endParaRPr lang="en-US"/>
        </a:p>
      </dgm:t>
    </dgm:pt>
    <dgm:pt modelId="{A78C3A54-C83D-914E-AE7F-E876335F4BCA}" type="pres">
      <dgm:prSet presAssocID="{C586709B-6B6A-FE47-A507-0BC3CF2DC6E4}" presName="sibTrans" presStyleLbl="node1" presStyleIdx="3" presStyleCnt="5" custLinFactNeighborX="-1395" custLinFactNeighborY="-1116"/>
      <dgm:spPr/>
      <dgm:t>
        <a:bodyPr/>
        <a:lstStyle/>
        <a:p>
          <a:endParaRPr lang="en-US"/>
        </a:p>
      </dgm:t>
    </dgm:pt>
    <dgm:pt modelId="{099D12DF-56B5-7D4B-B07B-223DD05D5C68}" type="pres">
      <dgm:prSet presAssocID="{5568C93A-6816-AD48-A76F-24B35C62E018}" presName="dummy" presStyleCnt="0"/>
      <dgm:spPr/>
      <dgm:t>
        <a:bodyPr/>
        <a:lstStyle/>
        <a:p>
          <a:endParaRPr lang="en-US"/>
        </a:p>
      </dgm:t>
    </dgm:pt>
    <dgm:pt modelId="{9E0CD89B-B70C-164F-81C6-31208B1DCFAE}" type="pres">
      <dgm:prSet presAssocID="{5568C93A-6816-AD48-A76F-24B35C62E018}" presName="node" presStyleLbl="revTx" presStyleIdx="4" presStyleCnt="5">
        <dgm:presLayoutVars>
          <dgm:bulletEnabled val="1"/>
        </dgm:presLayoutVars>
      </dgm:prSet>
      <dgm:spPr/>
      <dgm:t>
        <a:bodyPr/>
        <a:lstStyle/>
        <a:p>
          <a:endParaRPr lang="en-US"/>
        </a:p>
      </dgm:t>
    </dgm:pt>
    <dgm:pt modelId="{85C515FA-5A1B-ED41-863F-C8E69963F60A}" type="pres">
      <dgm:prSet presAssocID="{76E23BBB-DA7C-1144-981C-73AF143B8DA5}" presName="sibTrans" presStyleLbl="node1" presStyleIdx="4" presStyleCnt="5"/>
      <dgm:spPr/>
      <dgm:t>
        <a:bodyPr/>
        <a:lstStyle/>
        <a:p>
          <a:endParaRPr lang="en-US"/>
        </a:p>
      </dgm:t>
    </dgm:pt>
  </dgm:ptLst>
  <dgm:cxnLst>
    <dgm:cxn modelId="{FD5D07D5-3DDD-44EB-8637-2A184C79CC9D}" type="presOf" srcId="{5568C93A-6816-AD48-A76F-24B35C62E018}" destId="{9E0CD89B-B70C-164F-81C6-31208B1DCFAE}" srcOrd="0" destOrd="0" presId="urn:microsoft.com/office/officeart/2005/8/layout/cycle1"/>
    <dgm:cxn modelId="{7484CB4A-A1D9-43AD-85A7-213483C344DC}" type="presOf" srcId="{C586709B-6B6A-FE47-A507-0BC3CF2DC6E4}" destId="{A78C3A54-C83D-914E-AE7F-E876335F4BCA}" srcOrd="0" destOrd="0" presId="urn:microsoft.com/office/officeart/2005/8/layout/cycle1"/>
    <dgm:cxn modelId="{28B65B27-6F29-4F04-8972-ADAF05BC515E}" type="presOf" srcId="{5005168A-A975-CD4B-8044-84231FA76CB4}" destId="{9A854710-B62F-E047-B885-845C28E1EC2A}" srcOrd="0" destOrd="0" presId="urn:microsoft.com/office/officeart/2005/8/layout/cycle1"/>
    <dgm:cxn modelId="{918E984E-5DD2-42F9-B554-A9E73682FC2E}" type="presOf" srcId="{B7AA3705-C7FC-EA44-916B-2FAB45891C7C}" destId="{0B5E9BF7-291A-284D-94FF-F32C6D82D213}" srcOrd="0" destOrd="0" presId="urn:microsoft.com/office/officeart/2005/8/layout/cycle1"/>
    <dgm:cxn modelId="{4E1FB308-469A-4547-8196-6649712D3502}" srcId="{9326FBE3-4772-2647-A067-5E8F375AE70E}" destId="{5568C93A-6816-AD48-A76F-24B35C62E018}" srcOrd="4" destOrd="0" parTransId="{F28C576A-F4B6-5E42-9451-10EB1E022A39}" sibTransId="{76E23BBB-DA7C-1144-981C-73AF143B8DA5}"/>
    <dgm:cxn modelId="{FD9E681D-458F-4977-8A6F-BE729270306F}" type="presOf" srcId="{AFBD3BDE-5D26-0B4A-A829-602E2BFB03D0}" destId="{AC274CE4-FF13-944D-986E-2DDF464ABE37}" srcOrd="0" destOrd="0" presId="urn:microsoft.com/office/officeart/2005/8/layout/cycle1"/>
    <dgm:cxn modelId="{4D563F95-2186-414C-A2DC-2B4DA1C0783C}" type="presOf" srcId="{9326FBE3-4772-2647-A067-5E8F375AE70E}" destId="{68E7BAA3-CFE6-FC4F-9476-25C866166E9A}" srcOrd="0" destOrd="0" presId="urn:microsoft.com/office/officeart/2005/8/layout/cycle1"/>
    <dgm:cxn modelId="{2AE1DD96-DA8B-4315-ADE7-59168DE0DA0F}" type="presOf" srcId="{6152F142-3CD0-E548-AA2C-B683DB4A3BCF}" destId="{78F69DBD-A0AE-B141-9C4C-814CDCB725FD}" srcOrd="0" destOrd="0" presId="urn:microsoft.com/office/officeart/2005/8/layout/cycle1"/>
    <dgm:cxn modelId="{A14F3D8B-845B-4372-AE60-ECFF087BA50B}" type="presOf" srcId="{0EB9B058-C188-D944-83FB-43BEEDDA1B45}" destId="{32948E22-CC97-8248-959B-48739E1330DA}" srcOrd="0" destOrd="0" presId="urn:microsoft.com/office/officeart/2005/8/layout/cycle1"/>
    <dgm:cxn modelId="{BB0E2CC6-8DB8-5040-A6D2-8B764139A1AB}" srcId="{9326FBE3-4772-2647-A067-5E8F375AE70E}" destId="{95C8160D-F6A7-2946-9B74-523498C7E8A4}" srcOrd="3" destOrd="0" parTransId="{974B1D68-364A-7D4D-AC66-028D152A5421}" sibTransId="{C586709B-6B6A-FE47-A507-0BC3CF2DC6E4}"/>
    <dgm:cxn modelId="{CA23C991-310C-4D47-861B-284CA3905D7B}" srcId="{9326FBE3-4772-2647-A067-5E8F375AE70E}" destId="{AFBD3BDE-5D26-0B4A-A829-602E2BFB03D0}" srcOrd="2" destOrd="0" parTransId="{0A2905AB-1896-444A-A187-3EFA2FA0ACC1}" sibTransId="{6152F142-3CD0-E548-AA2C-B683DB4A3BCF}"/>
    <dgm:cxn modelId="{3594EF74-AD37-4F85-A15E-8E0D1AE96329}" type="presOf" srcId="{95C8160D-F6A7-2946-9B74-523498C7E8A4}" destId="{CDB00F95-11D7-1842-B554-2E945279B75F}" srcOrd="0" destOrd="0" presId="urn:microsoft.com/office/officeart/2005/8/layout/cycle1"/>
    <dgm:cxn modelId="{DDD14039-9989-B64D-9329-5E74AA400632}" srcId="{9326FBE3-4772-2647-A067-5E8F375AE70E}" destId="{5005168A-A975-CD4B-8044-84231FA76CB4}" srcOrd="1" destOrd="0" parTransId="{E066EFCE-D831-E147-8E99-24B5DED5E51C}" sibTransId="{B7AA3705-C7FC-EA44-916B-2FAB45891C7C}"/>
    <dgm:cxn modelId="{DCDB99AA-8E72-3740-9173-C98106CFE787}" srcId="{9326FBE3-4772-2647-A067-5E8F375AE70E}" destId="{6A0CC1DC-EE94-D14D-8B18-83F3D118407C}" srcOrd="0" destOrd="0" parTransId="{88A4031E-ABDD-1945-A6B7-09C7D95033CC}" sibTransId="{0EB9B058-C188-D944-83FB-43BEEDDA1B45}"/>
    <dgm:cxn modelId="{1FE25085-7E81-4FD9-BF8B-93050D6937DB}" type="presOf" srcId="{6A0CC1DC-EE94-D14D-8B18-83F3D118407C}" destId="{48F132A2-4056-A84B-B762-BF6DE61FCCC7}" srcOrd="0" destOrd="0" presId="urn:microsoft.com/office/officeart/2005/8/layout/cycle1"/>
    <dgm:cxn modelId="{E3F78830-9823-4B01-9DCA-E1B7FE700253}" type="presOf" srcId="{76E23BBB-DA7C-1144-981C-73AF143B8DA5}" destId="{85C515FA-5A1B-ED41-863F-C8E69963F60A}" srcOrd="0" destOrd="0" presId="urn:microsoft.com/office/officeart/2005/8/layout/cycle1"/>
    <dgm:cxn modelId="{0053EC53-C5F0-4A81-938A-F71C18125B32}" type="presParOf" srcId="{68E7BAA3-CFE6-FC4F-9476-25C866166E9A}" destId="{D0E65504-9738-0144-AB11-3CA47AAD4627}" srcOrd="0" destOrd="0" presId="urn:microsoft.com/office/officeart/2005/8/layout/cycle1"/>
    <dgm:cxn modelId="{EF422D4E-D3EA-443A-B8DC-DDE16A307A4E}" type="presParOf" srcId="{68E7BAA3-CFE6-FC4F-9476-25C866166E9A}" destId="{48F132A2-4056-A84B-B762-BF6DE61FCCC7}" srcOrd="1" destOrd="0" presId="urn:microsoft.com/office/officeart/2005/8/layout/cycle1"/>
    <dgm:cxn modelId="{7310F320-08D8-48C7-AB39-5AF3DAEBAB02}" type="presParOf" srcId="{68E7BAA3-CFE6-FC4F-9476-25C866166E9A}" destId="{32948E22-CC97-8248-959B-48739E1330DA}" srcOrd="2" destOrd="0" presId="urn:microsoft.com/office/officeart/2005/8/layout/cycle1"/>
    <dgm:cxn modelId="{5E703DA4-FFBB-46CD-AE89-21DFF983333C}" type="presParOf" srcId="{68E7BAA3-CFE6-FC4F-9476-25C866166E9A}" destId="{516A35C8-50B9-8F47-842D-40CC4CE9E65B}" srcOrd="3" destOrd="0" presId="urn:microsoft.com/office/officeart/2005/8/layout/cycle1"/>
    <dgm:cxn modelId="{110607D0-1AB7-4800-9795-4AB9AC8EEE46}" type="presParOf" srcId="{68E7BAA3-CFE6-FC4F-9476-25C866166E9A}" destId="{9A854710-B62F-E047-B885-845C28E1EC2A}" srcOrd="4" destOrd="0" presId="urn:microsoft.com/office/officeart/2005/8/layout/cycle1"/>
    <dgm:cxn modelId="{6D8402AC-0941-4B52-8A78-726DA53572F9}" type="presParOf" srcId="{68E7BAA3-CFE6-FC4F-9476-25C866166E9A}" destId="{0B5E9BF7-291A-284D-94FF-F32C6D82D213}" srcOrd="5" destOrd="0" presId="urn:microsoft.com/office/officeart/2005/8/layout/cycle1"/>
    <dgm:cxn modelId="{75C473CC-C053-42AD-BF50-18C28AFB63AA}" type="presParOf" srcId="{68E7BAA3-CFE6-FC4F-9476-25C866166E9A}" destId="{3A2F2327-10D5-024B-A77D-01C5623CA1EF}" srcOrd="6" destOrd="0" presId="urn:microsoft.com/office/officeart/2005/8/layout/cycle1"/>
    <dgm:cxn modelId="{14BD65AA-8271-4BD2-A1F3-F06BC58EDEB2}" type="presParOf" srcId="{68E7BAA3-CFE6-FC4F-9476-25C866166E9A}" destId="{AC274CE4-FF13-944D-986E-2DDF464ABE37}" srcOrd="7" destOrd="0" presId="urn:microsoft.com/office/officeart/2005/8/layout/cycle1"/>
    <dgm:cxn modelId="{711F3F55-3CD5-4F73-9E26-ADC7A5E6ED79}" type="presParOf" srcId="{68E7BAA3-CFE6-FC4F-9476-25C866166E9A}" destId="{78F69DBD-A0AE-B141-9C4C-814CDCB725FD}" srcOrd="8" destOrd="0" presId="urn:microsoft.com/office/officeart/2005/8/layout/cycle1"/>
    <dgm:cxn modelId="{0A3AEC47-E4CC-44BB-8D74-B44A3BB73FBB}" type="presParOf" srcId="{68E7BAA3-CFE6-FC4F-9476-25C866166E9A}" destId="{0E1CE340-14E3-DC4D-8DE8-BB7DB36FF22F}" srcOrd="9" destOrd="0" presId="urn:microsoft.com/office/officeart/2005/8/layout/cycle1"/>
    <dgm:cxn modelId="{4853AB4D-009F-42B2-A393-79375431B9BD}" type="presParOf" srcId="{68E7BAA3-CFE6-FC4F-9476-25C866166E9A}" destId="{CDB00F95-11D7-1842-B554-2E945279B75F}" srcOrd="10" destOrd="0" presId="urn:microsoft.com/office/officeart/2005/8/layout/cycle1"/>
    <dgm:cxn modelId="{264AF0EC-44C6-4892-8FE8-6B466D4F2737}" type="presParOf" srcId="{68E7BAA3-CFE6-FC4F-9476-25C866166E9A}" destId="{A78C3A54-C83D-914E-AE7F-E876335F4BCA}" srcOrd="11" destOrd="0" presId="urn:microsoft.com/office/officeart/2005/8/layout/cycle1"/>
    <dgm:cxn modelId="{9DFA5F83-2DA6-448F-AC00-D7A06592F6CE}" type="presParOf" srcId="{68E7BAA3-CFE6-FC4F-9476-25C866166E9A}" destId="{099D12DF-56B5-7D4B-B07B-223DD05D5C68}" srcOrd="12" destOrd="0" presId="urn:microsoft.com/office/officeart/2005/8/layout/cycle1"/>
    <dgm:cxn modelId="{21D6275E-AA87-4383-9EE8-2728853C110B}" type="presParOf" srcId="{68E7BAA3-CFE6-FC4F-9476-25C866166E9A}" destId="{9E0CD89B-B70C-164F-81C6-31208B1DCFAE}" srcOrd="13" destOrd="0" presId="urn:microsoft.com/office/officeart/2005/8/layout/cycle1"/>
    <dgm:cxn modelId="{AFED1118-98B6-426A-A96A-C47815AD38EA}" type="presParOf" srcId="{68E7BAA3-CFE6-FC4F-9476-25C866166E9A}" destId="{85C515FA-5A1B-ED41-863F-C8E69963F60A}" srcOrd="14" destOrd="0" presId="urn:microsoft.com/office/officeart/2005/8/layout/cycle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2A2-4056-A84B-B762-BF6DE61FCCC7}">
      <dsp:nvSpPr>
        <dsp:cNvPr id="0" name=""/>
        <dsp:cNvSpPr/>
      </dsp:nvSpPr>
      <dsp:spPr>
        <a:xfrm>
          <a:off x="4203771"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Learning</a:t>
          </a:r>
          <a:endParaRPr lang="en-US" sz="2000" kern="1200" dirty="0"/>
        </a:p>
      </dsp:txBody>
      <dsp:txXfrm>
        <a:off x="4203771" y="35713"/>
        <a:ext cx="1225455" cy="1225455"/>
      </dsp:txXfrm>
    </dsp:sp>
    <dsp:sp modelId="{32948E22-CC97-8248-959B-48739E1330DA}">
      <dsp:nvSpPr>
        <dsp:cNvPr id="0" name=""/>
        <dsp:cNvSpPr/>
      </dsp:nvSpPr>
      <dsp:spPr>
        <a:xfrm>
          <a:off x="1315604" y="-394"/>
          <a:ext cx="4601452" cy="4601452"/>
        </a:xfrm>
        <a:prstGeom prst="circularArrow">
          <a:avLst>
            <a:gd name="adj1" fmla="val 5193"/>
            <a:gd name="adj2" fmla="val 335408"/>
            <a:gd name="adj3" fmla="val 21295298"/>
            <a:gd name="adj4" fmla="val 19764437"/>
            <a:gd name="adj5" fmla="val 605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854710-B62F-E047-B885-845C28E1EC2A}">
      <dsp:nvSpPr>
        <dsp:cNvPr id="0" name=""/>
        <dsp:cNvSpPr/>
      </dsp:nvSpPr>
      <dsp:spPr>
        <a:xfrm>
          <a:off x="4945516"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Teaching</a:t>
          </a:r>
          <a:endParaRPr lang="en-US" sz="2000" kern="1200" dirty="0"/>
        </a:p>
      </dsp:txBody>
      <dsp:txXfrm>
        <a:off x="4945516" y="2318569"/>
        <a:ext cx="1225455" cy="1225455"/>
      </dsp:txXfrm>
    </dsp:sp>
    <dsp:sp modelId="{0B5E9BF7-291A-284D-94FF-F32C6D82D213}">
      <dsp:nvSpPr>
        <dsp:cNvPr id="0" name=""/>
        <dsp:cNvSpPr/>
      </dsp:nvSpPr>
      <dsp:spPr>
        <a:xfrm>
          <a:off x="1315604" y="-394"/>
          <a:ext cx="4601452" cy="4601452"/>
        </a:xfrm>
        <a:prstGeom prst="circularArrow">
          <a:avLst>
            <a:gd name="adj1" fmla="val 5193"/>
            <a:gd name="adj2" fmla="val 335408"/>
            <a:gd name="adj3" fmla="val 4016830"/>
            <a:gd name="adj4" fmla="val 2251476"/>
            <a:gd name="adj5" fmla="val 605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274CE4-FF13-944D-986E-2DDF464ABE37}">
      <dsp:nvSpPr>
        <dsp:cNvPr id="0" name=""/>
        <dsp:cNvSpPr/>
      </dsp:nvSpPr>
      <dsp:spPr>
        <a:xfrm>
          <a:off x="3003603" y="3729452"/>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Enhancing</a:t>
          </a:r>
          <a:endParaRPr lang="en-US" sz="2000" kern="1200" dirty="0"/>
        </a:p>
      </dsp:txBody>
      <dsp:txXfrm>
        <a:off x="3003603" y="3729452"/>
        <a:ext cx="1225455" cy="1225455"/>
      </dsp:txXfrm>
    </dsp:sp>
    <dsp:sp modelId="{78F69DBD-A0AE-B141-9C4C-814CDCB725FD}">
      <dsp:nvSpPr>
        <dsp:cNvPr id="0" name=""/>
        <dsp:cNvSpPr/>
      </dsp:nvSpPr>
      <dsp:spPr>
        <a:xfrm>
          <a:off x="1315604" y="-394"/>
          <a:ext cx="4601452" cy="4601452"/>
        </a:xfrm>
        <a:prstGeom prst="circularArrow">
          <a:avLst>
            <a:gd name="adj1" fmla="val 5193"/>
            <a:gd name="adj2" fmla="val 335408"/>
            <a:gd name="adj3" fmla="val 8213116"/>
            <a:gd name="adj4" fmla="val 6447762"/>
            <a:gd name="adj5" fmla="val 605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B00F95-11D7-1842-B554-2E945279B75F}">
      <dsp:nvSpPr>
        <dsp:cNvPr id="0" name=""/>
        <dsp:cNvSpPr/>
      </dsp:nvSpPr>
      <dsp:spPr>
        <a:xfrm>
          <a:off x="1061689"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Supporting</a:t>
          </a:r>
          <a:endParaRPr lang="en-US" sz="2000" kern="1200" dirty="0"/>
        </a:p>
      </dsp:txBody>
      <dsp:txXfrm>
        <a:off x="1061689" y="2318569"/>
        <a:ext cx="1225455" cy="1225455"/>
      </dsp:txXfrm>
    </dsp:sp>
    <dsp:sp modelId="{A78C3A54-C83D-914E-AE7F-E876335F4BCA}">
      <dsp:nvSpPr>
        <dsp:cNvPr id="0" name=""/>
        <dsp:cNvSpPr/>
      </dsp:nvSpPr>
      <dsp:spPr>
        <a:xfrm>
          <a:off x="1251414" y="-51746"/>
          <a:ext cx="4601452" cy="4601452"/>
        </a:xfrm>
        <a:prstGeom prst="circularArrow">
          <a:avLst>
            <a:gd name="adj1" fmla="val 5193"/>
            <a:gd name="adj2" fmla="val 335408"/>
            <a:gd name="adj3" fmla="val 12300155"/>
            <a:gd name="adj4" fmla="val 10769293"/>
            <a:gd name="adj5" fmla="val 605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0CD89B-B70C-164F-81C6-31208B1DCFAE}">
      <dsp:nvSpPr>
        <dsp:cNvPr id="0" name=""/>
        <dsp:cNvSpPr/>
      </dsp:nvSpPr>
      <dsp:spPr>
        <a:xfrm>
          <a:off x="1803434"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Sharing</a:t>
          </a:r>
          <a:endParaRPr lang="en-US" sz="2000" kern="1200" dirty="0"/>
        </a:p>
      </dsp:txBody>
      <dsp:txXfrm>
        <a:off x="1803434" y="35713"/>
        <a:ext cx="1225455" cy="1225455"/>
      </dsp:txXfrm>
    </dsp:sp>
    <dsp:sp modelId="{85C515FA-5A1B-ED41-863F-C8E69963F60A}">
      <dsp:nvSpPr>
        <dsp:cNvPr id="0" name=""/>
        <dsp:cNvSpPr/>
      </dsp:nvSpPr>
      <dsp:spPr>
        <a:xfrm>
          <a:off x="1315604" y="-394"/>
          <a:ext cx="4601452" cy="4601452"/>
        </a:xfrm>
        <a:prstGeom prst="circularArrow">
          <a:avLst>
            <a:gd name="adj1" fmla="val 5193"/>
            <a:gd name="adj2" fmla="val 335408"/>
            <a:gd name="adj3" fmla="val 16867812"/>
            <a:gd name="adj4" fmla="val 15196780"/>
            <a:gd name="adj5" fmla="val 6059"/>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B68260A-B8C4-42CD-9C8D-CF4939D10F24}" type="datetimeFigureOut">
              <a:rPr lang="en-US" smtClean="0"/>
              <a:t>10/23/2014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6D6822-AAEA-4172-AC46-05524AD66268}" type="slidenum">
              <a:rPr lang="en-US" smtClean="0"/>
              <a:t>‹#›</a:t>
            </a:fld>
            <a:endParaRPr lang="en-US"/>
          </a:p>
        </p:txBody>
      </p:sp>
    </p:spTree>
    <p:extLst>
      <p:ext uri="{BB962C8B-B14F-4D97-AF65-F5344CB8AC3E}">
        <p14:creationId xmlns:p14="http://schemas.microsoft.com/office/powerpoint/2010/main" val="15064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663">
              <a:spcBef>
                <a:spcPct val="0"/>
              </a:spcBef>
              <a:defRPr/>
            </a:pPr>
            <a:endParaRPr lang="en-US" altLang="en-US"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15" indent="-285698" eaLnBrk="0" hangingPunct="0">
              <a:spcBef>
                <a:spcPct val="30000"/>
              </a:spcBef>
              <a:defRPr sz="1200">
                <a:solidFill>
                  <a:schemeClr val="tx1"/>
                </a:solidFill>
                <a:latin typeface="Calibri" pitchFamily="34" charset="0"/>
                <a:ea typeface="ＭＳ Ｐゴシック" pitchFamily="34" charset="-128"/>
              </a:defRPr>
            </a:lvl2pPr>
            <a:lvl3pPr marL="1142793" indent="-228559" eaLnBrk="0" hangingPunct="0">
              <a:spcBef>
                <a:spcPct val="30000"/>
              </a:spcBef>
              <a:defRPr sz="1200">
                <a:solidFill>
                  <a:schemeClr val="tx1"/>
                </a:solidFill>
                <a:latin typeface="Calibri" pitchFamily="34" charset="0"/>
                <a:ea typeface="ＭＳ Ｐゴシック" pitchFamily="34" charset="-128"/>
              </a:defRPr>
            </a:lvl3pPr>
            <a:lvl4pPr marL="1599908" indent="-228559" eaLnBrk="0" hangingPunct="0">
              <a:spcBef>
                <a:spcPct val="30000"/>
              </a:spcBef>
              <a:defRPr sz="1200">
                <a:solidFill>
                  <a:schemeClr val="tx1"/>
                </a:solidFill>
                <a:latin typeface="Calibri" pitchFamily="34" charset="0"/>
                <a:ea typeface="ＭＳ Ｐゴシック" pitchFamily="34" charset="-128"/>
              </a:defRPr>
            </a:lvl4pPr>
            <a:lvl5pPr marL="2057026" indent="-228559" eaLnBrk="0" hangingPunct="0">
              <a:spcBef>
                <a:spcPct val="30000"/>
              </a:spcBef>
              <a:defRPr sz="1200">
                <a:solidFill>
                  <a:schemeClr val="tx1"/>
                </a:solidFill>
                <a:latin typeface="Calibri" pitchFamily="34" charset="0"/>
                <a:ea typeface="ＭＳ Ｐゴシック" pitchFamily="34" charset="-128"/>
              </a:defRPr>
            </a:lvl5pPr>
            <a:lvl6pPr marL="2514142" indent="-22855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259" indent="-22855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377" indent="-22855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493" indent="-22855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787B360-2E5A-498B-9AC6-BC978D521F84}" type="slidenum">
              <a:rPr lang="en-US" altLang="en-US">
                <a:solidFill>
                  <a:prstClr val="black"/>
                </a:solidFill>
                <a:cs typeface="Arial" pitchFamily="34" charset="0"/>
              </a:rPr>
              <a:pPr eaLnBrk="1" hangingPunct="1">
                <a:spcBef>
                  <a:spcPct val="0"/>
                </a:spcBef>
              </a:pPr>
              <a:t>1</a:t>
            </a:fld>
            <a:endParaRPr lang="en-US" altLang="en-US" dirty="0">
              <a:solidFill>
                <a:prstClr val="black"/>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9:00 am to 9:10</a:t>
            </a:r>
            <a:r>
              <a:rPr lang="en-US" baseline="0" dirty="0" smtClean="0"/>
              <a:t> am</a:t>
            </a:r>
            <a:endParaRPr lang="en-US" dirty="0" smtClean="0"/>
          </a:p>
          <a:p>
            <a:r>
              <a:rPr lang="en-US" dirty="0" smtClean="0"/>
              <a:t>Take</a:t>
            </a:r>
            <a:r>
              <a:rPr lang="en-US" baseline="0" dirty="0" smtClean="0"/>
              <a:t> a brief break (10 minutes)</a:t>
            </a:r>
          </a:p>
          <a:p>
            <a:r>
              <a:rPr lang="en-US" baseline="0" dirty="0" smtClean="0"/>
              <a:t>Relocate into Grade Level Teams  Locate 1 to 2 teachers who teach the same subject and grade level</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12</a:t>
            </a:fld>
            <a:endParaRPr lang="en-US"/>
          </a:p>
        </p:txBody>
      </p:sp>
    </p:spTree>
    <p:extLst>
      <p:ext uri="{BB962C8B-B14F-4D97-AF65-F5344CB8AC3E}">
        <p14:creationId xmlns:p14="http://schemas.microsoft.com/office/powerpoint/2010/main" val="412099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Susan—talk about the teachers who came  together to write the standards (40 teachers from 8 regions)</a:t>
            </a:r>
          </a:p>
          <a:p>
            <a:r>
              <a:rPr lang="en-US" sz="1200" kern="1200" dirty="0" smtClean="0">
                <a:solidFill>
                  <a:schemeClr val="tx1"/>
                </a:solidFill>
                <a:effectLst/>
                <a:latin typeface="+mn-lt"/>
                <a:ea typeface="+mn-ea"/>
                <a:cs typeface="+mn-cs"/>
              </a:rPr>
              <a:t>Roger—would you be willing to speak about the documents we used to inform the work (global competency matrix, p21 skills, C3 Framework, other content standards Literacy)</a:t>
            </a:r>
          </a:p>
          <a:p>
            <a:r>
              <a:rPr lang="en-US" sz="1200" kern="1200" dirty="0" smtClean="0">
                <a:solidFill>
                  <a:schemeClr val="tx1"/>
                </a:solidFill>
                <a:effectLst/>
                <a:latin typeface="+mn-lt"/>
                <a:ea typeface="+mn-ea"/>
                <a:cs typeface="+mn-cs"/>
              </a:rPr>
              <a:t>Monica—would you be willing to speak about the idea of progressions and how that impacts development of the student as a critical thinker</a:t>
            </a:r>
          </a:p>
          <a:p>
            <a:r>
              <a:rPr lang="en-US" sz="1200" kern="1200" dirty="0" smtClean="0">
                <a:solidFill>
                  <a:schemeClr val="tx1"/>
                </a:solidFill>
                <a:effectLst/>
                <a:latin typeface="+mn-lt"/>
                <a:ea typeface="+mn-ea"/>
                <a:cs typeface="+mn-cs"/>
              </a:rPr>
              <a:t>Kristina—would you be willing to talk about the shifts in these standards…what you feel are the biggest changes and how that is inspiring to teachers</a:t>
            </a:r>
            <a:endParaRPr lang="en-US" dirty="0"/>
          </a:p>
        </p:txBody>
      </p:sp>
      <p:sp>
        <p:nvSpPr>
          <p:cNvPr id="4" name="Slide Number Placeholder 3"/>
          <p:cNvSpPr>
            <a:spLocks noGrp="1"/>
          </p:cNvSpPr>
          <p:nvPr>
            <p:ph type="sldNum" sz="quarter" idx="10"/>
          </p:nvPr>
        </p:nvSpPr>
        <p:spPr/>
        <p:txBody>
          <a:bodyPr/>
          <a:lstStyle/>
          <a:p>
            <a:fld id="{7BB7AF89-C7DC-4F1D-8DFD-7E07B74FE66F}" type="slidenum">
              <a:rPr lang="en-US" smtClean="0"/>
              <a:t>13</a:t>
            </a:fld>
            <a:endParaRPr lang="en-US"/>
          </a:p>
        </p:txBody>
      </p:sp>
    </p:spTree>
    <p:extLst>
      <p:ext uri="{BB962C8B-B14F-4D97-AF65-F5344CB8AC3E}">
        <p14:creationId xmlns:p14="http://schemas.microsoft.com/office/powerpoint/2010/main" val="6044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10 minutes</a:t>
            </a:r>
          </a:p>
          <a:p>
            <a:r>
              <a:rPr lang="en-US" sz="1000" dirty="0"/>
              <a:t>Examine the Architecture of the Standards</a:t>
            </a:r>
          </a:p>
          <a:p>
            <a:r>
              <a:rPr lang="en-US" sz="1000" dirty="0"/>
              <a:t>Senate Bill 1 required a reimagining of not only what students learn, but also how they learn.  With this imperative, KCAS for SS focuses on both the practice of inquiry and disciplinary core concepts.  Combined with the Framework for Teaching, the shifts outlined in these two documents will transform how students access knowledge, skills and understandings in the social sciences to better prepare all learners for college, career and civic readiness.</a:t>
            </a:r>
          </a:p>
          <a:p>
            <a:r>
              <a:rPr lang="en-US" sz="1000" dirty="0"/>
              <a:t>The Social Studies Standards for the Next Generation ask learners to engage in the practices of the Inquiry Cycle.  As you see in the diagram, students will be questioning, evaluating, communicating and taking action while accessing and developing Disciplinary Core Concepts.  These standards have identified the DCCs as the methods in which Social Scientists engage in disciplinary thinking. The DCCs define the content of the social studies discipline as the development of Civic Mindedness, Economic Decision Making, Geographic Reasoning, and Historical Thinking.  By nurturing the development of inquiry from Kindergarten throughout High School, students will have opportunities to engage in authentic and meaningful learning experiences that deepen their knowledge and allow them to develop as critical thinkers and collaborators.  The teachers involved in the writing team this summer elected to use the language of the “Inquiry Cycle” to reinforce the idea that learning is an ongoing process that may be accessed at multiple points.  The educators involved in this process shared a vision that the outcomes from such rich and meaningful learning experiences will better prepare their students to become future citizens that are equipped to communicate, collaborate and creatively resolve problems facing our communities, our nation and our world. </a:t>
            </a:r>
          </a:p>
        </p:txBody>
      </p:sp>
      <p:sp>
        <p:nvSpPr>
          <p:cNvPr id="4" name="Slide Number Placeholder 3"/>
          <p:cNvSpPr>
            <a:spLocks noGrp="1"/>
          </p:cNvSpPr>
          <p:nvPr>
            <p:ph type="sldNum" sz="quarter" idx="10"/>
          </p:nvPr>
        </p:nvSpPr>
        <p:spPr/>
        <p:txBody>
          <a:bodyPr/>
          <a:lstStyle/>
          <a:p>
            <a:fld id="{7BB7AF89-C7DC-4F1D-8DFD-7E07B74FE66F}" type="slidenum">
              <a:rPr lang="en-US" smtClean="0"/>
              <a:t>20</a:t>
            </a:fld>
            <a:endParaRPr lang="en-US"/>
          </a:p>
        </p:txBody>
      </p:sp>
    </p:spTree>
    <p:extLst>
      <p:ext uri="{BB962C8B-B14F-4D97-AF65-F5344CB8AC3E}">
        <p14:creationId xmlns:p14="http://schemas.microsoft.com/office/powerpoint/2010/main" val="98796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participants</a:t>
            </a:r>
            <a:r>
              <a:rPr lang="en-US" baseline="0" dirty="0" smtClean="0"/>
              <a:t> standards</a:t>
            </a:r>
            <a:endParaRPr lang="en-US" dirty="0"/>
          </a:p>
        </p:txBody>
      </p:sp>
      <p:sp>
        <p:nvSpPr>
          <p:cNvPr id="4" name="Slide Number Placeholder 3"/>
          <p:cNvSpPr>
            <a:spLocks noGrp="1"/>
          </p:cNvSpPr>
          <p:nvPr>
            <p:ph type="sldNum" sz="quarter" idx="10"/>
          </p:nvPr>
        </p:nvSpPr>
        <p:spPr/>
        <p:txBody>
          <a:bodyPr/>
          <a:lstStyle/>
          <a:p>
            <a:fld id="{7BB7AF89-C7DC-4F1D-8DFD-7E07B74FE66F}" type="slidenum">
              <a:rPr lang="en-US" smtClean="0"/>
              <a:t>21</a:t>
            </a:fld>
            <a:endParaRPr lang="en-US"/>
          </a:p>
        </p:txBody>
      </p:sp>
    </p:spTree>
    <p:extLst>
      <p:ext uri="{BB962C8B-B14F-4D97-AF65-F5344CB8AC3E}">
        <p14:creationId xmlns:p14="http://schemas.microsoft.com/office/powerpoint/2010/main" val="23846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Grade Level 2 Storylines Page</a:t>
            </a:r>
            <a:endParaRPr lang="en-US" dirty="0"/>
          </a:p>
        </p:txBody>
      </p:sp>
      <p:sp>
        <p:nvSpPr>
          <p:cNvPr id="4" name="Slide Number Placeholder 3"/>
          <p:cNvSpPr>
            <a:spLocks noGrp="1"/>
          </p:cNvSpPr>
          <p:nvPr>
            <p:ph type="sldNum" sz="quarter" idx="10"/>
          </p:nvPr>
        </p:nvSpPr>
        <p:spPr/>
        <p:txBody>
          <a:bodyPr/>
          <a:lstStyle/>
          <a:p>
            <a:fld id="{7BB7AF89-C7DC-4F1D-8DFD-7E07B74FE66F}" type="slidenum">
              <a:rPr lang="en-US" smtClean="0"/>
              <a:t>22</a:t>
            </a:fld>
            <a:endParaRPr lang="en-US"/>
          </a:p>
        </p:txBody>
      </p:sp>
    </p:spTree>
    <p:extLst>
      <p:ext uri="{BB962C8B-B14F-4D97-AF65-F5344CB8AC3E}">
        <p14:creationId xmlns:p14="http://schemas.microsoft.com/office/powerpoint/2010/main" val="1433236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back to the architecture discussion… and how</a:t>
            </a:r>
            <a:r>
              <a:rPr lang="en-US" baseline="0" dirty="0" smtClean="0"/>
              <a:t> this translates the key strands/components that were selected…what you see in this particular slide is a grade level snapshot.  As teachers begin to interact with the document, they will find the grade level and “theme” that teachers extracted from taking a collective look a the standards on the page.  For this particular example, the grade level is 2</a:t>
            </a:r>
            <a:r>
              <a:rPr lang="en-US" baseline="30000" dirty="0" smtClean="0"/>
              <a:t>nd</a:t>
            </a:r>
            <a:r>
              <a:rPr lang="en-US" baseline="0" dirty="0" smtClean="0"/>
              <a:t> grade and the theme has been identified as explore and discover my role.  Next, you will find the practices in the inquiry cycle noted at the top of the page.  Recall when we discussed in the architecture of the document, these inquiry practices are included for all grades K-12.  Students will use these practices to access and develop the 15 grade level standards that are organized according to Disciplinary Core Concepts.  There are three standards used to develop Civic Mindedness, four used to develop Economic Decision Making, four used to develop Geographic Reasoning and four to develop Historical Thinking.  This total number of 15 grade level standards answers the requirement of fewer, deeper, clearer.  These standards were designed to encourage deeper engagement while nurturing the development of Inquiry.  One thing to note as you attempt to navigate this document in its current electronic format, you may click on the Anchor Standard Reference (in blue) which is hyperlinked to the progression so that you may view the progression in its entirety.  Also in an attempt to provide clarity, the teachers crafted Grade Level Introductions/Story Lines to set the context for what it means for a child at this grade level to be working towards the goal of college, career and civic readiness.  </a:t>
            </a:r>
            <a:endParaRPr lang="en-US" dirty="0"/>
          </a:p>
        </p:txBody>
      </p:sp>
      <p:sp>
        <p:nvSpPr>
          <p:cNvPr id="4" name="Slide Number Placeholder 3"/>
          <p:cNvSpPr>
            <a:spLocks noGrp="1"/>
          </p:cNvSpPr>
          <p:nvPr>
            <p:ph type="sldNum" sz="quarter" idx="10"/>
          </p:nvPr>
        </p:nvSpPr>
        <p:spPr/>
        <p:txBody>
          <a:bodyPr/>
          <a:lstStyle/>
          <a:p>
            <a:fld id="{7BB7AF89-C7DC-4F1D-8DFD-7E07B74FE66F}" type="slidenum">
              <a:rPr lang="en-US" smtClean="0"/>
              <a:t>23</a:t>
            </a:fld>
            <a:endParaRPr lang="en-US"/>
          </a:p>
        </p:txBody>
      </p:sp>
    </p:spTree>
    <p:extLst>
      <p:ext uri="{BB962C8B-B14F-4D97-AF65-F5344CB8AC3E}">
        <p14:creationId xmlns:p14="http://schemas.microsoft.com/office/powerpoint/2010/main" val="4064776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of Anchor Standards and Progressions – Anchors</a:t>
            </a:r>
            <a:r>
              <a:rPr lang="en-US" baseline="0" dirty="0" smtClean="0"/>
              <a:t> come from Exit Criteria in C3</a:t>
            </a:r>
            <a:endParaRPr lang="en-US" dirty="0" smtClean="0"/>
          </a:p>
          <a:p>
            <a:r>
              <a:rPr lang="en-US" dirty="0" smtClean="0"/>
              <a:t>progressions particularly emphasize developmentally appropriate skills/reasoning</a:t>
            </a:r>
            <a:r>
              <a:rPr lang="en-US" baseline="0" dirty="0" smtClean="0"/>
              <a:t> – congruent to ELA standards expectations at same levels; this was the critical work of the 40 teachers this summer –bringing their own expertise and professional knowledge to this work.</a:t>
            </a:r>
            <a:endParaRPr lang="en-US" dirty="0"/>
          </a:p>
        </p:txBody>
      </p:sp>
      <p:sp>
        <p:nvSpPr>
          <p:cNvPr id="4" name="Slide Number Placeholder 3"/>
          <p:cNvSpPr>
            <a:spLocks noGrp="1"/>
          </p:cNvSpPr>
          <p:nvPr>
            <p:ph type="sldNum" sz="quarter" idx="10"/>
          </p:nvPr>
        </p:nvSpPr>
        <p:spPr/>
        <p:txBody>
          <a:bodyPr/>
          <a:lstStyle/>
          <a:p>
            <a:fld id="{7BB7AF89-C7DC-4F1D-8DFD-7E07B74FE66F}" type="slidenum">
              <a:rPr lang="en-US" smtClean="0"/>
              <a:t>24</a:t>
            </a:fld>
            <a:endParaRPr lang="en-US"/>
          </a:p>
        </p:txBody>
      </p:sp>
    </p:spTree>
    <p:extLst>
      <p:ext uri="{BB962C8B-B14F-4D97-AF65-F5344CB8AC3E}">
        <p14:creationId xmlns:p14="http://schemas.microsoft.com/office/powerpoint/2010/main" val="153624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Anchor Standard Slips</a:t>
            </a:r>
          </a:p>
          <a:p>
            <a:pPr>
              <a:spcBef>
                <a:spcPct val="0"/>
              </a:spcBef>
            </a:pPr>
            <a:r>
              <a:rPr lang="en-US" altLang="en-US" dirty="0" smtClean="0"/>
              <a:t>Charts It says…We Think…</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414" indent="-284673">
              <a:defRPr>
                <a:solidFill>
                  <a:schemeClr val="tx1"/>
                </a:solidFill>
                <a:latin typeface="Calibri" pitchFamily="34" charset="0"/>
              </a:defRPr>
            </a:lvl2pPr>
            <a:lvl3pPr marL="1141925" indent="-228062">
              <a:defRPr>
                <a:solidFill>
                  <a:schemeClr val="tx1"/>
                </a:solidFill>
                <a:latin typeface="Calibri" pitchFamily="34" charset="0"/>
              </a:defRPr>
            </a:lvl3pPr>
            <a:lvl4pPr marL="1599667" indent="-228062">
              <a:defRPr>
                <a:solidFill>
                  <a:schemeClr val="tx1"/>
                </a:solidFill>
                <a:latin typeface="Calibri" pitchFamily="34" charset="0"/>
              </a:defRPr>
            </a:lvl4pPr>
            <a:lvl5pPr marL="2055790" indent="-228062">
              <a:defRPr>
                <a:solidFill>
                  <a:schemeClr val="tx1"/>
                </a:solidFill>
                <a:latin typeface="Calibri" pitchFamily="34" charset="0"/>
              </a:defRPr>
            </a:lvl5pPr>
            <a:lvl6pPr marL="2521617" indent="-228062" fontAlgn="base">
              <a:spcBef>
                <a:spcPct val="0"/>
              </a:spcBef>
              <a:spcAft>
                <a:spcPct val="0"/>
              </a:spcAft>
              <a:defRPr>
                <a:solidFill>
                  <a:schemeClr val="tx1"/>
                </a:solidFill>
                <a:latin typeface="Calibri" pitchFamily="34" charset="0"/>
              </a:defRPr>
            </a:lvl6pPr>
            <a:lvl7pPr marL="2987445" indent="-228062" fontAlgn="base">
              <a:spcBef>
                <a:spcPct val="0"/>
              </a:spcBef>
              <a:spcAft>
                <a:spcPct val="0"/>
              </a:spcAft>
              <a:defRPr>
                <a:solidFill>
                  <a:schemeClr val="tx1"/>
                </a:solidFill>
                <a:latin typeface="Calibri" pitchFamily="34" charset="0"/>
              </a:defRPr>
            </a:lvl7pPr>
            <a:lvl8pPr marL="3453272" indent="-228062" fontAlgn="base">
              <a:spcBef>
                <a:spcPct val="0"/>
              </a:spcBef>
              <a:spcAft>
                <a:spcPct val="0"/>
              </a:spcAft>
              <a:defRPr>
                <a:solidFill>
                  <a:schemeClr val="tx1"/>
                </a:solidFill>
                <a:latin typeface="Calibri" pitchFamily="34" charset="0"/>
              </a:defRPr>
            </a:lvl8pPr>
            <a:lvl9pPr marL="3919100" indent="-22806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8580373-6A62-4096-8F50-3AE7354B10A7}" type="slidenum">
              <a:rPr lang="en-US" altLang="en-US"/>
              <a:pPr fontAlgn="base">
                <a:spcBef>
                  <a:spcPct val="0"/>
                </a:spcBef>
                <a:spcAft>
                  <a:spcPct val="0"/>
                </a:spcAft>
              </a:pPr>
              <a:t>26</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6D6822-AAEA-4172-AC46-05524AD66268}" type="slidenum">
              <a:rPr lang="en-US" smtClean="0"/>
              <a:t>30</a:t>
            </a:fld>
            <a:endParaRPr lang="en-US"/>
          </a:p>
        </p:txBody>
      </p:sp>
    </p:spTree>
    <p:extLst>
      <p:ext uri="{BB962C8B-B14F-4D97-AF65-F5344CB8AC3E}">
        <p14:creationId xmlns:p14="http://schemas.microsoft.com/office/powerpoint/2010/main" val="201795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 minutes </a:t>
            </a:r>
          </a:p>
          <a:p>
            <a:r>
              <a:rPr lang="en-US" b="1" dirty="0" smtClean="0"/>
              <a:t>Feedback</a:t>
            </a:r>
            <a:r>
              <a:rPr lang="en-US" b="1" baseline="0" dirty="0" smtClean="0"/>
              <a:t> Survey will be open to ISLN Administrators in October. </a:t>
            </a:r>
            <a:endParaRPr lang="en-US" b="1" dirty="0"/>
          </a:p>
        </p:txBody>
      </p:sp>
      <p:sp>
        <p:nvSpPr>
          <p:cNvPr id="4" name="Slide Number Placeholder 3"/>
          <p:cNvSpPr>
            <a:spLocks noGrp="1"/>
          </p:cNvSpPr>
          <p:nvPr>
            <p:ph type="sldNum" sz="quarter" idx="10"/>
          </p:nvPr>
        </p:nvSpPr>
        <p:spPr/>
        <p:txBody>
          <a:bodyPr/>
          <a:lstStyle/>
          <a:p>
            <a:fld id="{7BB7AF89-C7DC-4F1D-8DFD-7E07B74FE66F}" type="slidenum">
              <a:rPr lang="en-US" smtClean="0"/>
              <a:t>32</a:t>
            </a:fld>
            <a:endParaRPr lang="en-US" dirty="0"/>
          </a:p>
        </p:txBody>
      </p:sp>
    </p:spTree>
    <p:extLst>
      <p:ext uri="{BB962C8B-B14F-4D97-AF65-F5344CB8AC3E}">
        <p14:creationId xmlns:p14="http://schemas.microsoft.com/office/powerpoint/2010/main" val="421341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https://www.youtube.com/watch?v=IP2n4r6YVkI </a:t>
            </a:r>
            <a:endParaRPr lang="en-US" dirty="0"/>
          </a:p>
        </p:txBody>
      </p:sp>
      <p:sp>
        <p:nvSpPr>
          <p:cNvPr id="4" name="Slide Number Placeholder 3"/>
          <p:cNvSpPr>
            <a:spLocks noGrp="1"/>
          </p:cNvSpPr>
          <p:nvPr>
            <p:ph type="sldNum" sz="quarter" idx="10"/>
          </p:nvPr>
        </p:nvSpPr>
        <p:spPr/>
        <p:txBody>
          <a:bodyPr/>
          <a:lstStyle/>
          <a:p>
            <a:fld id="{156D6822-AAEA-4172-AC46-05524AD66268}" type="slidenum">
              <a:rPr lang="en-US" smtClean="0"/>
              <a:t>2</a:t>
            </a:fld>
            <a:endParaRPr lang="en-US"/>
          </a:p>
        </p:txBody>
      </p:sp>
    </p:spTree>
    <p:extLst>
      <p:ext uri="{BB962C8B-B14F-4D97-AF65-F5344CB8AC3E}">
        <p14:creationId xmlns:p14="http://schemas.microsoft.com/office/powerpoint/2010/main" val="370567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414" indent="-284673">
              <a:defRPr>
                <a:solidFill>
                  <a:schemeClr val="tx1"/>
                </a:solidFill>
                <a:latin typeface="Calibri" pitchFamily="34" charset="0"/>
              </a:defRPr>
            </a:lvl2pPr>
            <a:lvl3pPr marL="1141925" indent="-228062">
              <a:defRPr>
                <a:solidFill>
                  <a:schemeClr val="tx1"/>
                </a:solidFill>
                <a:latin typeface="Calibri" pitchFamily="34" charset="0"/>
              </a:defRPr>
            </a:lvl3pPr>
            <a:lvl4pPr marL="1599667" indent="-228062">
              <a:defRPr>
                <a:solidFill>
                  <a:schemeClr val="tx1"/>
                </a:solidFill>
                <a:latin typeface="Calibri" pitchFamily="34" charset="0"/>
              </a:defRPr>
            </a:lvl4pPr>
            <a:lvl5pPr marL="2055790" indent="-228062">
              <a:defRPr>
                <a:solidFill>
                  <a:schemeClr val="tx1"/>
                </a:solidFill>
                <a:latin typeface="Calibri" pitchFamily="34" charset="0"/>
              </a:defRPr>
            </a:lvl5pPr>
            <a:lvl6pPr marL="2521617" indent="-228062" fontAlgn="base">
              <a:spcBef>
                <a:spcPct val="0"/>
              </a:spcBef>
              <a:spcAft>
                <a:spcPct val="0"/>
              </a:spcAft>
              <a:defRPr>
                <a:solidFill>
                  <a:schemeClr val="tx1"/>
                </a:solidFill>
                <a:latin typeface="Calibri" pitchFamily="34" charset="0"/>
              </a:defRPr>
            </a:lvl6pPr>
            <a:lvl7pPr marL="2987445" indent="-228062" fontAlgn="base">
              <a:spcBef>
                <a:spcPct val="0"/>
              </a:spcBef>
              <a:spcAft>
                <a:spcPct val="0"/>
              </a:spcAft>
              <a:defRPr>
                <a:solidFill>
                  <a:schemeClr val="tx1"/>
                </a:solidFill>
                <a:latin typeface="Calibri" pitchFamily="34" charset="0"/>
              </a:defRPr>
            </a:lvl7pPr>
            <a:lvl8pPr marL="3453272" indent="-228062" fontAlgn="base">
              <a:spcBef>
                <a:spcPct val="0"/>
              </a:spcBef>
              <a:spcAft>
                <a:spcPct val="0"/>
              </a:spcAft>
              <a:defRPr>
                <a:solidFill>
                  <a:schemeClr val="tx1"/>
                </a:solidFill>
                <a:latin typeface="Calibri" pitchFamily="34" charset="0"/>
              </a:defRPr>
            </a:lvl8pPr>
            <a:lvl9pPr marL="3919100" indent="-22806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8580373-6A62-4096-8F50-3AE7354B10A7}" type="slidenum">
              <a:rPr lang="en-US" altLang="en-US"/>
              <a:pPr fontAlgn="base">
                <a:spcBef>
                  <a:spcPct val="0"/>
                </a:spcBef>
                <a:spcAft>
                  <a:spcPct val="0"/>
                </a:spcAft>
              </a:pPr>
              <a:t>34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Individually participants are asked to generate a list of 21</a:t>
            </a:r>
            <a:r>
              <a:rPr lang="en-US" baseline="30000" dirty="0" smtClean="0"/>
              <a:t>st</a:t>
            </a:r>
            <a:r>
              <a:rPr lang="en-US" dirty="0" smtClean="0"/>
              <a:t> century skills.</a:t>
            </a:r>
          </a:p>
          <a:p>
            <a:r>
              <a:rPr lang="en-US" dirty="0" smtClean="0"/>
              <a:t>Give</a:t>
            </a:r>
            <a:r>
              <a:rPr lang="en-US" baseline="0" dirty="0" smtClean="0"/>
              <a:t> One, Get One…Find a partner and compare…and to one another’s list.</a:t>
            </a:r>
            <a:endParaRPr lang="en-US" dirty="0" smtClean="0"/>
          </a:p>
        </p:txBody>
      </p:sp>
      <p:sp>
        <p:nvSpPr>
          <p:cNvPr id="4" name="Slide Number Placeholder 3"/>
          <p:cNvSpPr>
            <a:spLocks noGrp="1"/>
          </p:cNvSpPr>
          <p:nvPr>
            <p:ph type="sldNum" sz="quarter" idx="10"/>
          </p:nvPr>
        </p:nvSpPr>
        <p:spPr/>
        <p:txBody>
          <a:bodyPr/>
          <a:lstStyle/>
          <a:p>
            <a:fld id="{156D6822-AAEA-4172-AC46-05524AD66268}" type="slidenum">
              <a:rPr lang="en-US" smtClean="0"/>
              <a:t>4</a:t>
            </a:fld>
            <a:endParaRPr lang="en-US"/>
          </a:p>
        </p:txBody>
      </p:sp>
    </p:spTree>
    <p:extLst>
      <p:ext uri="{BB962C8B-B14F-4D97-AF65-F5344CB8AC3E}">
        <p14:creationId xmlns:p14="http://schemas.microsoft.com/office/powerpoint/2010/main" val="286308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Sean share Science Assessment plan</a:t>
            </a:r>
            <a:endParaRPr lang="en-US" dirty="0"/>
          </a:p>
        </p:txBody>
      </p:sp>
      <p:sp>
        <p:nvSpPr>
          <p:cNvPr id="4" name="Slide Number Placeholder 3"/>
          <p:cNvSpPr>
            <a:spLocks noGrp="1"/>
          </p:cNvSpPr>
          <p:nvPr>
            <p:ph type="sldNum" sz="quarter" idx="10"/>
          </p:nvPr>
        </p:nvSpPr>
        <p:spPr/>
        <p:txBody>
          <a:bodyPr/>
          <a:lstStyle/>
          <a:p>
            <a:fld id="{156D6822-AAEA-4172-AC46-05524AD66268}" type="slidenum">
              <a:rPr lang="en-US" smtClean="0"/>
              <a:t>5</a:t>
            </a:fld>
            <a:endParaRPr lang="en-US"/>
          </a:p>
        </p:txBody>
      </p:sp>
    </p:spTree>
    <p:extLst>
      <p:ext uri="{BB962C8B-B14F-4D97-AF65-F5344CB8AC3E}">
        <p14:creationId xmlns:p14="http://schemas.microsoft.com/office/powerpoint/2010/main" val="203919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t>6</a:t>
            </a:fld>
            <a:endParaRPr lang="en-US"/>
          </a:p>
        </p:txBody>
      </p:sp>
    </p:spTree>
    <p:extLst>
      <p:ext uri="{BB962C8B-B14F-4D97-AF65-F5344CB8AC3E}">
        <p14:creationId xmlns:p14="http://schemas.microsoft.com/office/powerpoint/2010/main" val="90263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t>7</a:t>
            </a:fld>
            <a:endParaRPr lang="en-US"/>
          </a:p>
        </p:txBody>
      </p:sp>
    </p:spTree>
    <p:extLst>
      <p:ext uri="{BB962C8B-B14F-4D97-AF65-F5344CB8AC3E}">
        <p14:creationId xmlns:p14="http://schemas.microsoft.com/office/powerpoint/2010/main" val="90263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3EDD81-2FB8-4237-AABA-5648B7C2C88A}" type="slidenum">
              <a:rPr lang="en-US" smtClean="0"/>
              <a:t>8</a:t>
            </a:fld>
            <a:endParaRPr lang="en-US"/>
          </a:p>
        </p:txBody>
      </p:sp>
    </p:spTree>
    <p:extLst>
      <p:ext uri="{BB962C8B-B14F-4D97-AF65-F5344CB8AC3E}">
        <p14:creationId xmlns:p14="http://schemas.microsoft.com/office/powerpoint/2010/main" val="90263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TL Writers will Lead DBQ…Meet James</a:t>
            </a:r>
          </a:p>
          <a:p>
            <a:r>
              <a:rPr lang="en-US" b="0" baseline="0" dirty="0" smtClean="0"/>
              <a:t>He will enter the workforce around 2030…how will we prepare him?</a:t>
            </a:r>
          </a:p>
          <a:p>
            <a:endParaRPr lang="en-US" b="0" baseline="0" dirty="0" smtClean="0"/>
          </a:p>
        </p:txBody>
      </p:sp>
      <p:sp>
        <p:nvSpPr>
          <p:cNvPr id="4" name="Slide Number Placeholder 3"/>
          <p:cNvSpPr>
            <a:spLocks noGrp="1"/>
          </p:cNvSpPr>
          <p:nvPr>
            <p:ph type="sldNum" sz="quarter" idx="10"/>
          </p:nvPr>
        </p:nvSpPr>
        <p:spPr/>
        <p:txBody>
          <a:bodyPr/>
          <a:lstStyle/>
          <a:p>
            <a:fld id="{7BB7AF89-C7DC-4F1D-8DFD-7E07B74FE66F}" type="slidenum">
              <a:rPr lang="en-US" smtClean="0"/>
              <a:t>10</a:t>
            </a:fld>
            <a:endParaRPr lang="en-US" dirty="0"/>
          </a:p>
        </p:txBody>
      </p:sp>
    </p:spTree>
    <p:extLst>
      <p:ext uri="{BB962C8B-B14F-4D97-AF65-F5344CB8AC3E}">
        <p14:creationId xmlns:p14="http://schemas.microsoft.com/office/powerpoint/2010/main" val="7629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Each writing team member shares their why new…why now…</a:t>
            </a:r>
          </a:p>
        </p:txBody>
      </p:sp>
      <p:sp>
        <p:nvSpPr>
          <p:cNvPr id="4" name="Slide Number Placeholder 3"/>
          <p:cNvSpPr>
            <a:spLocks noGrp="1"/>
          </p:cNvSpPr>
          <p:nvPr>
            <p:ph type="sldNum" sz="quarter" idx="10"/>
          </p:nvPr>
        </p:nvSpPr>
        <p:spPr/>
        <p:txBody>
          <a:bodyPr/>
          <a:lstStyle/>
          <a:p>
            <a:fld id="{7BB7AF89-C7DC-4F1D-8DFD-7E07B74FE66F}" type="slidenum">
              <a:rPr lang="en-US" smtClean="0"/>
              <a:t>11</a:t>
            </a:fld>
            <a:endParaRPr lang="en-US" dirty="0"/>
          </a:p>
        </p:txBody>
      </p:sp>
    </p:spTree>
    <p:extLst>
      <p:ext uri="{BB962C8B-B14F-4D97-AF65-F5344CB8AC3E}">
        <p14:creationId xmlns:p14="http://schemas.microsoft.com/office/powerpoint/2010/main" val="7629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088C3-EB41-4A93-902A-D06A57A7502B}"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065FD-B424-4C25-95C5-C52235E40BA9}" type="slidenum">
              <a:rPr lang="en-US" smtClean="0"/>
              <a:t>‹#›</a:t>
            </a:fld>
            <a:endParaRPr lang="en-US"/>
          </a:p>
        </p:txBody>
      </p:sp>
    </p:spTree>
    <p:extLst>
      <p:ext uri="{BB962C8B-B14F-4D97-AF65-F5344CB8AC3E}">
        <p14:creationId xmlns:p14="http://schemas.microsoft.com/office/powerpoint/2010/main" val="166745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088C3-EB41-4A93-902A-D06A57A7502B}"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065FD-B424-4C25-95C5-C52235E40BA9}" type="slidenum">
              <a:rPr lang="en-US" smtClean="0"/>
              <a:t>‹#›</a:t>
            </a:fld>
            <a:endParaRPr lang="en-US"/>
          </a:p>
        </p:txBody>
      </p:sp>
    </p:spTree>
    <p:extLst>
      <p:ext uri="{BB962C8B-B14F-4D97-AF65-F5344CB8AC3E}">
        <p14:creationId xmlns:p14="http://schemas.microsoft.com/office/powerpoint/2010/main" val="373695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088C3-EB41-4A93-902A-D06A57A7502B}"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065FD-B424-4C25-95C5-C52235E40BA9}" type="slidenum">
              <a:rPr lang="en-US" smtClean="0"/>
              <a:t>‹#›</a:t>
            </a:fld>
            <a:endParaRPr lang="en-US"/>
          </a:p>
        </p:txBody>
      </p:sp>
    </p:spTree>
    <p:extLst>
      <p:ext uri="{BB962C8B-B14F-4D97-AF65-F5344CB8AC3E}">
        <p14:creationId xmlns:p14="http://schemas.microsoft.com/office/powerpoint/2010/main" val="196398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088C3-EB41-4A93-902A-D06A57A7502B}"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065FD-B424-4C25-95C5-C52235E40BA9}" type="slidenum">
              <a:rPr lang="en-US" smtClean="0"/>
              <a:t>‹#›</a:t>
            </a:fld>
            <a:endParaRPr lang="en-US"/>
          </a:p>
        </p:txBody>
      </p:sp>
    </p:spTree>
    <p:extLst>
      <p:ext uri="{BB962C8B-B14F-4D97-AF65-F5344CB8AC3E}">
        <p14:creationId xmlns:p14="http://schemas.microsoft.com/office/powerpoint/2010/main" val="14994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088C3-EB41-4A93-902A-D06A57A7502B}"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065FD-B424-4C25-95C5-C52235E40BA9}" type="slidenum">
              <a:rPr lang="en-US" smtClean="0"/>
              <a:t>‹#›</a:t>
            </a:fld>
            <a:endParaRPr lang="en-US"/>
          </a:p>
        </p:txBody>
      </p:sp>
    </p:spTree>
    <p:extLst>
      <p:ext uri="{BB962C8B-B14F-4D97-AF65-F5344CB8AC3E}">
        <p14:creationId xmlns:p14="http://schemas.microsoft.com/office/powerpoint/2010/main" val="270772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F088C3-EB41-4A93-902A-D06A57A7502B}"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065FD-B424-4C25-95C5-C52235E40BA9}" type="slidenum">
              <a:rPr lang="en-US" smtClean="0"/>
              <a:t>‹#›</a:t>
            </a:fld>
            <a:endParaRPr lang="en-US"/>
          </a:p>
        </p:txBody>
      </p:sp>
    </p:spTree>
    <p:extLst>
      <p:ext uri="{BB962C8B-B14F-4D97-AF65-F5344CB8AC3E}">
        <p14:creationId xmlns:p14="http://schemas.microsoft.com/office/powerpoint/2010/main" val="215096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F088C3-EB41-4A93-902A-D06A57A7502B}" type="datetimeFigureOut">
              <a:rPr lang="en-US" smtClean="0"/>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065FD-B424-4C25-95C5-C52235E40BA9}" type="slidenum">
              <a:rPr lang="en-US" smtClean="0"/>
              <a:t>‹#›</a:t>
            </a:fld>
            <a:endParaRPr lang="en-US"/>
          </a:p>
        </p:txBody>
      </p:sp>
    </p:spTree>
    <p:extLst>
      <p:ext uri="{BB962C8B-B14F-4D97-AF65-F5344CB8AC3E}">
        <p14:creationId xmlns:p14="http://schemas.microsoft.com/office/powerpoint/2010/main" val="261460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088C3-EB41-4A93-902A-D06A57A7502B}" type="datetimeFigureOut">
              <a:rPr lang="en-US" smtClean="0"/>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065FD-B424-4C25-95C5-C52235E40BA9}" type="slidenum">
              <a:rPr lang="en-US" smtClean="0"/>
              <a:t>‹#›</a:t>
            </a:fld>
            <a:endParaRPr lang="en-US"/>
          </a:p>
        </p:txBody>
      </p:sp>
    </p:spTree>
    <p:extLst>
      <p:ext uri="{BB962C8B-B14F-4D97-AF65-F5344CB8AC3E}">
        <p14:creationId xmlns:p14="http://schemas.microsoft.com/office/powerpoint/2010/main" val="369731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088C3-EB41-4A93-902A-D06A57A7502B}" type="datetimeFigureOut">
              <a:rPr lang="en-US" smtClean="0"/>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065FD-B424-4C25-95C5-C52235E40BA9}" type="slidenum">
              <a:rPr lang="en-US" smtClean="0"/>
              <a:t>‹#›</a:t>
            </a:fld>
            <a:endParaRPr lang="en-US"/>
          </a:p>
        </p:txBody>
      </p:sp>
    </p:spTree>
    <p:extLst>
      <p:ext uri="{BB962C8B-B14F-4D97-AF65-F5344CB8AC3E}">
        <p14:creationId xmlns:p14="http://schemas.microsoft.com/office/powerpoint/2010/main" val="408914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088C3-EB41-4A93-902A-D06A57A7502B}"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065FD-B424-4C25-95C5-C52235E40BA9}" type="slidenum">
              <a:rPr lang="en-US" smtClean="0"/>
              <a:t>‹#›</a:t>
            </a:fld>
            <a:endParaRPr lang="en-US"/>
          </a:p>
        </p:txBody>
      </p:sp>
    </p:spTree>
    <p:extLst>
      <p:ext uri="{BB962C8B-B14F-4D97-AF65-F5344CB8AC3E}">
        <p14:creationId xmlns:p14="http://schemas.microsoft.com/office/powerpoint/2010/main" val="388920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088C3-EB41-4A93-902A-D06A57A7502B}"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065FD-B424-4C25-95C5-C52235E40BA9}" type="slidenum">
              <a:rPr lang="en-US" smtClean="0"/>
              <a:t>‹#›</a:t>
            </a:fld>
            <a:endParaRPr lang="en-US"/>
          </a:p>
        </p:txBody>
      </p:sp>
    </p:spTree>
    <p:extLst>
      <p:ext uri="{BB962C8B-B14F-4D97-AF65-F5344CB8AC3E}">
        <p14:creationId xmlns:p14="http://schemas.microsoft.com/office/powerpoint/2010/main" val="398691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088C3-EB41-4A93-902A-D06A57A7502B}" type="datetimeFigureOut">
              <a:rPr lang="en-US" smtClean="0"/>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065FD-B424-4C25-95C5-C52235E40BA9}" type="slidenum">
              <a:rPr lang="en-US" smtClean="0"/>
              <a:t>‹#›</a:t>
            </a:fld>
            <a:endParaRPr lang="en-US"/>
          </a:p>
        </p:txBody>
      </p:sp>
    </p:spTree>
    <p:extLst>
      <p:ext uri="{BB962C8B-B14F-4D97-AF65-F5344CB8AC3E}">
        <p14:creationId xmlns:p14="http://schemas.microsoft.com/office/powerpoint/2010/main" val="2778366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diagramLayout" Target="../diagrams/layout1.xml"/><Relationship Id="rId3" Type="http://schemas.openxmlformats.org/officeDocument/2006/relationships/image" Target="../media/image1.png"/><Relationship Id="rId21" Type="http://schemas.microsoft.com/office/2007/relationships/diagramDrawing" Target="../diagrams/drawing1.xml"/><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diagramData" Target="../diagrams/data1.xml"/><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diagramColors" Target="../diagrams/colors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16.jpeg"/><Relationship Id="rId10" Type="http://schemas.openxmlformats.org/officeDocument/2006/relationships/image" Target="../media/image8.png"/><Relationship Id="rId19"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IP2n4r6YVkI" TargetMode="Externa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surveymonkey.com/s/sska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amy.treece@education.ky.gov" TargetMode="External"/><Relationship Id="rId2" Type="http://schemas.openxmlformats.org/officeDocument/2006/relationships/hyperlink" Target="http://ovecssnetwork.weebly.com/"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arroll county logo.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5000" y="2497138"/>
            <a:ext cx="7445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eminence independent.tif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45113" y="6200775"/>
            <a:ext cx="34321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fcpslogo_sm.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8788" y="1836738"/>
            <a:ext cx="666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gallatin.tif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69963" y="49213"/>
            <a:ext cx="42465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grant .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4175" y="362585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henry.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875" y="4471988"/>
            <a:ext cx="8858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oldham.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991350" y="696913"/>
            <a:ext cx="20526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owen.gif"/>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6400" y="2692400"/>
            <a:ext cx="7461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shelby.tiff"/>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55575" y="1038225"/>
            <a:ext cx="20526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spencer.tiff"/>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242300" y="3751263"/>
            <a:ext cx="7985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trimble.tiff"/>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969963" y="6254750"/>
            <a:ext cx="4159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7" descr="anchorage.tif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96888" y="5486400"/>
            <a:ext cx="1768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8" descr="bullitt.tif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727950" y="5021263"/>
            <a:ext cx="1008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9" descr="jcps logo.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61913"/>
            <a:ext cx="18811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nvGraphicFramePr>
        <p:xfrm>
          <a:off x="1126305" y="849083"/>
          <a:ext cx="7232662" cy="495604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5137" name="Picture 22" descr="KSB_logo.png"/>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7718425" y="1620838"/>
            <a:ext cx="12811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 descr="OVEC"/>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24213" y="2570163"/>
            <a:ext cx="30495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65363" y="5407025"/>
            <a:ext cx="5254625" cy="830997"/>
          </a:xfrm>
          <a:prstGeom prst="rect">
            <a:avLst/>
          </a:prstGeom>
          <a:noFill/>
        </p:spPr>
        <p:txBody>
          <a:bodyPr wrap="square" rtlCol="0">
            <a:spAutoFit/>
          </a:bodyPr>
          <a:lstStyle/>
          <a:p>
            <a:pPr algn="ctr"/>
            <a:r>
              <a:rPr lang="en-US" sz="2400" b="1" dirty="0" smtClean="0"/>
              <a:t>Social Studies Leadership Network</a:t>
            </a:r>
          </a:p>
          <a:p>
            <a:pPr algn="ctr"/>
            <a:r>
              <a:rPr lang="en-US" sz="2400" b="1" dirty="0" smtClean="0"/>
              <a:t>September 26, 2014</a:t>
            </a:r>
            <a:endParaRPr lang="en-US" sz="2400" b="1" dirty="0"/>
          </a:p>
        </p:txBody>
      </p:sp>
    </p:spTree>
    <p:extLst>
      <p:ext uri="{BB962C8B-B14F-4D97-AF65-F5344CB8AC3E}">
        <p14:creationId xmlns:p14="http://schemas.microsoft.com/office/powerpoint/2010/main" val="4166039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06469" cy="1143000"/>
          </a:xfrm>
        </p:spPr>
        <p:txBody>
          <a:bodyPr>
            <a:noAutofit/>
          </a:bodyPr>
          <a:lstStyle/>
          <a:p>
            <a:r>
              <a:rPr lang="en-US" sz="3200" b="1" dirty="0" smtClean="0">
                <a:solidFill>
                  <a:schemeClr val="accent3">
                    <a:lumMod val="50000"/>
                  </a:schemeClr>
                </a:solidFill>
                <a:effectLst>
                  <a:outerShdw blurRad="38100" dist="38100" dir="2700000" algn="tl">
                    <a:srgbClr val="000000">
                      <a:alpha val="43137"/>
                    </a:srgbClr>
                  </a:outerShdw>
                </a:effectLst>
              </a:rPr>
              <a:t>Social Studies Teacher Leader Network Meeting</a:t>
            </a:r>
            <a:endParaRPr lang="en-US" sz="32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57800" y="2189328"/>
            <a:ext cx="3657600" cy="4440072"/>
          </a:xfrm>
          <a:solidFill>
            <a:schemeClr val="accent3">
              <a:lumMod val="60000"/>
              <a:lumOff val="40000"/>
            </a:schemeClr>
          </a:solidFill>
          <a:ln>
            <a:solidFill>
              <a:schemeClr val="tx1"/>
            </a:solidFill>
          </a:ln>
        </p:spPr>
        <p:txBody>
          <a:bodyPr>
            <a:normAutofit fontScale="92500" lnSpcReduction="10000"/>
          </a:bodyPr>
          <a:lstStyle/>
          <a:p>
            <a:pPr marL="0" indent="0" algn="ctr">
              <a:spcBef>
                <a:spcPts val="0"/>
              </a:spcBef>
              <a:buNone/>
            </a:pPr>
            <a:r>
              <a:rPr lang="en-US" sz="2400" b="1" dirty="0" smtClean="0"/>
              <a:t>Document Based Question</a:t>
            </a:r>
          </a:p>
          <a:p>
            <a:pPr marL="0" indent="0" algn="ctr">
              <a:spcBef>
                <a:spcPts val="0"/>
              </a:spcBef>
              <a:buNone/>
            </a:pPr>
            <a:endParaRPr lang="en-US" sz="2400" b="1" dirty="0"/>
          </a:p>
          <a:p>
            <a:pPr marL="0" indent="0">
              <a:spcBef>
                <a:spcPts val="0"/>
              </a:spcBef>
              <a:buNone/>
            </a:pPr>
            <a:r>
              <a:rPr lang="en-US" sz="2400" b="1" dirty="0" smtClean="0"/>
              <a:t>Step 1:  Individually</a:t>
            </a:r>
          </a:p>
          <a:p>
            <a:pPr marL="0" indent="0">
              <a:spcBef>
                <a:spcPts val="0"/>
              </a:spcBef>
              <a:buNone/>
            </a:pPr>
            <a:r>
              <a:rPr lang="en-US" sz="2400" dirty="0" smtClean="0"/>
              <a:t>Take 15 minutes to review the documents and collect evidence.</a:t>
            </a:r>
          </a:p>
          <a:p>
            <a:pPr marL="0" indent="0" algn="ctr">
              <a:spcBef>
                <a:spcPts val="0"/>
              </a:spcBef>
              <a:buNone/>
            </a:pPr>
            <a:endParaRPr lang="en-US" sz="2400" dirty="0"/>
          </a:p>
          <a:p>
            <a:pPr marL="0" indent="0">
              <a:spcBef>
                <a:spcPts val="0"/>
              </a:spcBef>
              <a:buNone/>
            </a:pPr>
            <a:r>
              <a:rPr lang="en-US" sz="2400" b="1" dirty="0" smtClean="0"/>
              <a:t>Step 2:  Collaboratively</a:t>
            </a:r>
          </a:p>
          <a:p>
            <a:pPr marL="0" indent="0">
              <a:spcBef>
                <a:spcPts val="0"/>
              </a:spcBef>
              <a:buNone/>
            </a:pPr>
            <a:r>
              <a:rPr lang="en-US" sz="2400" dirty="0" smtClean="0"/>
              <a:t>Briefly discuss findings in table groups.</a:t>
            </a:r>
          </a:p>
          <a:p>
            <a:pPr marL="0" indent="0">
              <a:spcBef>
                <a:spcPts val="0"/>
              </a:spcBef>
              <a:buNone/>
            </a:pPr>
            <a:r>
              <a:rPr lang="en-US" sz="2400" dirty="0" smtClean="0"/>
              <a:t>Send ONE district member to engage in “fish bowl” discussion of  Why New? Why Now?</a:t>
            </a:r>
            <a:endParaRPr lang="en-US" sz="2400" dirty="0"/>
          </a:p>
        </p:txBody>
      </p:sp>
      <p:sp>
        <p:nvSpPr>
          <p:cNvPr id="4" name="Title 4"/>
          <p:cNvSpPr txBox="1">
            <a:spLocks/>
          </p:cNvSpPr>
          <p:nvPr/>
        </p:nvSpPr>
        <p:spPr>
          <a:xfrm>
            <a:off x="169460" y="990600"/>
            <a:ext cx="8915400" cy="914400"/>
          </a:xfrm>
          <a:prstGeom prst="rect">
            <a:avLst/>
          </a:prstGeom>
          <a:solidFill>
            <a:srgbClr val="333333"/>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ysClr val="window" lastClr="FFFFFF"/>
                </a:solidFill>
                <a:effectLst/>
                <a:uLnTx/>
                <a:uFillTx/>
                <a:ea typeface="+mj-ea"/>
                <a:cs typeface="+mj-cs"/>
              </a:rPr>
              <a:t>        WHY NEW? WHY NOW?</a:t>
            </a:r>
            <a:endParaRPr kumimoji="0" lang="en-US" sz="3600" b="0" i="0" u="none" strike="noStrike" kern="1200" cap="none" spc="0" normalizeH="0" baseline="0" noProof="0" dirty="0">
              <a:ln>
                <a:noFill/>
              </a:ln>
              <a:solidFill>
                <a:sysClr val="window" lastClr="FFFFFF"/>
              </a:solidFill>
              <a:effectLst/>
              <a:uLnTx/>
              <a:uFillTx/>
              <a:ea typeface="+mj-ea"/>
              <a:cs typeface="+mj-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189328"/>
            <a:ext cx="3447523" cy="28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9460" y="5078343"/>
            <a:ext cx="4859740" cy="1015663"/>
          </a:xfrm>
          <a:prstGeom prst="rect">
            <a:avLst/>
          </a:prstGeom>
          <a:solidFill>
            <a:schemeClr val="accent3">
              <a:lumMod val="40000"/>
              <a:lumOff val="60000"/>
            </a:schemeClr>
          </a:solidFill>
        </p:spPr>
        <p:txBody>
          <a:bodyPr wrap="square" rtlCol="0">
            <a:spAutoFit/>
          </a:bodyPr>
          <a:lstStyle/>
          <a:p>
            <a:pPr algn="ctr"/>
            <a:r>
              <a:rPr lang="en-US" sz="2000" dirty="0" smtClean="0"/>
              <a:t>James just started Kindergarten. He will enter the workforce around 2030. </a:t>
            </a:r>
          </a:p>
          <a:p>
            <a:pPr algn="ctr"/>
            <a:r>
              <a:rPr lang="en-US" sz="2000" dirty="0" smtClean="0"/>
              <a:t>How will we prepare him?</a:t>
            </a:r>
            <a:endParaRPr lang="en-US" sz="2000" dirty="0"/>
          </a:p>
        </p:txBody>
      </p:sp>
    </p:spTree>
    <p:extLst>
      <p:ext uri="{BB962C8B-B14F-4D97-AF65-F5344CB8AC3E}">
        <p14:creationId xmlns:p14="http://schemas.microsoft.com/office/powerpoint/2010/main" val="2769567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06469" cy="1143000"/>
          </a:xfrm>
        </p:spPr>
        <p:txBody>
          <a:bodyPr>
            <a:noAutofit/>
          </a:bodyPr>
          <a:lstStyle/>
          <a:p>
            <a:r>
              <a:rPr lang="en-US" sz="3200" b="1" dirty="0" smtClean="0">
                <a:solidFill>
                  <a:schemeClr val="accent3">
                    <a:lumMod val="50000"/>
                  </a:schemeClr>
                </a:solidFill>
                <a:effectLst>
                  <a:outerShdw blurRad="38100" dist="38100" dir="2700000" algn="tl">
                    <a:srgbClr val="000000">
                      <a:alpha val="43137"/>
                    </a:srgbClr>
                  </a:outerShdw>
                </a:effectLst>
              </a:rPr>
              <a:t>Social Studies Teacher Leader Network Meeting</a:t>
            </a:r>
            <a:endParaRPr lang="en-US" sz="32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27160" y="2189328"/>
            <a:ext cx="4288240" cy="3525672"/>
          </a:xfrm>
          <a:solidFill>
            <a:schemeClr val="accent6">
              <a:lumMod val="60000"/>
              <a:lumOff val="40000"/>
            </a:schemeClr>
          </a:solidFill>
          <a:ln>
            <a:solidFill>
              <a:schemeClr val="tx1"/>
            </a:solidFill>
          </a:ln>
        </p:spPr>
        <p:txBody>
          <a:bodyPr>
            <a:normAutofit/>
          </a:bodyPr>
          <a:lstStyle/>
          <a:p>
            <a:pPr marL="0" indent="0">
              <a:spcBef>
                <a:spcPts val="0"/>
              </a:spcBef>
              <a:buNone/>
            </a:pPr>
            <a:r>
              <a:rPr lang="en-US" sz="2400" b="1" i="1" dirty="0"/>
              <a:t>Social Studies education for the 21</a:t>
            </a:r>
            <a:r>
              <a:rPr lang="en-US" sz="2400" b="1" i="1" baseline="30000" dirty="0"/>
              <a:t>st</a:t>
            </a:r>
            <a:r>
              <a:rPr lang="en-US" sz="2400" b="1" i="1" dirty="0"/>
              <a:t> Century must equip learners with the dexterity of mind to question, evaluate and communicate what is necessary to become active, productive and engaged citizens in a culturally diverse, democratic society.</a:t>
            </a:r>
          </a:p>
          <a:p>
            <a:pPr marL="0" indent="0">
              <a:spcBef>
                <a:spcPts val="0"/>
              </a:spcBef>
              <a:buNone/>
            </a:pPr>
            <a:endParaRPr lang="en-US" sz="2400" b="1" dirty="0"/>
          </a:p>
        </p:txBody>
      </p:sp>
      <p:sp>
        <p:nvSpPr>
          <p:cNvPr id="4" name="Title 4"/>
          <p:cNvSpPr txBox="1">
            <a:spLocks/>
          </p:cNvSpPr>
          <p:nvPr/>
        </p:nvSpPr>
        <p:spPr>
          <a:xfrm>
            <a:off x="169460" y="990600"/>
            <a:ext cx="8915400" cy="914400"/>
          </a:xfrm>
          <a:prstGeom prst="rect">
            <a:avLst/>
          </a:prstGeom>
          <a:solidFill>
            <a:srgbClr val="333333"/>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ysClr val="window" lastClr="FFFFFF"/>
                </a:solidFill>
                <a:effectLst/>
                <a:uLnTx/>
                <a:uFillTx/>
                <a:ea typeface="+mj-ea"/>
                <a:cs typeface="+mj-cs"/>
              </a:rPr>
              <a:t>        What does James deserve?</a:t>
            </a:r>
            <a:endParaRPr kumimoji="0" lang="en-US" sz="3600" b="0" i="0" u="none" strike="noStrike" kern="1200" cap="none" spc="0" normalizeH="0" baseline="0" noProof="0" dirty="0">
              <a:ln>
                <a:noFill/>
              </a:ln>
              <a:solidFill>
                <a:sysClr val="window" lastClr="FFFFFF"/>
              </a:solidFill>
              <a:effectLst/>
              <a:uLnTx/>
              <a:uFillTx/>
              <a:ea typeface="+mj-ea"/>
              <a:cs typeface="+mj-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2189328"/>
            <a:ext cx="3581400" cy="28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9460" y="5078343"/>
            <a:ext cx="4268663" cy="1015663"/>
          </a:xfrm>
          <a:prstGeom prst="rect">
            <a:avLst/>
          </a:prstGeom>
          <a:solidFill>
            <a:schemeClr val="accent3">
              <a:lumMod val="40000"/>
              <a:lumOff val="60000"/>
            </a:schemeClr>
          </a:solidFill>
        </p:spPr>
        <p:txBody>
          <a:bodyPr wrap="square" rtlCol="0">
            <a:spAutoFit/>
          </a:bodyPr>
          <a:lstStyle/>
          <a:p>
            <a:pPr algn="ctr"/>
            <a:r>
              <a:rPr lang="en-US" sz="2000" dirty="0" smtClean="0"/>
              <a:t>James just started Kindergarten. He will enter the workforce around 2030. </a:t>
            </a:r>
          </a:p>
          <a:p>
            <a:pPr algn="ctr"/>
            <a:r>
              <a:rPr lang="en-US" sz="2000" dirty="0" smtClean="0"/>
              <a:t>How will we prepare him?</a:t>
            </a:r>
            <a:endParaRPr lang="en-US" sz="2000" dirty="0"/>
          </a:p>
        </p:txBody>
      </p:sp>
    </p:spTree>
    <p:extLst>
      <p:ext uri="{BB962C8B-B14F-4D97-AF65-F5344CB8AC3E}">
        <p14:creationId xmlns:p14="http://schemas.microsoft.com/office/powerpoint/2010/main" val="2518535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90804"/>
            <a:ext cx="5410200" cy="544626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3806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152400"/>
            <a:ext cx="4191000" cy="2971799"/>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005" y="4035786"/>
            <a:ext cx="1524000" cy="170973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4206" y="4049641"/>
            <a:ext cx="1608194" cy="170973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8780" y="4068716"/>
            <a:ext cx="2200625" cy="167680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3962400"/>
            <a:ext cx="1219200" cy="1676808"/>
          </a:xfrm>
          <a:prstGeom prst="rect">
            <a:avLst/>
          </a:prstGeom>
        </p:spPr>
      </p:pic>
      <p:sp>
        <p:nvSpPr>
          <p:cNvPr id="9" name="Plus 8"/>
          <p:cNvSpPr/>
          <p:nvPr/>
        </p:nvSpPr>
        <p:spPr>
          <a:xfrm>
            <a:off x="1828800" y="4572000"/>
            <a:ext cx="609600" cy="609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3962400" y="4572000"/>
            <a:ext cx="609600" cy="609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0"/>
          <p:cNvSpPr/>
          <p:nvPr/>
        </p:nvSpPr>
        <p:spPr>
          <a:xfrm>
            <a:off x="6579405" y="4572000"/>
            <a:ext cx="609600" cy="6096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Up Arrow 11"/>
          <p:cNvSpPr/>
          <p:nvPr/>
        </p:nvSpPr>
        <p:spPr>
          <a:xfrm>
            <a:off x="609600" y="3156204"/>
            <a:ext cx="8008994" cy="85039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315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Historically, standards were developed…</a:t>
            </a:r>
            <a:endParaRPr lang="en-US" b="1"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562" r="-450" b="51137"/>
          <a:stretch/>
        </p:blipFill>
        <p:spPr>
          <a:xfrm>
            <a:off x="280555" y="1752600"/>
            <a:ext cx="9067800" cy="1787238"/>
          </a:xfrm>
        </p:spPr>
      </p:pic>
      <p:sp>
        <p:nvSpPr>
          <p:cNvPr id="7" name="Rectangle 6"/>
          <p:cNvSpPr/>
          <p:nvPr/>
        </p:nvSpPr>
        <p:spPr>
          <a:xfrm>
            <a:off x="228600" y="3657600"/>
            <a:ext cx="2362200" cy="19534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Government and Civics</a:t>
            </a:r>
          </a:p>
          <a:p>
            <a:pPr algn="ctr"/>
            <a:r>
              <a:rPr lang="en-US" b="1" dirty="0" smtClean="0">
                <a:solidFill>
                  <a:schemeClr val="tx1"/>
                </a:solidFill>
              </a:rPr>
              <a:t>Cultures and Societies</a:t>
            </a:r>
          </a:p>
          <a:p>
            <a:pPr algn="ctr"/>
            <a:r>
              <a:rPr lang="en-US" b="1" dirty="0" smtClean="0">
                <a:solidFill>
                  <a:schemeClr val="tx1"/>
                </a:solidFill>
              </a:rPr>
              <a:t>Economics</a:t>
            </a:r>
          </a:p>
          <a:p>
            <a:pPr algn="ctr"/>
            <a:r>
              <a:rPr lang="en-US" b="1" dirty="0" smtClean="0">
                <a:solidFill>
                  <a:schemeClr val="tx1"/>
                </a:solidFill>
              </a:rPr>
              <a:t>Geography</a:t>
            </a:r>
          </a:p>
          <a:p>
            <a:pPr algn="ctr"/>
            <a:r>
              <a:rPr lang="en-US" b="1" dirty="0" smtClean="0">
                <a:solidFill>
                  <a:schemeClr val="tx1"/>
                </a:solidFill>
              </a:rPr>
              <a:t>Historical Perspective </a:t>
            </a:r>
          </a:p>
          <a:p>
            <a:pPr algn="ctr"/>
            <a:endParaRPr lang="en-US" dirty="0"/>
          </a:p>
        </p:txBody>
      </p:sp>
      <p:sp>
        <p:nvSpPr>
          <p:cNvPr id="8" name="Rectangle 7"/>
          <p:cNvSpPr/>
          <p:nvPr/>
        </p:nvSpPr>
        <p:spPr>
          <a:xfrm>
            <a:off x="2819400" y="3657600"/>
            <a:ext cx="1752600" cy="3048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r>
              <a:rPr lang="en-US" b="1" baseline="30000" dirty="0" smtClean="0">
                <a:solidFill>
                  <a:schemeClr val="tx1"/>
                </a:solidFill>
              </a:rPr>
              <a:t>th</a:t>
            </a:r>
            <a:r>
              <a:rPr lang="en-US" b="1" dirty="0" smtClean="0">
                <a:solidFill>
                  <a:schemeClr val="tx1"/>
                </a:solidFill>
              </a:rPr>
              <a:t> Grade KY</a:t>
            </a:r>
          </a:p>
          <a:p>
            <a:pPr algn="ctr"/>
            <a:r>
              <a:rPr lang="en-US" b="1" dirty="0" smtClean="0">
                <a:solidFill>
                  <a:schemeClr val="tx1"/>
                </a:solidFill>
              </a:rPr>
              <a:t>5</a:t>
            </a:r>
            <a:r>
              <a:rPr lang="en-US" b="1" baseline="30000" dirty="0" smtClean="0">
                <a:solidFill>
                  <a:schemeClr val="tx1"/>
                </a:solidFill>
              </a:rPr>
              <a:t>th</a:t>
            </a:r>
            <a:r>
              <a:rPr lang="en-US" b="1" dirty="0" smtClean="0">
                <a:solidFill>
                  <a:schemeClr val="tx1"/>
                </a:solidFill>
              </a:rPr>
              <a:t> Grade US</a:t>
            </a:r>
          </a:p>
          <a:p>
            <a:pPr algn="ctr"/>
            <a:r>
              <a:rPr lang="en-US" b="1" dirty="0" smtClean="0">
                <a:solidFill>
                  <a:schemeClr val="tx1"/>
                </a:solidFill>
              </a:rPr>
              <a:t>7</a:t>
            </a:r>
            <a:r>
              <a:rPr lang="en-US" b="1" baseline="30000" dirty="0" smtClean="0">
                <a:solidFill>
                  <a:schemeClr val="tx1"/>
                </a:solidFill>
              </a:rPr>
              <a:t>th</a:t>
            </a:r>
            <a:r>
              <a:rPr lang="en-US" b="1" dirty="0" smtClean="0">
                <a:solidFill>
                  <a:schemeClr val="tx1"/>
                </a:solidFill>
              </a:rPr>
              <a:t> Grade World Prior to 1500 AD</a:t>
            </a:r>
          </a:p>
          <a:p>
            <a:pPr algn="ctr"/>
            <a:r>
              <a:rPr lang="en-US" b="1" dirty="0" smtClean="0">
                <a:solidFill>
                  <a:schemeClr val="tx1"/>
                </a:solidFill>
              </a:rPr>
              <a:t>8</a:t>
            </a:r>
            <a:r>
              <a:rPr lang="en-US" b="1" baseline="30000" dirty="0" smtClean="0">
                <a:solidFill>
                  <a:schemeClr val="tx1"/>
                </a:solidFill>
              </a:rPr>
              <a:t>th</a:t>
            </a:r>
            <a:r>
              <a:rPr lang="en-US" b="1" dirty="0" smtClean="0">
                <a:solidFill>
                  <a:schemeClr val="tx1"/>
                </a:solidFill>
              </a:rPr>
              <a:t> Grade US to 1865</a:t>
            </a:r>
          </a:p>
          <a:p>
            <a:pPr algn="ctr"/>
            <a:r>
              <a:rPr lang="en-US" b="1" dirty="0" smtClean="0">
                <a:solidFill>
                  <a:schemeClr val="tx1"/>
                </a:solidFill>
              </a:rPr>
              <a:t>High School</a:t>
            </a:r>
          </a:p>
          <a:p>
            <a:pPr algn="ctr"/>
            <a:r>
              <a:rPr lang="en-US" b="1" dirty="0" smtClean="0">
                <a:solidFill>
                  <a:schemeClr val="tx1"/>
                </a:solidFill>
              </a:rPr>
              <a:t>World 1500 AD to Present</a:t>
            </a:r>
          </a:p>
          <a:p>
            <a:pPr algn="ctr"/>
            <a:r>
              <a:rPr lang="en-US" b="1" dirty="0" smtClean="0">
                <a:solidFill>
                  <a:schemeClr val="tx1"/>
                </a:solidFill>
              </a:rPr>
              <a:t>US History</a:t>
            </a:r>
          </a:p>
          <a:p>
            <a:pPr algn="ctr"/>
            <a:endParaRPr lang="en-US" dirty="0"/>
          </a:p>
        </p:txBody>
      </p:sp>
      <p:sp>
        <p:nvSpPr>
          <p:cNvPr id="9" name="Rectangle 8"/>
          <p:cNvSpPr/>
          <p:nvPr/>
        </p:nvSpPr>
        <p:spPr>
          <a:xfrm>
            <a:off x="4814455" y="3657600"/>
            <a:ext cx="1967346" cy="19534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Enduring Knowledge</a:t>
            </a:r>
          </a:p>
          <a:p>
            <a:pPr algn="ctr"/>
            <a:endParaRPr lang="en-US" b="1" dirty="0" smtClean="0">
              <a:solidFill>
                <a:schemeClr val="tx1"/>
              </a:solidFill>
            </a:endParaRPr>
          </a:p>
          <a:p>
            <a:pPr algn="ctr"/>
            <a:r>
              <a:rPr lang="en-US" b="1" dirty="0" smtClean="0">
                <a:solidFill>
                  <a:schemeClr val="tx1"/>
                </a:solidFill>
              </a:rPr>
              <a:t>Skills and Concepts</a:t>
            </a:r>
            <a:endParaRPr lang="en-US" b="1" dirty="0">
              <a:solidFill>
                <a:schemeClr val="tx1"/>
              </a:solidFill>
            </a:endParaRPr>
          </a:p>
        </p:txBody>
      </p:sp>
      <p:sp>
        <p:nvSpPr>
          <p:cNvPr id="10" name="Rectangle 9"/>
          <p:cNvSpPr/>
          <p:nvPr/>
        </p:nvSpPr>
        <p:spPr>
          <a:xfrm>
            <a:off x="7010400" y="3657600"/>
            <a:ext cx="1676400" cy="28194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Learning Experiences Centered on Significant Events, People,</a:t>
            </a:r>
          </a:p>
          <a:p>
            <a:pPr algn="ctr"/>
            <a:r>
              <a:rPr lang="en-US" b="1" dirty="0" smtClean="0">
                <a:solidFill>
                  <a:schemeClr val="tx1"/>
                </a:solidFill>
              </a:rPr>
              <a:t>Etc.</a:t>
            </a:r>
          </a:p>
          <a:p>
            <a:pPr algn="ctr"/>
            <a:r>
              <a:rPr lang="en-US" b="1" dirty="0" smtClean="0">
                <a:solidFill>
                  <a:schemeClr val="tx1"/>
                </a:solidFill>
              </a:rPr>
              <a:t>A lot to cover</a:t>
            </a:r>
          </a:p>
          <a:p>
            <a:pPr algn="ctr"/>
            <a:r>
              <a:rPr lang="en-US" b="1" dirty="0" smtClean="0">
                <a:solidFill>
                  <a:schemeClr val="tx1"/>
                </a:solidFill>
              </a:rPr>
              <a:t>Limited Understanding</a:t>
            </a:r>
          </a:p>
          <a:p>
            <a:pPr algn="ctr"/>
            <a:endParaRPr lang="en-US" b="1" dirty="0">
              <a:solidFill>
                <a:schemeClr val="tx1"/>
              </a:solidFill>
            </a:endParaRPr>
          </a:p>
        </p:txBody>
      </p:sp>
    </p:spTree>
    <p:extLst>
      <p:ext uri="{BB962C8B-B14F-4D97-AF65-F5344CB8AC3E}">
        <p14:creationId xmlns:p14="http://schemas.microsoft.com/office/powerpoint/2010/main" val="2025886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What if…</a:t>
            </a:r>
            <a:endParaRPr lang="en-US" b="1"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55" t="65376" r="-561" b="-2015"/>
          <a:stretch/>
        </p:blipFill>
        <p:spPr>
          <a:xfrm>
            <a:off x="0" y="1676399"/>
            <a:ext cx="8991600" cy="2086085"/>
          </a:xfrm>
        </p:spPr>
      </p:pic>
      <p:sp>
        <p:nvSpPr>
          <p:cNvPr id="5" name="Rectangle 4"/>
          <p:cNvSpPr/>
          <p:nvPr/>
        </p:nvSpPr>
        <p:spPr>
          <a:xfrm>
            <a:off x="228600" y="3657600"/>
            <a:ext cx="1371600" cy="3200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Exit Criteria</a:t>
            </a:r>
          </a:p>
          <a:p>
            <a:pPr algn="ctr"/>
            <a:r>
              <a:rPr lang="en-US" b="1" dirty="0" smtClean="0">
                <a:solidFill>
                  <a:schemeClr val="tx1"/>
                </a:solidFill>
              </a:rPr>
              <a:t>Knowledge and Skills Necessary for </a:t>
            </a:r>
            <a:r>
              <a:rPr lang="en-US" b="1" dirty="0" smtClean="0">
                <a:solidFill>
                  <a:srgbClr val="FF0000"/>
                </a:solidFill>
              </a:rPr>
              <a:t>STUDENTS </a:t>
            </a:r>
            <a:r>
              <a:rPr lang="en-US" b="1" dirty="0" smtClean="0">
                <a:solidFill>
                  <a:schemeClr val="tx1"/>
                </a:solidFill>
              </a:rPr>
              <a:t>to become College, Career and Civic Life</a:t>
            </a:r>
          </a:p>
          <a:p>
            <a:pPr algn="ctr"/>
            <a:r>
              <a:rPr lang="en-US" b="1" dirty="0" smtClean="0">
                <a:solidFill>
                  <a:schemeClr val="tx1"/>
                </a:solidFill>
              </a:rPr>
              <a:t>Ready</a:t>
            </a:r>
          </a:p>
          <a:p>
            <a:pPr algn="ctr"/>
            <a:endParaRPr lang="en-US" dirty="0"/>
          </a:p>
        </p:txBody>
      </p:sp>
      <p:sp>
        <p:nvSpPr>
          <p:cNvPr id="6" name="Rectangle 5"/>
          <p:cNvSpPr/>
          <p:nvPr/>
        </p:nvSpPr>
        <p:spPr>
          <a:xfrm>
            <a:off x="2133600" y="3657600"/>
            <a:ext cx="1447800" cy="27432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Build Progressions to help </a:t>
            </a:r>
            <a:r>
              <a:rPr lang="en-US" b="1" dirty="0" smtClean="0">
                <a:solidFill>
                  <a:srgbClr val="FF0000"/>
                </a:solidFill>
              </a:rPr>
              <a:t>STUDENTS </a:t>
            </a:r>
            <a:r>
              <a:rPr lang="en-US" b="1" dirty="0" smtClean="0">
                <a:solidFill>
                  <a:schemeClr val="tx1"/>
                </a:solidFill>
              </a:rPr>
              <a:t>develop Dexterity of Mind of Social Scientists</a:t>
            </a:r>
          </a:p>
          <a:p>
            <a:pPr algn="ctr"/>
            <a:endParaRPr lang="en-US" dirty="0"/>
          </a:p>
        </p:txBody>
      </p:sp>
      <p:sp>
        <p:nvSpPr>
          <p:cNvPr id="7" name="Rectangle 6"/>
          <p:cNvSpPr/>
          <p:nvPr/>
        </p:nvSpPr>
        <p:spPr>
          <a:xfrm>
            <a:off x="3810000" y="3657600"/>
            <a:ext cx="1371600" cy="2667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Grade Level Standards Inquiry Practices + Disciplinary Core Concepts</a:t>
            </a:r>
          </a:p>
          <a:p>
            <a:pPr algn="ctr"/>
            <a:r>
              <a:rPr lang="en-US" b="1" dirty="0" smtClean="0">
                <a:solidFill>
                  <a:schemeClr val="tx1"/>
                </a:solidFill>
              </a:rPr>
              <a:t>Empower </a:t>
            </a:r>
            <a:r>
              <a:rPr lang="en-US" b="1" dirty="0" smtClean="0">
                <a:solidFill>
                  <a:srgbClr val="FF0000"/>
                </a:solidFill>
              </a:rPr>
              <a:t>STUDENTS</a:t>
            </a:r>
          </a:p>
          <a:p>
            <a:pPr algn="ctr"/>
            <a:endParaRPr lang="en-US" dirty="0"/>
          </a:p>
        </p:txBody>
      </p:sp>
      <p:sp>
        <p:nvSpPr>
          <p:cNvPr id="8" name="Rectangle 7"/>
          <p:cNvSpPr/>
          <p:nvPr/>
        </p:nvSpPr>
        <p:spPr>
          <a:xfrm>
            <a:off x="5410200" y="3657600"/>
            <a:ext cx="1447800" cy="2667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Reflects </a:t>
            </a:r>
            <a:r>
              <a:rPr lang="en-US" b="1" dirty="0" smtClean="0">
                <a:solidFill>
                  <a:srgbClr val="FF0000"/>
                </a:solidFill>
              </a:rPr>
              <a:t>STUDENTS’ </a:t>
            </a:r>
            <a:r>
              <a:rPr lang="en-US" b="1" dirty="0" smtClean="0">
                <a:solidFill>
                  <a:schemeClr val="tx1"/>
                </a:solidFill>
              </a:rPr>
              <a:t>Role as a Learner and Participant in Society</a:t>
            </a:r>
            <a:endParaRPr lang="en-US" dirty="0"/>
          </a:p>
        </p:txBody>
      </p:sp>
      <p:sp>
        <p:nvSpPr>
          <p:cNvPr id="9" name="Rectangle 8"/>
          <p:cNvSpPr/>
          <p:nvPr/>
        </p:nvSpPr>
        <p:spPr>
          <a:xfrm>
            <a:off x="7010400" y="3657600"/>
            <a:ext cx="1676400" cy="304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Dynamic, </a:t>
            </a:r>
            <a:r>
              <a:rPr lang="en-US" b="1" dirty="0" smtClean="0">
                <a:solidFill>
                  <a:srgbClr val="FF0000"/>
                </a:solidFill>
              </a:rPr>
              <a:t>STUDENTS </a:t>
            </a:r>
            <a:r>
              <a:rPr lang="en-US" b="1" dirty="0" smtClean="0">
                <a:solidFill>
                  <a:schemeClr val="tx1"/>
                </a:solidFill>
              </a:rPr>
              <a:t>Engage In</a:t>
            </a:r>
          </a:p>
          <a:p>
            <a:pPr algn="ctr"/>
            <a:r>
              <a:rPr lang="en-US" b="1" dirty="0" smtClean="0">
                <a:solidFill>
                  <a:schemeClr val="tx1"/>
                </a:solidFill>
              </a:rPr>
              <a:t>Culture of Inquiry, </a:t>
            </a:r>
          </a:p>
          <a:p>
            <a:pPr algn="ctr"/>
            <a:r>
              <a:rPr lang="en-US" b="1" dirty="0" smtClean="0">
                <a:solidFill>
                  <a:schemeClr val="tx1"/>
                </a:solidFill>
              </a:rPr>
              <a:t>Meets Needs of </a:t>
            </a:r>
          </a:p>
          <a:p>
            <a:pPr algn="ctr"/>
            <a:r>
              <a:rPr lang="en-US" b="1" dirty="0" smtClean="0">
                <a:solidFill>
                  <a:schemeClr val="tx1"/>
                </a:solidFill>
              </a:rPr>
              <a:t>21</a:t>
            </a:r>
            <a:r>
              <a:rPr lang="en-US" b="1" baseline="30000" dirty="0" smtClean="0">
                <a:solidFill>
                  <a:schemeClr val="tx1"/>
                </a:solidFill>
              </a:rPr>
              <a:t>st</a:t>
            </a:r>
            <a:r>
              <a:rPr lang="en-US" b="1" dirty="0" smtClean="0">
                <a:solidFill>
                  <a:schemeClr val="tx1"/>
                </a:solidFill>
              </a:rPr>
              <a:t> Century Learners,</a:t>
            </a:r>
          </a:p>
          <a:p>
            <a:pPr algn="ctr"/>
            <a:r>
              <a:rPr lang="en-US" b="1" dirty="0" smtClean="0">
                <a:solidFill>
                  <a:schemeClr val="tx1"/>
                </a:solidFill>
              </a:rPr>
              <a:t>Decisions made</a:t>
            </a:r>
          </a:p>
          <a:p>
            <a:pPr algn="ctr"/>
            <a:r>
              <a:rPr lang="en-US" b="1" dirty="0" smtClean="0">
                <a:solidFill>
                  <a:schemeClr val="tx1"/>
                </a:solidFill>
              </a:rPr>
              <a:t>by districts</a:t>
            </a:r>
          </a:p>
        </p:txBody>
      </p:sp>
    </p:spTree>
    <p:extLst>
      <p:ext uri="{BB962C8B-B14F-4D97-AF65-F5344CB8AC3E}">
        <p14:creationId xmlns:p14="http://schemas.microsoft.com/office/powerpoint/2010/main" val="638083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7030A0"/>
                </a:solidFill>
              </a:rPr>
              <a:t>What is the proper relationship between standards and curriculum?</a:t>
            </a:r>
            <a:endParaRPr lang="en-US" b="1" dirty="0">
              <a:solidFill>
                <a:srgbClr val="7030A0"/>
              </a:solidFill>
            </a:endParaRPr>
          </a:p>
        </p:txBody>
      </p:sp>
      <p:sp>
        <p:nvSpPr>
          <p:cNvPr id="3" name="Content Placeholder 2"/>
          <p:cNvSpPr>
            <a:spLocks noGrp="1"/>
          </p:cNvSpPr>
          <p:nvPr>
            <p:ph idx="1"/>
          </p:nvPr>
        </p:nvSpPr>
        <p:spPr/>
        <p:txBody>
          <a:bodyPr>
            <a:normAutofit/>
          </a:bodyPr>
          <a:lstStyle/>
          <a:p>
            <a:r>
              <a:rPr lang="en-US" dirty="0" smtClean="0"/>
              <a:t>Standards are like the building code…architects must attend to them but the house is built to meet the needs of the client.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71680">
            <a:off x="595664" y="3809999"/>
            <a:ext cx="3430299" cy="22827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196" y="4680361"/>
            <a:ext cx="2895600" cy="21246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3282210"/>
            <a:ext cx="2466975" cy="1847850"/>
          </a:xfrm>
          <a:prstGeom prst="rect">
            <a:avLst/>
          </a:prstGeom>
        </p:spPr>
      </p:pic>
    </p:spTree>
    <p:extLst>
      <p:ext uri="{BB962C8B-B14F-4D97-AF65-F5344CB8AC3E}">
        <p14:creationId xmlns:p14="http://schemas.microsoft.com/office/powerpoint/2010/main" val="259181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pPr algn="l"/>
            <a:r>
              <a:rPr lang="en-US" b="1" dirty="0"/>
              <a:t>Standards are the destination…routes are the curriculum.</a:t>
            </a:r>
            <a:br>
              <a:rPr lang="en-US" b="1" dirty="0"/>
            </a:br>
            <a:endParaRPr lang="en-US" b="1"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953000"/>
            <a:ext cx="2684591" cy="17864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27894">
            <a:off x="500033" y="2063664"/>
            <a:ext cx="4355751" cy="26921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096" y="838200"/>
            <a:ext cx="3508503" cy="4114800"/>
          </a:xfrm>
          <a:prstGeom prst="rect">
            <a:avLst/>
          </a:prstGeom>
        </p:spPr>
      </p:pic>
    </p:spTree>
    <p:extLst>
      <p:ext uri="{BB962C8B-B14F-4D97-AF65-F5344CB8AC3E}">
        <p14:creationId xmlns:p14="http://schemas.microsoft.com/office/powerpoint/2010/main" val="3847783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algn="l"/>
            <a:r>
              <a:rPr lang="en-US" b="1" dirty="0"/>
              <a:t>Standards are </a:t>
            </a:r>
            <a:r>
              <a:rPr lang="en-US" b="1" dirty="0" smtClean="0"/>
              <a:t>the rules of the game game…different </a:t>
            </a:r>
            <a:r>
              <a:rPr lang="en-US" b="1" dirty="0"/>
              <a:t>playbooks make up the curriculum.</a:t>
            </a:r>
            <a:br>
              <a:rPr lang="en-US" b="1" dirty="0"/>
            </a:b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40709">
            <a:off x="450802" y="2427250"/>
            <a:ext cx="6184231" cy="24116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372810"/>
            <a:ext cx="2171700" cy="16204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673" y="4993232"/>
            <a:ext cx="2209800" cy="1655217"/>
          </a:xfrm>
          <a:prstGeom prst="rect">
            <a:avLst/>
          </a:prstGeom>
        </p:spPr>
      </p:pic>
    </p:spTree>
    <p:extLst>
      <p:ext uri="{BB962C8B-B14F-4D97-AF65-F5344CB8AC3E}">
        <p14:creationId xmlns:p14="http://schemas.microsoft.com/office/powerpoint/2010/main" val="948549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3200" b="1" dirty="0" smtClean="0"/>
              <a:t>Standards (</a:t>
            </a:r>
            <a:r>
              <a:rPr lang="en-US" sz="2800" b="1" i="1" dirty="0" smtClean="0"/>
              <a:t>STUDENT outcome</a:t>
            </a:r>
            <a:r>
              <a:rPr lang="en-US" sz="3200" b="1" dirty="0" smtClean="0"/>
              <a:t>) </a:t>
            </a:r>
            <a:br>
              <a:rPr lang="en-US" sz="3200" b="1" dirty="0" smtClean="0"/>
            </a:br>
            <a:r>
              <a:rPr lang="en-US" sz="3200" b="1" dirty="0" smtClean="0"/>
              <a:t>or </a:t>
            </a:r>
            <a:br>
              <a:rPr lang="en-US" sz="3200" b="1" dirty="0" smtClean="0"/>
            </a:br>
            <a:r>
              <a:rPr lang="en-US" sz="3200" b="1" dirty="0" smtClean="0"/>
              <a:t>Curriculum (</a:t>
            </a:r>
            <a:r>
              <a:rPr lang="en-US" sz="2800" b="1" i="1" dirty="0" smtClean="0"/>
              <a:t>plans for how to achieve an outcome</a:t>
            </a:r>
            <a:r>
              <a:rPr lang="en-US" sz="3200" b="1" dirty="0" smtClean="0"/>
              <a:t>)</a:t>
            </a:r>
            <a:endParaRPr lang="en-US" sz="3200" b="1"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i="1" dirty="0" smtClean="0"/>
              <a:t>Organize </a:t>
            </a:r>
            <a:r>
              <a:rPr lang="en-US" i="1" dirty="0"/>
              <a:t>applicable evidence into a coherent argument including the examination of claims in *historical and multimedia sources</a:t>
            </a:r>
            <a:r>
              <a:rPr lang="en-US" i="1" dirty="0" smtClean="0"/>
              <a:t>.  </a:t>
            </a:r>
          </a:p>
          <a:p>
            <a:r>
              <a:rPr lang="en-US" i="1" dirty="0" smtClean="0"/>
              <a:t>Explore documents and sources provided, collect evidence to support your argument to the following question: </a:t>
            </a:r>
            <a:r>
              <a:rPr lang="en-US" b="1" i="1" dirty="0" smtClean="0">
                <a:solidFill>
                  <a:srgbClr val="FF0000"/>
                </a:solidFill>
              </a:rPr>
              <a:t>“North or South…who killed reconstruction? ”</a:t>
            </a:r>
          </a:p>
          <a:p>
            <a:r>
              <a:rPr lang="en-US" i="1" dirty="0" smtClean="0"/>
              <a:t>Analyze primary and secondary sources to explain how and why perspectives of people have changed over time.</a:t>
            </a:r>
          </a:p>
          <a:p>
            <a:r>
              <a:rPr lang="en-US" i="1" dirty="0" smtClean="0"/>
              <a:t>Explore sources in order to determine if </a:t>
            </a:r>
            <a:r>
              <a:rPr lang="en-US" b="1" i="1" dirty="0" smtClean="0">
                <a:solidFill>
                  <a:srgbClr val="FF0000"/>
                </a:solidFill>
              </a:rPr>
              <a:t>Manifest Destiny was just or unjust?</a:t>
            </a:r>
            <a:endParaRPr lang="en-US" b="1" dirty="0">
              <a:solidFill>
                <a:srgbClr val="FF0000"/>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920" y="152400"/>
            <a:ext cx="681404" cy="88582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572108">
            <a:off x="77466" y="1116401"/>
            <a:ext cx="681404" cy="885825"/>
          </a:xfrm>
          <a:prstGeom prst="rect">
            <a:avLst/>
          </a:prstGeom>
        </p:spPr>
      </p:pic>
    </p:spTree>
    <p:extLst>
      <p:ext uri="{BB962C8B-B14F-4D97-AF65-F5344CB8AC3E}">
        <p14:creationId xmlns:p14="http://schemas.microsoft.com/office/powerpoint/2010/main" val="4025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P2n4r6YVkI"/>
          <p:cNvPicPr>
            <a:picLocks noRot="1" noChangeAspect="1"/>
          </p:cNvPicPr>
          <p:nvPr>
            <a:videoFile r:link="rId1"/>
          </p:nvPr>
        </p:nvPicPr>
        <p:blipFill>
          <a:blip r:embed="rId4"/>
          <a:stretch>
            <a:fillRect/>
          </a:stretch>
        </p:blipFill>
        <p:spPr>
          <a:xfrm>
            <a:off x="304800" y="381000"/>
            <a:ext cx="8458200" cy="6096000"/>
          </a:xfrm>
          <a:prstGeom prst="rect">
            <a:avLst/>
          </a:prstGeom>
        </p:spPr>
      </p:pic>
    </p:spTree>
    <p:extLst>
      <p:ext uri="{BB962C8B-B14F-4D97-AF65-F5344CB8AC3E}">
        <p14:creationId xmlns:p14="http://schemas.microsoft.com/office/powerpoint/2010/main" val="1776681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Architecture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1" y="1275498"/>
            <a:ext cx="4999344" cy="4850665"/>
          </a:xfrm>
        </p:spPr>
      </p:pic>
      <p:sp>
        <p:nvSpPr>
          <p:cNvPr id="5" name="Down Arrow 4"/>
          <p:cNvSpPr/>
          <p:nvPr/>
        </p:nvSpPr>
        <p:spPr>
          <a:xfrm rot="3457072">
            <a:off x="7253787" y="1253993"/>
            <a:ext cx="808923" cy="1978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Inquiry Cycle</a:t>
            </a:r>
            <a:endParaRPr lang="en-US" b="1" dirty="0"/>
          </a:p>
        </p:txBody>
      </p:sp>
      <p:sp>
        <p:nvSpPr>
          <p:cNvPr id="6" name="Down Arrow 5"/>
          <p:cNvSpPr/>
          <p:nvPr/>
        </p:nvSpPr>
        <p:spPr>
          <a:xfrm rot="6508286">
            <a:off x="7314225" y="4282169"/>
            <a:ext cx="794583" cy="2021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Inquiry Cycle</a:t>
            </a:r>
            <a:endParaRPr lang="en-US" b="1" dirty="0"/>
          </a:p>
        </p:txBody>
      </p:sp>
      <p:sp>
        <p:nvSpPr>
          <p:cNvPr id="7" name="Down Arrow 6"/>
          <p:cNvSpPr/>
          <p:nvPr/>
        </p:nvSpPr>
        <p:spPr>
          <a:xfrm rot="17529235">
            <a:off x="957611" y="1349926"/>
            <a:ext cx="680250" cy="1814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Inquiry Cycle</a:t>
            </a:r>
            <a:endParaRPr lang="en-US" b="1" dirty="0"/>
          </a:p>
        </p:txBody>
      </p:sp>
      <p:sp>
        <p:nvSpPr>
          <p:cNvPr id="8" name="Down Arrow 7"/>
          <p:cNvSpPr/>
          <p:nvPr/>
        </p:nvSpPr>
        <p:spPr>
          <a:xfrm rot="14386029">
            <a:off x="976850" y="4454132"/>
            <a:ext cx="808923" cy="1978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b="1" dirty="0" smtClean="0"/>
              <a:t>Inquiry Cycle</a:t>
            </a:r>
            <a:endParaRPr lang="en-US" b="1" dirty="0"/>
          </a:p>
        </p:txBody>
      </p:sp>
      <p:sp>
        <p:nvSpPr>
          <p:cNvPr id="9" name="Down Arrow 8"/>
          <p:cNvSpPr/>
          <p:nvPr/>
        </p:nvSpPr>
        <p:spPr>
          <a:xfrm rot="5400000">
            <a:off x="6483552" y="1750284"/>
            <a:ext cx="900518" cy="36568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Disciplinary Core Concepts</a:t>
            </a:r>
            <a:endParaRPr lang="en-US" b="1" dirty="0"/>
          </a:p>
        </p:txBody>
      </p:sp>
    </p:spTree>
    <p:extLst>
      <p:ext uri="{BB962C8B-B14F-4D97-AF65-F5344CB8AC3E}">
        <p14:creationId xmlns:p14="http://schemas.microsoft.com/office/powerpoint/2010/main" val="2032754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234" y="198593"/>
            <a:ext cx="8229600" cy="1143000"/>
          </a:xfrm>
        </p:spPr>
        <p:txBody>
          <a:bodyPr>
            <a:normAutofit/>
          </a:bodyPr>
          <a:lstStyle/>
          <a:p>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0"/>
            <a:ext cx="4953000" cy="6629400"/>
          </a:xfrm>
        </p:spPr>
      </p:pic>
      <p:sp>
        <p:nvSpPr>
          <p:cNvPr id="3" name="Left Arrow 2"/>
          <p:cNvSpPr/>
          <p:nvPr/>
        </p:nvSpPr>
        <p:spPr>
          <a:xfrm>
            <a:off x="5791200" y="2590800"/>
            <a:ext cx="27432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 Anchor Standards</a:t>
            </a:r>
            <a:endParaRPr lang="en-US" dirty="0"/>
          </a:p>
        </p:txBody>
      </p:sp>
    </p:spTree>
    <p:extLst>
      <p:ext uri="{BB962C8B-B14F-4D97-AF65-F5344CB8AC3E}">
        <p14:creationId xmlns:p14="http://schemas.microsoft.com/office/powerpoint/2010/main" val="3020807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41040"/>
            <a:ext cx="5943600" cy="5397760"/>
          </a:xfrm>
        </p:spPr>
      </p:pic>
      <p:sp>
        <p:nvSpPr>
          <p:cNvPr id="5" name="Down Arrow 4"/>
          <p:cNvSpPr/>
          <p:nvPr/>
        </p:nvSpPr>
        <p:spPr>
          <a:xfrm rot="5400000">
            <a:off x="6691884" y="-587387"/>
            <a:ext cx="789432" cy="22860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Theme</a:t>
            </a:r>
            <a:endParaRPr lang="en-US" b="1" dirty="0"/>
          </a:p>
        </p:txBody>
      </p:sp>
      <p:sp>
        <p:nvSpPr>
          <p:cNvPr id="6" name="Down Arrow 5"/>
          <p:cNvSpPr/>
          <p:nvPr/>
        </p:nvSpPr>
        <p:spPr>
          <a:xfrm rot="6895289">
            <a:off x="7172826" y="3853245"/>
            <a:ext cx="1121719" cy="220587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Grade Level Storyline</a:t>
            </a:r>
            <a:endParaRPr lang="en-US" b="1" dirty="0"/>
          </a:p>
        </p:txBody>
      </p:sp>
    </p:spTree>
    <p:extLst>
      <p:ext uri="{BB962C8B-B14F-4D97-AF65-F5344CB8AC3E}">
        <p14:creationId xmlns:p14="http://schemas.microsoft.com/office/powerpoint/2010/main" val="3161873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Down Arrow 4"/>
          <p:cNvSpPr/>
          <p:nvPr/>
        </p:nvSpPr>
        <p:spPr>
          <a:xfrm rot="5400000">
            <a:off x="7441607" y="635594"/>
            <a:ext cx="808923" cy="2128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Inquiry Cycle</a:t>
            </a:r>
            <a:endParaRPr lang="en-US" b="1" dirty="0"/>
          </a:p>
        </p:txBody>
      </p:sp>
      <p:sp>
        <p:nvSpPr>
          <p:cNvPr id="6" name="Down Arrow 5"/>
          <p:cNvSpPr/>
          <p:nvPr/>
        </p:nvSpPr>
        <p:spPr>
          <a:xfrm rot="5400000">
            <a:off x="7441607" y="3274005"/>
            <a:ext cx="808923" cy="2128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smtClean="0"/>
              <a:t>15 Standards</a:t>
            </a:r>
            <a:endParaRPr lang="en-US" b="1"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76200"/>
            <a:ext cx="6019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314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304800"/>
            <a:ext cx="8229600" cy="1143000"/>
          </a:xfrm>
        </p:spPr>
        <p:txBody>
          <a:bodyPr/>
          <a:lstStyle/>
          <a:p>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190820"/>
              </p:ext>
            </p:extLst>
          </p:nvPr>
        </p:nvGraphicFramePr>
        <p:xfrm>
          <a:off x="457200" y="1447800"/>
          <a:ext cx="8229600" cy="5181601"/>
        </p:xfrm>
        <a:graphic>
          <a:graphicData uri="http://schemas.openxmlformats.org/drawingml/2006/table">
            <a:tbl>
              <a:tblPr firstRow="1" firstCol="1" bandRow="1"/>
              <a:tblGrid>
                <a:gridCol w="1183416"/>
                <a:gridCol w="7046184"/>
              </a:tblGrid>
              <a:tr h="1264648">
                <a:tc>
                  <a:txBody>
                    <a:bodyPr/>
                    <a:lstStyle/>
                    <a:p>
                      <a:pPr marL="0" marR="0">
                        <a:lnSpc>
                          <a:spcPct val="115000"/>
                        </a:lnSpc>
                        <a:spcBef>
                          <a:spcPts val="0"/>
                        </a:spcBef>
                        <a:spcAft>
                          <a:spcPts val="0"/>
                        </a:spcAft>
                      </a:pPr>
                      <a:r>
                        <a:rPr lang="en-US" sz="1400" dirty="0">
                          <a:solidFill>
                            <a:srgbClr val="000000"/>
                          </a:solidFill>
                          <a:effectLst/>
                          <a:latin typeface="Times New Roman"/>
                          <a:ea typeface="Arial Unicode MS"/>
                          <a:cs typeface="Times New Roman"/>
                        </a:rPr>
                        <a:t>Anchor Standard </a:t>
                      </a:r>
                      <a:r>
                        <a:rPr lang="en-US" sz="1200" dirty="0">
                          <a:solidFill>
                            <a:srgbClr val="000000"/>
                          </a:solidFill>
                          <a:effectLst/>
                          <a:latin typeface="Times New Roman"/>
                          <a:ea typeface="Arial Unicode MS"/>
                          <a:cs typeface="Times New Roman"/>
                        </a:rPr>
                        <a:t>1</a:t>
                      </a:r>
                      <a:endParaRPr lang="en-US" sz="11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600" b="1" u="sng" dirty="0">
                          <a:solidFill>
                            <a:srgbClr val="000000"/>
                          </a:solidFill>
                          <a:effectLst/>
                          <a:latin typeface="Times New Roman"/>
                          <a:ea typeface="Arial Unicode MS"/>
                          <a:cs typeface="Times New Roman"/>
                        </a:rPr>
                        <a:t>Civic and Political Institutions </a:t>
                      </a:r>
                      <a:endParaRPr lang="en-US" sz="1600" dirty="0">
                        <a:effectLst/>
                        <a:latin typeface="Calibri"/>
                        <a:ea typeface="Calibri"/>
                        <a:cs typeface="Times New Roman"/>
                      </a:endParaRPr>
                    </a:p>
                    <a:p>
                      <a:pPr marL="0" marR="0">
                        <a:lnSpc>
                          <a:spcPct val="115000"/>
                        </a:lnSpc>
                        <a:spcBef>
                          <a:spcPts val="0"/>
                        </a:spcBef>
                        <a:spcAft>
                          <a:spcPts val="0"/>
                        </a:spcAft>
                      </a:pPr>
                      <a:r>
                        <a:rPr lang="en-US" sz="1600" dirty="0">
                          <a:effectLst/>
                          <a:latin typeface="Times New Roman"/>
                          <a:ea typeface="Times New Roman"/>
                          <a:cs typeface="Times New Roman"/>
                        </a:rPr>
                        <a:t>Determine the importance of the institutions of society and the principles that these institutions are intended to reflect, which requires the demonstration of in-depth understanding of la</a:t>
                      </a:r>
                      <a:r>
                        <a:rPr lang="en-US" sz="1600" spc="-80" dirty="0">
                          <a:effectLst/>
                          <a:latin typeface="Times New Roman"/>
                          <a:ea typeface="Times New Roman"/>
                          <a:cs typeface="Times New Roman"/>
                        </a:rPr>
                        <a:t>w</a:t>
                      </a:r>
                      <a:r>
                        <a:rPr lang="en-US" sz="1600" dirty="0">
                          <a:effectLst/>
                          <a:latin typeface="Times New Roman"/>
                          <a:ea typeface="Times New Roman"/>
                          <a:cs typeface="Times New Roman"/>
                        </a:rPr>
                        <a:t>, politics, and government.</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13866">
                <a:tc>
                  <a:txBody>
                    <a:bodyPr/>
                    <a:lstStyle/>
                    <a:p>
                      <a:pPr marL="0" marR="0">
                        <a:lnSpc>
                          <a:spcPct val="115000"/>
                        </a:lnSpc>
                        <a:spcBef>
                          <a:spcPts val="0"/>
                        </a:spcBef>
                        <a:spcAft>
                          <a:spcPts val="0"/>
                        </a:spcAft>
                      </a:pPr>
                      <a:r>
                        <a:rPr lang="en-US" sz="1600" u="sng" dirty="0">
                          <a:solidFill>
                            <a:srgbClr val="0000FF"/>
                          </a:solidFill>
                          <a:effectLst/>
                          <a:latin typeface="Times New Roman"/>
                          <a:ea typeface="Arial Unicode MS"/>
                          <a:cs typeface="Times New Roman"/>
                          <a:hlinkClick r:id=""/>
                        </a:rPr>
                        <a:t>K</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en-US" sz="1600" b="1" dirty="0">
                          <a:solidFill>
                            <a:srgbClr val="FF0000"/>
                          </a:solidFill>
                          <a:effectLst/>
                          <a:latin typeface="Times New Roman"/>
                          <a:ea typeface="Arial Unicode MS"/>
                          <a:cs typeface="Times New Roman"/>
                        </a:rPr>
                        <a:t>Identify</a:t>
                      </a:r>
                      <a:r>
                        <a:rPr lang="en-US" sz="1600" dirty="0">
                          <a:solidFill>
                            <a:srgbClr val="000000"/>
                          </a:solidFill>
                          <a:effectLst/>
                          <a:latin typeface="Times New Roman"/>
                          <a:ea typeface="Arial Unicode MS"/>
                          <a:cs typeface="Times New Roman"/>
                        </a:rPr>
                        <a:t> the roles and responsibilities of community members</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513866">
                <a:tc>
                  <a:txBody>
                    <a:bodyPr/>
                    <a:lstStyle/>
                    <a:p>
                      <a:pPr marL="0" marR="0">
                        <a:lnSpc>
                          <a:spcPct val="115000"/>
                        </a:lnSpc>
                        <a:spcBef>
                          <a:spcPts val="0"/>
                        </a:spcBef>
                        <a:spcAft>
                          <a:spcPts val="0"/>
                        </a:spcAft>
                      </a:pPr>
                      <a:r>
                        <a:rPr lang="en-US" sz="1600" u="sng" dirty="0">
                          <a:solidFill>
                            <a:srgbClr val="0000FF"/>
                          </a:solidFill>
                          <a:effectLst/>
                          <a:latin typeface="Times New Roman"/>
                          <a:ea typeface="Arial Unicode MS"/>
                          <a:cs typeface="Times New Roman"/>
                          <a:hlinkClick r:id=""/>
                        </a:rPr>
                        <a:t>1st</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rgbClr val="FF0000"/>
                          </a:solidFill>
                          <a:effectLst/>
                          <a:latin typeface="Times New Roman"/>
                          <a:ea typeface="Arial Unicode MS"/>
                          <a:cs typeface="Times New Roman"/>
                        </a:rPr>
                        <a:t>Explain</a:t>
                      </a:r>
                      <a:r>
                        <a:rPr lang="en-US" sz="1600" dirty="0">
                          <a:solidFill>
                            <a:srgbClr val="000000"/>
                          </a:solidFill>
                          <a:effectLst/>
                          <a:latin typeface="Times New Roman"/>
                          <a:ea typeface="Arial Unicode MS"/>
                          <a:cs typeface="Times New Roman"/>
                        </a:rPr>
                        <a:t> the need for and purposes of rules in a community</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6291">
                <a:tc>
                  <a:txBody>
                    <a:bodyPr/>
                    <a:lstStyle/>
                    <a:p>
                      <a:pPr marL="0" marR="0">
                        <a:lnSpc>
                          <a:spcPct val="115000"/>
                        </a:lnSpc>
                        <a:spcBef>
                          <a:spcPts val="0"/>
                        </a:spcBef>
                        <a:spcAft>
                          <a:spcPts val="0"/>
                        </a:spcAft>
                      </a:pPr>
                      <a:r>
                        <a:rPr lang="en-US" sz="1600" u="sng" dirty="0">
                          <a:solidFill>
                            <a:srgbClr val="0000FF"/>
                          </a:solidFill>
                          <a:effectLst/>
                          <a:latin typeface="Times New Roman"/>
                          <a:ea typeface="Arial Unicode MS"/>
                          <a:cs typeface="Times New Roman"/>
                          <a:hlinkClick r:id=""/>
                        </a:rPr>
                        <a:t>2nd</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en-US" sz="1600" b="1" dirty="0">
                          <a:solidFill>
                            <a:srgbClr val="FF0000"/>
                          </a:solidFill>
                          <a:effectLst/>
                          <a:latin typeface="Times New Roman"/>
                          <a:ea typeface="Arial Unicode MS"/>
                          <a:cs typeface="Times New Roman"/>
                        </a:rPr>
                        <a:t>Explain </a:t>
                      </a:r>
                      <a:r>
                        <a:rPr lang="en-US" sz="1600" dirty="0">
                          <a:solidFill>
                            <a:srgbClr val="000000"/>
                          </a:solidFill>
                          <a:effectLst/>
                          <a:latin typeface="Times New Roman"/>
                          <a:ea typeface="Arial Unicode MS"/>
                          <a:cs typeface="Times New Roman"/>
                        </a:rPr>
                        <a:t>what governments are and how communities work to accomplish tasks and establish responsibilities</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676291">
                <a:tc>
                  <a:txBody>
                    <a:bodyPr/>
                    <a:lstStyle/>
                    <a:p>
                      <a:pPr marL="0" marR="0">
                        <a:lnSpc>
                          <a:spcPct val="115000"/>
                        </a:lnSpc>
                        <a:spcBef>
                          <a:spcPts val="0"/>
                        </a:spcBef>
                        <a:spcAft>
                          <a:spcPts val="0"/>
                        </a:spcAft>
                      </a:pPr>
                      <a:r>
                        <a:rPr lang="en-US" sz="1600" u="sng" dirty="0">
                          <a:solidFill>
                            <a:srgbClr val="0000FF"/>
                          </a:solidFill>
                          <a:effectLst/>
                          <a:latin typeface="Times New Roman"/>
                          <a:ea typeface="Arial Unicode MS"/>
                          <a:cs typeface="Times New Roman"/>
                          <a:hlinkClick r:id=""/>
                        </a:rPr>
                        <a:t>3rd</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rgbClr val="FF0000"/>
                          </a:solidFill>
                          <a:effectLst/>
                          <a:latin typeface="Times New Roman"/>
                          <a:ea typeface="Arial Unicode MS"/>
                          <a:cs typeface="Times New Roman"/>
                        </a:rPr>
                        <a:t>Explain</a:t>
                      </a:r>
                      <a:r>
                        <a:rPr lang="en-US" sz="1600" dirty="0">
                          <a:solidFill>
                            <a:srgbClr val="000000"/>
                          </a:solidFill>
                          <a:effectLst/>
                          <a:latin typeface="Times New Roman"/>
                          <a:ea typeface="Arial Unicode MS"/>
                          <a:cs typeface="Times New Roman"/>
                        </a:rPr>
                        <a:t> how citizens responsibly participate in democratic processes and practice civic responsibility </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348">
                <a:tc>
                  <a:txBody>
                    <a:bodyPr/>
                    <a:lstStyle/>
                    <a:p>
                      <a:pPr marL="0" marR="0">
                        <a:lnSpc>
                          <a:spcPct val="115000"/>
                        </a:lnSpc>
                        <a:spcBef>
                          <a:spcPts val="0"/>
                        </a:spcBef>
                        <a:spcAft>
                          <a:spcPts val="0"/>
                        </a:spcAft>
                      </a:pPr>
                      <a:r>
                        <a:rPr lang="en-US" sz="1600" u="sng" dirty="0">
                          <a:solidFill>
                            <a:srgbClr val="0000FF"/>
                          </a:solidFill>
                          <a:effectLst/>
                          <a:latin typeface="Times New Roman"/>
                          <a:ea typeface="Arial Unicode MS"/>
                          <a:cs typeface="Times New Roman"/>
                          <a:hlinkClick r:id=""/>
                        </a:rPr>
                        <a:t>4th</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nSpc>
                          <a:spcPct val="115000"/>
                        </a:lnSpc>
                        <a:spcBef>
                          <a:spcPts val="0"/>
                        </a:spcBef>
                        <a:spcAft>
                          <a:spcPts val="0"/>
                        </a:spcAft>
                      </a:pPr>
                      <a:r>
                        <a:rPr lang="en-US" sz="1600" b="1" dirty="0">
                          <a:solidFill>
                            <a:srgbClr val="FF0000"/>
                          </a:solidFill>
                          <a:effectLst/>
                          <a:latin typeface="Times New Roman"/>
                          <a:ea typeface="Arial Unicode MS"/>
                          <a:cs typeface="Times New Roman"/>
                        </a:rPr>
                        <a:t>Describe</a:t>
                      </a:r>
                      <a:r>
                        <a:rPr lang="en-US" sz="1600" dirty="0">
                          <a:solidFill>
                            <a:srgbClr val="000000"/>
                          </a:solidFill>
                          <a:effectLst/>
                          <a:latin typeface="Times New Roman"/>
                          <a:ea typeface="Arial Unicode MS"/>
                          <a:cs typeface="Times New Roman"/>
                        </a:rPr>
                        <a:t> the origins, functions, and structure of state government to determine how it supports freedom within a democracy</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676291">
                <a:tc>
                  <a:txBody>
                    <a:bodyPr/>
                    <a:lstStyle/>
                    <a:p>
                      <a:pPr marL="0" marR="0">
                        <a:lnSpc>
                          <a:spcPct val="115000"/>
                        </a:lnSpc>
                        <a:spcBef>
                          <a:spcPts val="0"/>
                        </a:spcBef>
                        <a:spcAft>
                          <a:spcPts val="0"/>
                        </a:spcAft>
                      </a:pPr>
                      <a:r>
                        <a:rPr lang="en-US" sz="1600" u="sng" dirty="0">
                          <a:solidFill>
                            <a:srgbClr val="0000FF"/>
                          </a:solidFill>
                          <a:effectLst/>
                          <a:latin typeface="Times New Roman"/>
                          <a:ea typeface="Arial Unicode MS"/>
                          <a:cs typeface="Times New Roman"/>
                          <a:hlinkClick r:id=""/>
                        </a:rPr>
                        <a:t>5th</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rgbClr val="FF0000"/>
                          </a:solidFill>
                          <a:effectLst/>
                          <a:latin typeface="Times New Roman"/>
                          <a:ea typeface="Arial Unicode MS"/>
                          <a:cs typeface="Times New Roman"/>
                        </a:rPr>
                        <a:t>Explain</a:t>
                      </a:r>
                      <a:r>
                        <a:rPr lang="en-US" sz="1600" dirty="0">
                          <a:solidFill>
                            <a:srgbClr val="000000"/>
                          </a:solidFill>
                          <a:effectLst/>
                          <a:latin typeface="Times New Roman"/>
                          <a:ea typeface="Arial Unicode MS"/>
                          <a:cs typeface="Times New Roman"/>
                        </a:rPr>
                        <a:t> how government effects how citizens, political and economic groups function within society</a:t>
                      </a:r>
                      <a:endParaRPr lang="en-US" sz="1600" dirty="0">
                        <a:effectLst/>
                        <a:latin typeface="Calibri"/>
                        <a:ea typeface="Calibri"/>
                        <a:cs typeface="Times New Roman"/>
                      </a:endParaRPr>
                    </a:p>
                  </a:txBody>
                  <a:tcPr marL="50800" marR="50800" marT="50800" marB="508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Left Arrow 2"/>
          <p:cNvSpPr/>
          <p:nvPr/>
        </p:nvSpPr>
        <p:spPr>
          <a:xfrm rot="18927925">
            <a:off x="6725703" y="212168"/>
            <a:ext cx="1869142" cy="10969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K-12 Progressions</a:t>
            </a:r>
            <a:endParaRPr lang="en-US" dirty="0"/>
          </a:p>
        </p:txBody>
      </p:sp>
    </p:spTree>
    <p:extLst>
      <p:ext uri="{BB962C8B-B14F-4D97-AF65-F5344CB8AC3E}">
        <p14:creationId xmlns:p14="http://schemas.microsoft.com/office/powerpoint/2010/main" val="2766150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r>
              <a:rPr lang="en-US" b="1" dirty="0" smtClean="0"/>
              <a:t>Learning Progressions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47800"/>
            <a:ext cx="4097627" cy="257730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94045">
            <a:off x="1146638" y="3874603"/>
            <a:ext cx="2400095" cy="240009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08934">
            <a:off x="5010040" y="2202564"/>
            <a:ext cx="3637929" cy="19569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4572000"/>
            <a:ext cx="1926384" cy="2057400"/>
          </a:xfrm>
          <a:prstGeom prst="rect">
            <a:avLst/>
          </a:prstGeom>
        </p:spPr>
      </p:pic>
    </p:spTree>
    <p:extLst>
      <p:ext uri="{BB962C8B-B14F-4D97-AF65-F5344CB8AC3E}">
        <p14:creationId xmlns:p14="http://schemas.microsoft.com/office/powerpoint/2010/main" val="4104519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9"/>
          <p:cNvGrpSpPr>
            <a:grpSpLocks/>
          </p:cNvGrpSpPr>
          <p:nvPr/>
        </p:nvGrpSpPr>
        <p:grpSpPr bwMode="auto">
          <a:xfrm>
            <a:off x="-566738" y="0"/>
            <a:ext cx="10458451" cy="7116763"/>
            <a:chOff x="0" y="0"/>
            <a:chExt cx="6588" cy="4483"/>
          </a:xfrm>
        </p:grpSpPr>
        <p:grpSp>
          <p:nvGrpSpPr>
            <p:cNvPr id="4105" name="Group 16"/>
            <p:cNvGrpSpPr>
              <a:grpSpLocks/>
            </p:cNvGrpSpPr>
            <p:nvPr/>
          </p:nvGrpSpPr>
          <p:grpSpPr bwMode="auto">
            <a:xfrm>
              <a:off x="406" y="0"/>
              <a:ext cx="5760" cy="4320"/>
              <a:chOff x="0" y="0"/>
              <a:chExt cx="5760" cy="4320"/>
            </a:xfrm>
          </p:grpSpPr>
          <p:grpSp>
            <p:nvGrpSpPr>
              <p:cNvPr id="4128" name="Group 4"/>
              <p:cNvGrpSpPr>
                <a:grpSpLocks/>
              </p:cNvGrpSpPr>
              <p:nvPr/>
            </p:nvGrpSpPr>
            <p:grpSpPr bwMode="auto">
              <a:xfrm>
                <a:off x="0" y="0"/>
                <a:ext cx="1583" cy="4320"/>
                <a:chOff x="0" y="0"/>
                <a:chExt cx="1583" cy="4320"/>
              </a:xfrm>
            </p:grpSpPr>
            <p:sp>
              <p:nvSpPr>
                <p:cNvPr id="4140" name="Rectangle 1"/>
                <p:cNvSpPr>
                  <a:spLocks/>
                </p:cNvSpPr>
                <p:nvPr/>
              </p:nvSpPr>
              <p:spPr bwMode="auto">
                <a:xfrm>
                  <a:off x="576" y="0"/>
                  <a:ext cx="1007"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41" name="Rectangle 2"/>
                <p:cNvSpPr>
                  <a:spLocks/>
                </p:cNvSpPr>
                <p:nvPr/>
              </p:nvSpPr>
              <p:spPr bwMode="auto">
                <a:xfrm>
                  <a:off x="0"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42" name="Rectangle 3"/>
                <p:cNvSpPr>
                  <a:spLocks/>
                </p:cNvSpPr>
                <p:nvPr/>
              </p:nvSpPr>
              <p:spPr bwMode="auto">
                <a:xfrm>
                  <a:off x="144" y="0"/>
                  <a:ext cx="480"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grpSp>
            <p:nvGrpSpPr>
              <p:cNvPr id="4129" name="Group 8"/>
              <p:cNvGrpSpPr>
                <a:grpSpLocks/>
              </p:cNvGrpSpPr>
              <p:nvPr/>
            </p:nvGrpSpPr>
            <p:grpSpPr bwMode="auto">
              <a:xfrm>
                <a:off x="266" y="0"/>
                <a:ext cx="1584" cy="4320"/>
                <a:chOff x="0" y="0"/>
                <a:chExt cx="1584" cy="4320"/>
              </a:xfrm>
            </p:grpSpPr>
            <p:sp>
              <p:nvSpPr>
                <p:cNvPr id="4137" name="Rectangle 5"/>
                <p:cNvSpPr>
                  <a:spLocks/>
                </p:cNvSpPr>
                <p:nvPr/>
              </p:nvSpPr>
              <p:spPr bwMode="auto">
                <a:xfrm>
                  <a:off x="576" y="0"/>
                  <a:ext cx="100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8" name="Rectangle 6"/>
                <p:cNvSpPr>
                  <a:spLocks/>
                </p:cNvSpPr>
                <p:nvPr/>
              </p:nvSpPr>
              <p:spPr bwMode="auto">
                <a:xfrm>
                  <a:off x="0"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9" name="Rectangle 7"/>
                <p:cNvSpPr>
                  <a:spLocks/>
                </p:cNvSpPr>
                <p:nvPr/>
              </p:nvSpPr>
              <p:spPr bwMode="auto">
                <a:xfrm>
                  <a:off x="144" y="0"/>
                  <a:ext cx="480"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grpSp>
            <p:nvGrpSpPr>
              <p:cNvPr id="4130" name="Group 12"/>
              <p:cNvGrpSpPr>
                <a:grpSpLocks/>
              </p:cNvGrpSpPr>
              <p:nvPr/>
            </p:nvGrpSpPr>
            <p:grpSpPr bwMode="auto">
              <a:xfrm rot="10800000">
                <a:off x="4175" y="0"/>
                <a:ext cx="1584" cy="4320"/>
                <a:chOff x="0" y="0"/>
                <a:chExt cx="1584" cy="4320"/>
              </a:xfrm>
            </p:grpSpPr>
            <p:sp>
              <p:nvSpPr>
                <p:cNvPr id="4134" name="Rectangle 9"/>
                <p:cNvSpPr>
                  <a:spLocks/>
                </p:cNvSpPr>
                <p:nvPr/>
              </p:nvSpPr>
              <p:spPr bwMode="auto">
                <a:xfrm>
                  <a:off x="576" y="0"/>
                  <a:ext cx="100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5" name="Rectangle 10"/>
                <p:cNvSpPr>
                  <a:spLocks/>
                </p:cNvSpPr>
                <p:nvPr/>
              </p:nvSpPr>
              <p:spPr bwMode="auto">
                <a:xfrm>
                  <a:off x="0"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6" name="Rectangle 11"/>
                <p:cNvSpPr>
                  <a:spLocks/>
                </p:cNvSpPr>
                <p:nvPr/>
              </p:nvSpPr>
              <p:spPr bwMode="auto">
                <a:xfrm>
                  <a:off x="144" y="0"/>
                  <a:ext cx="480"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sp>
            <p:nvSpPr>
              <p:cNvPr id="4131" name="Rectangle 13"/>
              <p:cNvSpPr>
                <a:spLocks/>
              </p:cNvSpPr>
              <p:nvPr/>
            </p:nvSpPr>
            <p:spPr bwMode="auto">
              <a:xfrm>
                <a:off x="2399" y="0"/>
                <a:ext cx="1777"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2" name="Rectangle 14"/>
              <p:cNvSpPr>
                <a:spLocks/>
              </p:cNvSpPr>
              <p:nvPr/>
            </p:nvSpPr>
            <p:spPr bwMode="auto">
              <a:xfrm>
                <a:off x="1824"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3" name="Rectangle 15"/>
              <p:cNvSpPr>
                <a:spLocks/>
              </p:cNvSpPr>
              <p:nvPr/>
            </p:nvSpPr>
            <p:spPr bwMode="auto">
              <a:xfrm>
                <a:off x="1967" y="0"/>
                <a:ext cx="481"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sp>
          <p:nvSpPr>
            <p:cNvPr id="4106" name="Freeform 17"/>
            <p:cNvSpPr>
              <a:spLocks/>
            </p:cNvSpPr>
            <p:nvPr/>
          </p:nvSpPr>
          <p:spPr bwMode="auto">
            <a:xfrm>
              <a:off x="398" y="3172"/>
              <a:ext cx="5761" cy="734"/>
            </a:xfrm>
            <a:custGeom>
              <a:avLst/>
              <a:gdLst>
                <a:gd name="T0" fmla="*/ 0 w 21600"/>
                <a:gd name="T1" fmla="*/ 0 h 21431"/>
                <a:gd name="T2" fmla="*/ 0 w 21600"/>
                <a:gd name="T3" fmla="*/ 0 h 21431"/>
                <a:gd name="T4" fmla="*/ 0 w 21600"/>
                <a:gd name="T5" fmla="*/ 0 h 21431"/>
                <a:gd name="T6" fmla="*/ 0 w 21600"/>
                <a:gd name="T7" fmla="*/ 0 h 21431"/>
                <a:gd name="T8" fmla="*/ 0 w 21600"/>
                <a:gd name="T9" fmla="*/ 0 h 2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431">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07" name="Freeform 18"/>
            <p:cNvSpPr>
              <a:spLocks/>
            </p:cNvSpPr>
            <p:nvPr/>
          </p:nvSpPr>
          <p:spPr bwMode="auto">
            <a:xfrm>
              <a:off x="398" y="2195"/>
              <a:ext cx="5761" cy="549"/>
            </a:xfrm>
            <a:custGeom>
              <a:avLst/>
              <a:gdLst>
                <a:gd name="T0" fmla="*/ 0 w 21600"/>
                <a:gd name="T1" fmla="*/ 0 h 21132"/>
                <a:gd name="T2" fmla="*/ 0 w 21600"/>
                <a:gd name="T3" fmla="*/ 0 h 21132"/>
                <a:gd name="T4" fmla="*/ 0 w 21600"/>
                <a:gd name="T5" fmla="*/ 0 h 21132"/>
                <a:gd name="T6" fmla="*/ 0 w 21600"/>
                <a:gd name="T7" fmla="*/ 0 h 21132"/>
                <a:gd name="T8" fmla="*/ 0 w 21600"/>
                <a:gd name="T9" fmla="*/ 0 h 21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132">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08" name="Freeform 19"/>
            <p:cNvSpPr>
              <a:spLocks/>
            </p:cNvSpPr>
            <p:nvPr/>
          </p:nvSpPr>
          <p:spPr bwMode="auto">
            <a:xfrm>
              <a:off x="391" y="3553"/>
              <a:ext cx="1893" cy="763"/>
            </a:xfrm>
            <a:custGeom>
              <a:avLst/>
              <a:gdLst>
                <a:gd name="T0" fmla="*/ 0 w 21600"/>
                <a:gd name="T1" fmla="*/ 0 h 21600"/>
                <a:gd name="T2" fmla="*/ 0 w 21600"/>
                <a:gd name="T3" fmla="*/ 0 h 21600"/>
                <a:gd name="T4" fmla="*/ 0 60000 65536"/>
                <a:gd name="T5" fmla="*/ 0 60000 65536"/>
              </a:gdLst>
              <a:ahLst/>
              <a:cxnLst>
                <a:cxn ang="T4">
                  <a:pos x="T0" y="T1"/>
                </a:cxn>
                <a:cxn ang="T5">
                  <a:pos x="T2" y="T3"/>
                </a:cxn>
              </a:cxnLst>
              <a:rect l="0" t="0" r="r" b="b"/>
              <a:pathLst>
                <a:path w="21600" h="21600">
                  <a:moveTo>
                    <a:pt x="0" y="0"/>
                  </a:moveTo>
                  <a:cubicBezTo>
                    <a:pt x="7933" y="8947"/>
                    <a:pt x="15866" y="17894"/>
                    <a:pt x="21600" y="21600"/>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09" name="Freeform 20"/>
            <p:cNvSpPr>
              <a:spLocks/>
            </p:cNvSpPr>
            <p:nvPr/>
          </p:nvSpPr>
          <p:spPr bwMode="auto">
            <a:xfrm>
              <a:off x="398" y="3329"/>
              <a:ext cx="5761" cy="922"/>
            </a:xfrm>
            <a:custGeom>
              <a:avLst/>
              <a:gdLst>
                <a:gd name="T0" fmla="*/ 0 w 21600"/>
                <a:gd name="T1" fmla="*/ 0 h 21438"/>
                <a:gd name="T2" fmla="*/ 0 w 21600"/>
                <a:gd name="T3" fmla="*/ 0 h 21438"/>
                <a:gd name="T4" fmla="*/ 0 w 21600"/>
                <a:gd name="T5" fmla="*/ 0 h 21438"/>
                <a:gd name="T6" fmla="*/ 0 w 21600"/>
                <a:gd name="T7" fmla="*/ 0 h 21438"/>
                <a:gd name="T8" fmla="*/ 0 w 21600"/>
                <a:gd name="T9" fmla="*/ 0 h 21438"/>
                <a:gd name="T10" fmla="*/ 0 w 21600"/>
                <a:gd name="T11" fmla="*/ 0 h 21438"/>
                <a:gd name="T12" fmla="*/ 0 w 21600"/>
                <a:gd name="T13" fmla="*/ 0 h 21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438">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0" name="Freeform 21"/>
            <p:cNvSpPr>
              <a:spLocks/>
            </p:cNvSpPr>
            <p:nvPr/>
          </p:nvSpPr>
          <p:spPr bwMode="auto">
            <a:xfrm>
              <a:off x="1752" y="3235"/>
              <a:ext cx="4399" cy="1081"/>
            </a:xfrm>
            <a:custGeom>
              <a:avLst/>
              <a:gdLst>
                <a:gd name="T0" fmla="*/ 0 w 21600"/>
                <a:gd name="T1" fmla="*/ 0 h 21531"/>
                <a:gd name="T2" fmla="*/ 0 w 21600"/>
                <a:gd name="T3" fmla="*/ 0 h 21531"/>
                <a:gd name="T4" fmla="*/ 0 w 21600"/>
                <a:gd name="T5" fmla="*/ 0 h 21531"/>
                <a:gd name="T6" fmla="*/ 0 w 21600"/>
                <a:gd name="T7" fmla="*/ 0 h 21531"/>
                <a:gd name="T8" fmla="*/ 0 w 21600"/>
                <a:gd name="T9" fmla="*/ 0 h 21531"/>
                <a:gd name="T10" fmla="*/ 0 w 21600"/>
                <a:gd name="T11" fmla="*/ 0 h 21531"/>
                <a:gd name="T12" fmla="*/ 0 w 21600"/>
                <a:gd name="T13" fmla="*/ 0 h 21531"/>
                <a:gd name="T14" fmla="*/ 0 w 21600"/>
                <a:gd name="T15" fmla="*/ 0 h 21531"/>
                <a:gd name="T16" fmla="*/ 0 w 21600"/>
                <a:gd name="T17" fmla="*/ 0 h 21531"/>
                <a:gd name="T18" fmla="*/ 0 w 21600"/>
                <a:gd name="T19" fmla="*/ 0 h 21531"/>
                <a:gd name="T20" fmla="*/ 0 w 21600"/>
                <a:gd name="T21" fmla="*/ 0 h 215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531">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1" name="Freeform 22"/>
            <p:cNvSpPr>
              <a:spLocks/>
            </p:cNvSpPr>
            <p:nvPr/>
          </p:nvSpPr>
          <p:spPr bwMode="auto">
            <a:xfrm rot="1800000">
              <a:off x="2293" y="1801"/>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9412"/>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2" name="Freeform 23"/>
            <p:cNvSpPr>
              <a:spLocks/>
            </p:cNvSpPr>
            <p:nvPr/>
          </p:nvSpPr>
          <p:spPr bwMode="auto">
            <a:xfrm rot="1800000">
              <a:off x="2749" y="2599"/>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3" name="Freeform 24"/>
            <p:cNvSpPr>
              <a:spLocks/>
            </p:cNvSpPr>
            <p:nvPr/>
          </p:nvSpPr>
          <p:spPr bwMode="auto">
            <a:xfrm rot="1800000">
              <a:off x="2755" y="1003"/>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14" name="Freeform 25"/>
            <p:cNvSpPr>
              <a:spLocks/>
            </p:cNvSpPr>
            <p:nvPr/>
          </p:nvSpPr>
          <p:spPr bwMode="auto">
            <a:xfrm rot="1800000">
              <a:off x="2281" y="205"/>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3137"/>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15" name="Freeform 26"/>
            <p:cNvSpPr>
              <a:spLocks/>
            </p:cNvSpPr>
            <p:nvPr/>
          </p:nvSpPr>
          <p:spPr bwMode="auto">
            <a:xfrm rot="1800000">
              <a:off x="3217" y="3391"/>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5098"/>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6" name="Freeform 27"/>
            <p:cNvSpPr>
              <a:spLocks/>
            </p:cNvSpPr>
            <p:nvPr/>
          </p:nvSpPr>
          <p:spPr bwMode="auto">
            <a:xfrm rot="1800000">
              <a:off x="165" y="2647"/>
              <a:ext cx="795" cy="8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1635"/>
                  </a:moveTo>
                  <a:lnTo>
                    <a:pt x="965" y="0"/>
                  </a:lnTo>
                  <a:lnTo>
                    <a:pt x="14815" y="0"/>
                  </a:lnTo>
                  <a:lnTo>
                    <a:pt x="21600" y="10800"/>
                  </a:lnTo>
                  <a:lnTo>
                    <a:pt x="14815" y="21600"/>
                  </a:lnTo>
                  <a:lnTo>
                    <a:pt x="12749" y="21595"/>
                  </a:lnTo>
                  <a:lnTo>
                    <a:pt x="0" y="1635"/>
                  </a:lnTo>
                  <a:close/>
                  <a:moveTo>
                    <a:pt x="0" y="1635"/>
                  </a:moveTo>
                </a:path>
              </a:pathLst>
            </a:custGeom>
            <a:solidFill>
              <a:srgbClr val="FFFFFF">
                <a:alpha val="9412"/>
              </a:srgbClr>
            </a:solidFill>
            <a:ln w="12700" cap="flat">
              <a:solidFill>
                <a:srgbClr val="FFFFFF">
                  <a:alpha val="12157"/>
                </a:srgbClr>
              </a:solidFill>
              <a:prstDash val="solid"/>
              <a:round/>
              <a:headEnd type="none" w="med" len="med"/>
              <a:tailEnd type="none" w="med" len="med"/>
            </a:ln>
          </p:spPr>
          <p:txBody>
            <a:bodyPr lIns="0" tIns="0" rIns="0" bIns="0"/>
            <a:lstStyle/>
            <a:p>
              <a:endParaRPr lang="en-US"/>
            </a:p>
          </p:txBody>
        </p:sp>
        <p:sp>
          <p:nvSpPr>
            <p:cNvPr id="4117" name="Freeform 28"/>
            <p:cNvSpPr>
              <a:spLocks/>
            </p:cNvSpPr>
            <p:nvPr/>
          </p:nvSpPr>
          <p:spPr bwMode="auto">
            <a:xfrm rot="1800000">
              <a:off x="421" y="3403"/>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8" name="Freeform 29"/>
            <p:cNvSpPr>
              <a:spLocks/>
            </p:cNvSpPr>
            <p:nvPr/>
          </p:nvSpPr>
          <p:spPr bwMode="auto">
            <a:xfrm rot="1800000">
              <a:off x="439" y="1795"/>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19" name="Freeform 30"/>
            <p:cNvSpPr>
              <a:spLocks/>
            </p:cNvSpPr>
            <p:nvPr/>
          </p:nvSpPr>
          <p:spPr bwMode="auto">
            <a:xfrm rot="1800000">
              <a:off x="895" y="2599"/>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0" name="Freeform 31"/>
            <p:cNvSpPr>
              <a:spLocks/>
            </p:cNvSpPr>
            <p:nvPr/>
          </p:nvSpPr>
          <p:spPr bwMode="auto">
            <a:xfrm rot="1800000">
              <a:off x="1357" y="3409"/>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1" name="Freeform 32"/>
            <p:cNvSpPr>
              <a:spLocks/>
            </p:cNvSpPr>
            <p:nvPr/>
          </p:nvSpPr>
          <p:spPr bwMode="auto">
            <a:xfrm rot="1800000">
              <a:off x="1369" y="1801"/>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22" name="Freeform 33"/>
            <p:cNvSpPr>
              <a:spLocks/>
            </p:cNvSpPr>
            <p:nvPr/>
          </p:nvSpPr>
          <p:spPr bwMode="auto">
            <a:xfrm rot="1800000">
              <a:off x="907" y="985"/>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3" name="Freeform 34"/>
            <p:cNvSpPr>
              <a:spLocks/>
            </p:cNvSpPr>
            <p:nvPr/>
          </p:nvSpPr>
          <p:spPr bwMode="auto">
            <a:xfrm rot="1800000">
              <a:off x="4694" y="2611"/>
              <a:ext cx="1008"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52" y="0"/>
                  </a:moveTo>
                  <a:lnTo>
                    <a:pt x="0" y="10800"/>
                  </a:lnTo>
                  <a:lnTo>
                    <a:pt x="5352" y="21600"/>
                  </a:lnTo>
                  <a:lnTo>
                    <a:pt x="16248" y="21600"/>
                  </a:lnTo>
                  <a:lnTo>
                    <a:pt x="21600" y="10800"/>
                  </a:lnTo>
                  <a:lnTo>
                    <a:pt x="16248" y="0"/>
                  </a:lnTo>
                  <a:lnTo>
                    <a:pt x="5352" y="0"/>
                  </a:lnTo>
                  <a:close/>
                  <a:moveTo>
                    <a:pt x="5352" y="0"/>
                  </a:moveTo>
                </a:path>
              </a:pathLst>
            </a:custGeom>
            <a:solidFill>
              <a:srgbClr val="FFFFFF">
                <a:alpha val="9412"/>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4" name="Freeform 35"/>
            <p:cNvSpPr>
              <a:spLocks/>
            </p:cNvSpPr>
            <p:nvPr/>
          </p:nvSpPr>
          <p:spPr bwMode="auto">
            <a:xfrm rot="1800000">
              <a:off x="5162" y="3415"/>
              <a:ext cx="1008"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52" y="0"/>
                  </a:moveTo>
                  <a:lnTo>
                    <a:pt x="0" y="10800"/>
                  </a:lnTo>
                  <a:lnTo>
                    <a:pt x="5352" y="21600"/>
                  </a:lnTo>
                  <a:lnTo>
                    <a:pt x="16248" y="21600"/>
                  </a:lnTo>
                  <a:lnTo>
                    <a:pt x="21600" y="10800"/>
                  </a:lnTo>
                  <a:lnTo>
                    <a:pt x="16248" y="0"/>
                  </a:lnTo>
                  <a:lnTo>
                    <a:pt x="5352" y="0"/>
                  </a:lnTo>
                  <a:close/>
                  <a:moveTo>
                    <a:pt x="5352"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5" name="Freeform 36"/>
            <p:cNvSpPr>
              <a:spLocks/>
            </p:cNvSpPr>
            <p:nvPr/>
          </p:nvSpPr>
          <p:spPr bwMode="auto">
            <a:xfrm rot="1800000">
              <a:off x="5162" y="1807"/>
              <a:ext cx="1008"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52" y="0"/>
                  </a:moveTo>
                  <a:lnTo>
                    <a:pt x="0" y="10800"/>
                  </a:lnTo>
                  <a:lnTo>
                    <a:pt x="5352" y="21600"/>
                  </a:lnTo>
                  <a:lnTo>
                    <a:pt x="16248" y="21600"/>
                  </a:lnTo>
                  <a:lnTo>
                    <a:pt x="21600" y="10800"/>
                  </a:lnTo>
                  <a:lnTo>
                    <a:pt x="16248" y="0"/>
                  </a:lnTo>
                  <a:lnTo>
                    <a:pt x="5352" y="0"/>
                  </a:lnTo>
                  <a:close/>
                  <a:moveTo>
                    <a:pt x="5352"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26" name="Freeform 37"/>
            <p:cNvSpPr>
              <a:spLocks/>
            </p:cNvSpPr>
            <p:nvPr/>
          </p:nvSpPr>
          <p:spPr bwMode="auto">
            <a:xfrm rot="1800000">
              <a:off x="5639" y="2555"/>
              <a:ext cx="783" cy="8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10800"/>
                  </a:moveTo>
                  <a:lnTo>
                    <a:pt x="6884" y="0"/>
                  </a:lnTo>
                  <a:lnTo>
                    <a:pt x="8235" y="62"/>
                  </a:lnTo>
                  <a:lnTo>
                    <a:pt x="21600" y="20631"/>
                  </a:lnTo>
                  <a:lnTo>
                    <a:pt x="20935" y="21600"/>
                  </a:lnTo>
                  <a:lnTo>
                    <a:pt x="6884" y="21600"/>
                  </a:lnTo>
                  <a:lnTo>
                    <a:pt x="0" y="10800"/>
                  </a:lnTo>
                  <a:close/>
                  <a:moveTo>
                    <a:pt x="0" y="10800"/>
                  </a:moveTo>
                </a:path>
              </a:pathLst>
            </a:custGeom>
            <a:solidFill>
              <a:srgbClr val="FFFFFF">
                <a:alpha val="3137"/>
              </a:srgbClr>
            </a:solidFill>
            <a:ln w="12700" cap="flat">
              <a:solidFill>
                <a:srgbClr val="FFFFFF">
                  <a:alpha val="12157"/>
                </a:srgbClr>
              </a:solidFill>
              <a:prstDash val="solid"/>
              <a:round/>
              <a:headEnd type="none" w="med" len="med"/>
              <a:tailEnd type="none" w="med" len="med"/>
            </a:ln>
          </p:spPr>
          <p:txBody>
            <a:bodyPr lIns="0" tIns="0" rIns="0" bIns="0"/>
            <a:lstStyle/>
            <a:p>
              <a:endParaRPr lang="en-US"/>
            </a:p>
          </p:txBody>
        </p:sp>
        <p:sp>
          <p:nvSpPr>
            <p:cNvPr id="4127" name="Freeform 38"/>
            <p:cNvSpPr>
              <a:spLocks/>
            </p:cNvSpPr>
            <p:nvPr/>
          </p:nvSpPr>
          <p:spPr bwMode="auto">
            <a:xfrm rot="1800000">
              <a:off x="5639" y="952"/>
              <a:ext cx="782"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10805"/>
                  </a:moveTo>
                  <a:lnTo>
                    <a:pt x="6892" y="9"/>
                  </a:lnTo>
                  <a:lnTo>
                    <a:pt x="8384" y="0"/>
                  </a:lnTo>
                  <a:lnTo>
                    <a:pt x="21600" y="20590"/>
                  </a:lnTo>
                  <a:lnTo>
                    <a:pt x="20961" y="21600"/>
                  </a:lnTo>
                  <a:lnTo>
                    <a:pt x="6892" y="21600"/>
                  </a:lnTo>
                  <a:lnTo>
                    <a:pt x="0" y="10805"/>
                  </a:lnTo>
                  <a:close/>
                  <a:moveTo>
                    <a:pt x="0" y="10805"/>
                  </a:moveTo>
                </a:path>
              </a:pathLst>
            </a:custGeom>
            <a:solidFill>
              <a:srgbClr val="FFFFFF">
                <a:alpha val="0"/>
              </a:srgbClr>
            </a:solidFill>
            <a:ln w="12700" cap="flat">
              <a:solidFill>
                <a:srgbClr val="FFFFFF">
                  <a:alpha val="12157"/>
                </a:srgbClr>
              </a:solidFill>
              <a:prstDash val="solid"/>
              <a:round/>
              <a:headEnd type="none" w="med" len="med"/>
              <a:tailEnd type="none" w="med" len="med"/>
            </a:ln>
          </p:spPr>
          <p:txBody>
            <a:bodyPr lIns="0" tIns="0" rIns="0" bIns="0"/>
            <a:lstStyle/>
            <a:p>
              <a:endParaRPr lang="en-US"/>
            </a:p>
          </p:txBody>
        </p:sp>
      </p:grpSp>
      <p:sp>
        <p:nvSpPr>
          <p:cNvPr id="4099" name="Rectangle 40"/>
          <p:cNvSpPr>
            <a:spLocks/>
          </p:cNvSpPr>
          <p:nvPr/>
        </p:nvSpPr>
        <p:spPr bwMode="auto">
          <a:xfrm>
            <a:off x="77788" y="331788"/>
            <a:ext cx="8928100" cy="6418262"/>
          </a:xfrm>
          <a:prstGeom prst="rect">
            <a:avLst/>
          </a:prstGeom>
          <a:solidFill>
            <a:srgbClr val="FFFFFF"/>
          </a:solidFill>
          <a:ln w="6350">
            <a:solidFill>
              <a:schemeClr val="tx1"/>
            </a:solidFill>
            <a:miter lim="800000"/>
            <a:headEnd/>
            <a:tailEnd/>
          </a:ln>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8169" name="Rectangle 41"/>
          <p:cNvSpPr>
            <a:spLocks/>
          </p:cNvSpPr>
          <p:nvPr/>
        </p:nvSpPr>
        <p:spPr bwMode="auto">
          <a:xfrm>
            <a:off x="-33338" y="773113"/>
            <a:ext cx="9194801"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31788" indent="-273050">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marL="58738" indent="0" fontAlgn="auto">
              <a:spcBef>
                <a:spcPts val="600"/>
              </a:spcBef>
              <a:spcAft>
                <a:spcPts val="0"/>
              </a:spcAft>
              <a:buClr>
                <a:srgbClr val="94C600"/>
              </a:buClr>
              <a:buSzPct val="75000"/>
              <a:defRPr/>
            </a:pPr>
            <a:endParaRPr lang="en-US" altLang="en-US" sz="2800" b="1" dirty="0" smtClean="0">
              <a:solidFill>
                <a:srgbClr val="3E3D2D"/>
              </a:solidFill>
              <a:cs typeface="+mn-cs"/>
            </a:endParaRPr>
          </a:p>
          <a:p>
            <a:pPr marL="58738" indent="0" fontAlgn="auto">
              <a:spcBef>
                <a:spcPts val="600"/>
              </a:spcBef>
              <a:spcAft>
                <a:spcPts val="0"/>
              </a:spcAft>
              <a:buClr>
                <a:srgbClr val="94C600"/>
              </a:buClr>
              <a:buSzPct val="75000"/>
              <a:defRPr/>
            </a:pPr>
            <a:endParaRPr lang="en-US" altLang="en-US" sz="2800" b="1" dirty="0">
              <a:solidFill>
                <a:srgbClr val="3E3D2D"/>
              </a:solidFill>
            </a:endParaRPr>
          </a:p>
          <a:p>
            <a:pPr marL="58738" indent="0" fontAlgn="auto">
              <a:spcBef>
                <a:spcPts val="600"/>
              </a:spcBef>
              <a:spcAft>
                <a:spcPts val="0"/>
              </a:spcAft>
              <a:buClr>
                <a:srgbClr val="94C600"/>
              </a:buClr>
              <a:buSzPct val="75000"/>
              <a:defRPr/>
            </a:pPr>
            <a:endParaRPr lang="en-US" altLang="en-US" sz="2800" b="1" dirty="0" smtClean="0">
              <a:solidFill>
                <a:srgbClr val="3E3D2D"/>
              </a:solidFill>
              <a:cs typeface="+mn-cs"/>
            </a:endParaRP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1. Congruency</a:t>
            </a:r>
          </a:p>
          <a:p>
            <a:pPr lvl="1" fontAlgn="auto">
              <a:spcBef>
                <a:spcPts val="500"/>
              </a:spcBef>
              <a:spcAft>
                <a:spcPts val="0"/>
              </a:spcAft>
              <a:buClr>
                <a:srgbClr val="94C600"/>
              </a:buClr>
              <a:buSzPct val="75000"/>
              <a:buFont typeface="Wingdings" pitchFamily="2" charset="2"/>
              <a:buChar char="v"/>
              <a:defRPr/>
            </a:pPr>
            <a:r>
              <a:rPr lang="en-US" altLang="en-US" sz="2400" b="1" i="1" dirty="0" smtClean="0">
                <a:solidFill>
                  <a:srgbClr val="0070C0"/>
                </a:solidFill>
                <a:cs typeface="+mn-cs"/>
              </a:rPr>
              <a:t>Does the progression hold true to the Anchor?</a:t>
            </a: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2. Coherency</a:t>
            </a:r>
          </a:p>
          <a:p>
            <a:pPr lvl="1" fontAlgn="auto">
              <a:spcBef>
                <a:spcPts val="500"/>
              </a:spcBef>
              <a:spcAft>
                <a:spcPts val="0"/>
              </a:spcAft>
              <a:buClr>
                <a:srgbClr val="94C600"/>
              </a:buClr>
              <a:buSzPct val="75000"/>
              <a:buFont typeface="Wingdings" pitchFamily="2" charset="2"/>
              <a:buChar char="v"/>
              <a:defRPr/>
            </a:pPr>
            <a:r>
              <a:rPr lang="en-US" altLang="en-US" sz="2400" b="1" i="1" dirty="0" smtClean="0">
                <a:solidFill>
                  <a:srgbClr val="0070C0"/>
                </a:solidFill>
                <a:cs typeface="+mn-cs"/>
              </a:rPr>
              <a:t>Do the progressions fit together without any gaps?</a:t>
            </a: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3.  Clarity</a:t>
            </a:r>
          </a:p>
          <a:p>
            <a:pPr lvl="1" fontAlgn="auto">
              <a:spcBef>
                <a:spcPts val="500"/>
              </a:spcBef>
              <a:spcAft>
                <a:spcPts val="0"/>
              </a:spcAft>
              <a:buClr>
                <a:srgbClr val="94C600"/>
              </a:buClr>
              <a:buSzPct val="75000"/>
              <a:buFont typeface="Wingdings" pitchFamily="2" charset="2"/>
              <a:buChar char="v"/>
              <a:defRPr/>
            </a:pPr>
            <a:r>
              <a:rPr lang="en-US" altLang="en-US" sz="2400" b="1" i="1" dirty="0" smtClean="0">
                <a:solidFill>
                  <a:srgbClr val="0070C0"/>
                </a:solidFill>
                <a:cs typeface="+mn-cs"/>
              </a:rPr>
              <a:t>Do the standards contain clear language that is measurable?</a:t>
            </a:r>
          </a:p>
          <a:p>
            <a:pPr marL="58738" indent="0" fontAlgn="auto">
              <a:spcBef>
                <a:spcPts val="600"/>
              </a:spcBef>
              <a:spcAft>
                <a:spcPts val="0"/>
              </a:spcAft>
              <a:buClr>
                <a:srgbClr val="94C600"/>
              </a:buClr>
              <a:buSzPct val="75000"/>
              <a:defRPr/>
            </a:pPr>
            <a:endParaRPr lang="en-US" altLang="en-US" sz="2400" b="1" i="1" dirty="0" smtClean="0">
              <a:solidFill>
                <a:srgbClr val="0070C0"/>
              </a:solidFill>
              <a:cs typeface="+mn-cs"/>
            </a:endParaRPr>
          </a:p>
        </p:txBody>
      </p:sp>
      <p:sp>
        <p:nvSpPr>
          <p:cNvPr id="41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endParaRPr lang="fr-CA" altLang="en-US" sz="1200" dirty="0">
              <a:solidFill>
                <a:schemeClr val="tx2"/>
              </a:solidFill>
              <a:latin typeface="Arial" charset="0"/>
              <a:cs typeface="Arial" charset="0"/>
            </a:endParaRPr>
          </a:p>
        </p:txBody>
      </p:sp>
      <p:sp>
        <p:nvSpPr>
          <p:cNvPr id="4104" name="Footer Placeholder 1"/>
          <p:cNvSpPr>
            <a:spLocks noGrp="1"/>
          </p:cNvSpPr>
          <p:nvPr>
            <p:ph type="ftr" sz="quarter" idx="11"/>
          </p:nvPr>
        </p:nvSpPr>
        <p:spPr bwMode="auto">
          <a:xfrm>
            <a:off x="3124200" y="6356350"/>
            <a:ext cx="3352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1200" dirty="0">
                <a:solidFill>
                  <a:schemeClr val="tx2"/>
                </a:solidFill>
                <a:latin typeface="Franklin Gothic Book" pitchFamily="34" charset="0"/>
              </a:rPr>
              <a:t>Kentucky Department of Education Network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680" y="371259"/>
            <a:ext cx="2609595" cy="1952625"/>
          </a:xfrm>
          <a:prstGeom prst="rect">
            <a:avLst/>
          </a:prstGeom>
        </p:spPr>
      </p:pic>
      <p:pic>
        <p:nvPicPr>
          <p:cNvPr id="4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0397" y="451090"/>
            <a:ext cx="1438530" cy="1570809"/>
          </a:xfrm>
        </p:spPr>
      </p:pic>
    </p:spTree>
    <p:extLst>
      <p:ext uri="{BB962C8B-B14F-4D97-AF65-F5344CB8AC3E}">
        <p14:creationId xmlns:p14="http://schemas.microsoft.com/office/powerpoint/2010/main" val="220098623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6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6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8169">
                                            <p:txEl>
                                              <p:pRg st="5" end="5"/>
                                            </p:txEl>
                                          </p:spTgt>
                                        </p:tgtEl>
                                        <p:attrNameLst>
                                          <p:attrName>style.visibility</p:attrName>
                                        </p:attrNameLst>
                                      </p:cBhvr>
                                      <p:to>
                                        <p:strVal val="visible"/>
                                      </p:to>
                                    </p:set>
                                    <p:animEffect transition="in" filter="wipe(up)">
                                      <p:cBhvr>
                                        <p:cTn id="13" dur="500"/>
                                        <p:tgtEl>
                                          <p:spTgt spid="48169">
                                            <p:txEl>
                                              <p:pRg st="5" end="5"/>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8169">
                                            <p:txEl>
                                              <p:pRg st="6" end="6"/>
                                            </p:txEl>
                                          </p:spTgt>
                                        </p:tgtEl>
                                        <p:attrNameLst>
                                          <p:attrName>style.visibility</p:attrName>
                                        </p:attrNameLst>
                                      </p:cBhvr>
                                      <p:to>
                                        <p:strVal val="visible"/>
                                      </p:to>
                                    </p:set>
                                    <p:animEffect transition="in" filter="wipe(up)">
                                      <p:cBhvr>
                                        <p:cTn id="16" dur="500"/>
                                        <p:tgtEl>
                                          <p:spTgt spid="48169">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8169">
                                            <p:txEl>
                                              <p:pRg st="7" end="7"/>
                                            </p:txEl>
                                          </p:spTgt>
                                        </p:tgtEl>
                                        <p:attrNameLst>
                                          <p:attrName>style.visibility</p:attrName>
                                        </p:attrNameLst>
                                      </p:cBhvr>
                                      <p:to>
                                        <p:strVal val="visible"/>
                                      </p:to>
                                    </p:set>
                                    <p:animEffect transition="in" filter="wipe(up)">
                                      <p:cBhvr>
                                        <p:cTn id="21" dur="500"/>
                                        <p:tgtEl>
                                          <p:spTgt spid="48169">
                                            <p:txEl>
                                              <p:pRg st="7" end="7"/>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8169">
                                            <p:txEl>
                                              <p:pRg st="8" end="8"/>
                                            </p:txEl>
                                          </p:spTgt>
                                        </p:tgtEl>
                                        <p:attrNameLst>
                                          <p:attrName>style.visibility</p:attrName>
                                        </p:attrNameLst>
                                      </p:cBhvr>
                                      <p:to>
                                        <p:strVal val="visible"/>
                                      </p:to>
                                    </p:set>
                                    <p:animEffect transition="in" filter="wipe(up)">
                                      <p:cBhvr>
                                        <p:cTn id="24" dur="500"/>
                                        <p:tgtEl>
                                          <p:spTgt spid="481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Return to District Teams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230005"/>
            <a:ext cx="4368800" cy="3276600"/>
          </a:xfrm>
        </p:spPr>
      </p:pic>
      <p:sp>
        <p:nvSpPr>
          <p:cNvPr id="5" name="TextBox 4"/>
          <p:cNvSpPr txBox="1"/>
          <p:nvPr/>
        </p:nvSpPr>
        <p:spPr>
          <a:xfrm>
            <a:off x="5522118" y="1295400"/>
            <a:ext cx="2824163" cy="3539430"/>
          </a:xfrm>
          <a:prstGeom prst="rect">
            <a:avLst/>
          </a:prstGeom>
          <a:solidFill>
            <a:srgbClr val="FFFF00"/>
          </a:solidFill>
        </p:spPr>
        <p:txBody>
          <a:bodyPr wrap="square" rtlCol="0">
            <a:spAutoFit/>
          </a:bodyPr>
          <a:lstStyle/>
          <a:p>
            <a:r>
              <a:rPr lang="en-US" sz="2800" b="1" dirty="0" smtClean="0"/>
              <a:t>Pose Questions regarding Architecture, Construction, Content of New Standards </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endParaRPr lang="en-US" sz="2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973" y="3962400"/>
            <a:ext cx="2824163" cy="2181804"/>
          </a:xfrm>
          <a:prstGeom prst="rect">
            <a:avLst/>
          </a:prstGeom>
        </p:spPr>
      </p:pic>
      <p:sp>
        <p:nvSpPr>
          <p:cNvPr id="7" name="TextBox 6"/>
          <p:cNvSpPr txBox="1"/>
          <p:nvPr/>
        </p:nvSpPr>
        <p:spPr>
          <a:xfrm>
            <a:off x="685800" y="1676400"/>
            <a:ext cx="4114800" cy="707886"/>
          </a:xfrm>
          <a:prstGeom prst="rect">
            <a:avLst/>
          </a:prstGeom>
          <a:solidFill>
            <a:srgbClr val="57EC34"/>
          </a:solidFill>
        </p:spPr>
        <p:txBody>
          <a:bodyPr wrap="square" rtlCol="0">
            <a:spAutoFit/>
          </a:bodyPr>
          <a:lstStyle/>
          <a:p>
            <a:r>
              <a:rPr lang="en-US" sz="4000" b="1" dirty="0" smtClean="0"/>
              <a:t>Share Findings…</a:t>
            </a:r>
            <a:endParaRPr lang="en-US" sz="4000" b="1" dirty="0"/>
          </a:p>
        </p:txBody>
      </p:sp>
    </p:spTree>
    <p:extLst>
      <p:ext uri="{BB962C8B-B14F-4D97-AF65-F5344CB8AC3E}">
        <p14:creationId xmlns:p14="http://schemas.microsoft.com/office/powerpoint/2010/main" val="1158290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LUNCH</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733" y="1600200"/>
            <a:ext cx="6798533" cy="4525963"/>
          </a:xfrm>
        </p:spPr>
      </p:pic>
    </p:spTree>
    <p:extLst>
      <p:ext uri="{BB962C8B-B14F-4D97-AF65-F5344CB8AC3E}">
        <p14:creationId xmlns:p14="http://schemas.microsoft.com/office/powerpoint/2010/main" val="2770812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Focus Group Schedule</a:t>
            </a:r>
            <a:br>
              <a:rPr lang="en-US" dirty="0" smtClean="0"/>
            </a:br>
            <a:r>
              <a:rPr lang="en-US" dirty="0" smtClean="0"/>
              <a:t>1:00-2:45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2687989"/>
              </p:ext>
            </p:extLst>
          </p:nvPr>
        </p:nvGraphicFramePr>
        <p:xfrm>
          <a:off x="457200" y="1600200"/>
          <a:ext cx="8229600" cy="26568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Focus Group 1</a:t>
                      </a:r>
                      <a:endParaRPr lang="en-US" dirty="0"/>
                    </a:p>
                  </a:txBody>
                  <a:tcPr/>
                </a:tc>
                <a:tc>
                  <a:txBody>
                    <a:bodyPr/>
                    <a:lstStyle/>
                    <a:p>
                      <a:r>
                        <a:rPr lang="en-US" dirty="0" smtClean="0"/>
                        <a:t>Focus Group 2</a:t>
                      </a:r>
                      <a:endParaRPr lang="en-US" dirty="0"/>
                    </a:p>
                  </a:txBody>
                  <a:tcPr/>
                </a:tc>
                <a:tc>
                  <a:txBody>
                    <a:bodyPr/>
                    <a:lstStyle/>
                    <a:p>
                      <a:r>
                        <a:rPr lang="en-US" dirty="0" smtClean="0"/>
                        <a:t>Focus</a:t>
                      </a:r>
                      <a:r>
                        <a:rPr lang="en-US" baseline="0" dirty="0" smtClean="0"/>
                        <a:t> Group 3</a:t>
                      </a:r>
                      <a:endParaRPr lang="en-US" dirty="0"/>
                    </a:p>
                  </a:txBody>
                  <a:tcPr/>
                </a:tc>
              </a:tr>
              <a:tr h="370840">
                <a:tc>
                  <a:txBody>
                    <a:bodyPr/>
                    <a:lstStyle/>
                    <a:p>
                      <a:r>
                        <a:rPr lang="en-US" b="1" dirty="0" smtClean="0"/>
                        <a:t>Facilitator: MK</a:t>
                      </a:r>
                    </a:p>
                    <a:p>
                      <a:r>
                        <a:rPr lang="en-US" b="1" dirty="0" smtClean="0"/>
                        <a:t>Recorder: Roger</a:t>
                      </a:r>
                    </a:p>
                    <a:p>
                      <a:r>
                        <a:rPr lang="en-US" dirty="0" smtClean="0"/>
                        <a:t>Anchorage</a:t>
                      </a:r>
                    </a:p>
                    <a:p>
                      <a:r>
                        <a:rPr lang="en-US" dirty="0" smtClean="0"/>
                        <a:t>Bullitt</a:t>
                      </a:r>
                    </a:p>
                    <a:p>
                      <a:r>
                        <a:rPr lang="en-US" dirty="0" smtClean="0"/>
                        <a:t>Carroll</a:t>
                      </a:r>
                    </a:p>
                    <a:p>
                      <a:r>
                        <a:rPr lang="en-US" dirty="0" smtClean="0"/>
                        <a:t>Eminence</a:t>
                      </a:r>
                    </a:p>
                    <a:p>
                      <a:r>
                        <a:rPr lang="en-US" dirty="0" smtClean="0"/>
                        <a:t>Franklin</a:t>
                      </a:r>
                    </a:p>
                  </a:txBody>
                  <a:tcPr/>
                </a:tc>
                <a:tc>
                  <a:txBody>
                    <a:bodyPr/>
                    <a:lstStyle/>
                    <a:p>
                      <a:r>
                        <a:rPr lang="en-US" b="1" dirty="0" smtClean="0"/>
                        <a:t>Facilitator: Chris</a:t>
                      </a:r>
                    </a:p>
                    <a:p>
                      <a:r>
                        <a:rPr lang="en-US" b="1" dirty="0" smtClean="0"/>
                        <a:t>Recorder:</a:t>
                      </a:r>
                      <a:r>
                        <a:rPr lang="en-US" b="1" baseline="0" dirty="0" smtClean="0"/>
                        <a:t> Susan</a:t>
                      </a:r>
                      <a:endParaRPr lang="en-US" b="1" dirty="0" smtClean="0"/>
                    </a:p>
                    <a:p>
                      <a:r>
                        <a:rPr lang="en-US" dirty="0" smtClean="0"/>
                        <a:t>Owen</a:t>
                      </a:r>
                    </a:p>
                    <a:p>
                      <a:r>
                        <a:rPr lang="en-US" dirty="0" smtClean="0"/>
                        <a:t>Shelby</a:t>
                      </a:r>
                    </a:p>
                    <a:p>
                      <a:r>
                        <a:rPr lang="en-US" dirty="0" smtClean="0"/>
                        <a:t>Spencer</a:t>
                      </a:r>
                    </a:p>
                    <a:p>
                      <a:r>
                        <a:rPr lang="en-US" dirty="0" smtClean="0"/>
                        <a:t>Trimble</a:t>
                      </a:r>
                    </a:p>
                    <a:p>
                      <a:r>
                        <a:rPr lang="en-US" dirty="0" smtClean="0"/>
                        <a:t>Grant</a:t>
                      </a:r>
                    </a:p>
                    <a:p>
                      <a:endParaRPr lang="en-US" dirty="0" smtClean="0"/>
                    </a:p>
                  </a:txBody>
                  <a:tcPr/>
                </a:tc>
                <a:tc>
                  <a:txBody>
                    <a:bodyPr/>
                    <a:lstStyle/>
                    <a:p>
                      <a:r>
                        <a:rPr lang="en-US" b="1" dirty="0" smtClean="0"/>
                        <a:t>Facilitator: Jennifer</a:t>
                      </a:r>
                    </a:p>
                    <a:p>
                      <a:r>
                        <a:rPr lang="en-US" b="1" dirty="0" smtClean="0"/>
                        <a:t>Recorder: Monica</a:t>
                      </a:r>
                    </a:p>
                    <a:p>
                      <a:r>
                        <a:rPr lang="en-US" dirty="0" smtClean="0"/>
                        <a:t>Henry</a:t>
                      </a:r>
                    </a:p>
                    <a:p>
                      <a:r>
                        <a:rPr lang="en-US" dirty="0" smtClean="0"/>
                        <a:t>Jefferson</a:t>
                      </a:r>
                    </a:p>
                    <a:p>
                      <a:r>
                        <a:rPr lang="en-US" dirty="0" smtClean="0"/>
                        <a:t>KSB</a:t>
                      </a:r>
                    </a:p>
                    <a:p>
                      <a:r>
                        <a:rPr lang="en-US" dirty="0" smtClean="0"/>
                        <a:t>Oldham</a:t>
                      </a:r>
                    </a:p>
                    <a:p>
                      <a:r>
                        <a:rPr lang="en-US" dirty="0" smtClean="0"/>
                        <a:t>Gallatin</a:t>
                      </a:r>
                    </a:p>
                  </a:txBody>
                  <a:tcPr/>
                </a:tc>
              </a:tr>
            </a:tbl>
          </a:graphicData>
        </a:graphic>
      </p:graphicFrame>
    </p:spTree>
    <p:extLst>
      <p:ext uri="{BB962C8B-B14F-4D97-AF65-F5344CB8AC3E}">
        <p14:creationId xmlns:p14="http://schemas.microsoft.com/office/powerpoint/2010/main" val="1664507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What if...</a:t>
            </a:r>
            <a:endParaRPr lang="en-US" b="1" dirty="0"/>
          </a:p>
        </p:txBody>
      </p:sp>
      <p:sp>
        <p:nvSpPr>
          <p:cNvPr id="3" name="Content Placeholder 2"/>
          <p:cNvSpPr>
            <a:spLocks noGrp="1"/>
          </p:cNvSpPr>
          <p:nvPr>
            <p:ph idx="1"/>
          </p:nvPr>
        </p:nvSpPr>
        <p:spPr>
          <a:xfrm>
            <a:off x="76200" y="1600200"/>
            <a:ext cx="8915400" cy="4525963"/>
          </a:xfrm>
        </p:spPr>
        <p:txBody>
          <a:bodyPr>
            <a:normAutofit/>
          </a:bodyPr>
          <a:lstStyle/>
          <a:p>
            <a:pPr marL="0" indent="0">
              <a:buNone/>
            </a:pPr>
            <a:r>
              <a:rPr lang="en-US" dirty="0" smtClean="0"/>
              <a:t>As a </a:t>
            </a:r>
            <a:r>
              <a:rPr lang="en-US" b="1" dirty="0" smtClean="0">
                <a:solidFill>
                  <a:srgbClr val="F6BB00"/>
                </a:solidFill>
              </a:rPr>
              <a:t>Professional Learning Community </a:t>
            </a:r>
            <a:r>
              <a:rPr lang="en-US" dirty="0" smtClean="0"/>
              <a:t>we:</a:t>
            </a:r>
          </a:p>
          <a:p>
            <a:r>
              <a:rPr lang="en-US" b="1" dirty="0" smtClean="0">
                <a:solidFill>
                  <a:srgbClr val="C00000"/>
                </a:solidFill>
              </a:rPr>
              <a:t>Collaborate</a:t>
            </a:r>
            <a:r>
              <a:rPr lang="en-US" dirty="0" smtClean="0"/>
              <a:t>…because professionals </a:t>
            </a:r>
            <a:r>
              <a:rPr lang="en-US" dirty="0"/>
              <a:t>achieve more </a:t>
            </a:r>
            <a:r>
              <a:rPr lang="en-US" dirty="0" smtClean="0"/>
              <a:t>together than </a:t>
            </a:r>
            <a:r>
              <a:rPr lang="en-US" dirty="0"/>
              <a:t>they could </a:t>
            </a:r>
            <a:r>
              <a:rPr lang="en-US" dirty="0" smtClean="0"/>
              <a:t>alone. </a:t>
            </a:r>
          </a:p>
          <a:p>
            <a:r>
              <a:rPr lang="en-US" b="1" dirty="0" smtClean="0">
                <a:solidFill>
                  <a:schemeClr val="accent1">
                    <a:lumMod val="75000"/>
                  </a:schemeClr>
                </a:solidFill>
              </a:rPr>
              <a:t>Engage in Supportive and Shared Leadership</a:t>
            </a:r>
            <a:r>
              <a:rPr lang="en-US" dirty="0" smtClean="0"/>
              <a:t>…because the goals of the SSTLN come from its participants.  </a:t>
            </a:r>
          </a:p>
          <a:p>
            <a:r>
              <a:rPr lang="en-US" b="1" dirty="0" smtClean="0">
                <a:solidFill>
                  <a:srgbClr val="00B050"/>
                </a:solidFill>
              </a:rPr>
              <a:t>Share </a:t>
            </a:r>
            <a:r>
              <a:rPr lang="en-US" b="1" dirty="0">
                <a:solidFill>
                  <a:srgbClr val="00B050"/>
                </a:solidFill>
              </a:rPr>
              <a:t>Values and Vision</a:t>
            </a:r>
            <a:r>
              <a:rPr lang="en-US" dirty="0"/>
              <a:t>…because we are focused on what is best for students.</a:t>
            </a:r>
          </a:p>
          <a:p>
            <a:endParaRPr lang="en-US" dirty="0"/>
          </a:p>
        </p:txBody>
      </p:sp>
    </p:spTree>
    <p:extLst>
      <p:ext uri="{BB962C8B-B14F-4D97-AF65-F5344CB8AC3E}">
        <p14:creationId xmlns:p14="http://schemas.microsoft.com/office/powerpoint/2010/main" val="4104158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06762"/>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Into Grade Level Standards</a:t>
            </a:r>
            <a:br>
              <a:rPr lang="en-US" b="1" dirty="0" smtClean="0"/>
            </a:b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04799"/>
            <a:ext cx="7315200" cy="2057401"/>
          </a:xfrm>
        </p:spPr>
      </p:pic>
      <p:sp>
        <p:nvSpPr>
          <p:cNvPr id="5" name="TextBox 4"/>
          <p:cNvSpPr txBox="1"/>
          <p:nvPr/>
        </p:nvSpPr>
        <p:spPr>
          <a:xfrm>
            <a:off x="228601" y="3429000"/>
            <a:ext cx="8610600" cy="3208571"/>
          </a:xfrm>
          <a:prstGeom prst="rect">
            <a:avLst/>
          </a:prstGeom>
          <a:noFill/>
        </p:spPr>
        <p:txBody>
          <a:bodyPr wrap="square" rtlCol="0">
            <a:spAutoFit/>
          </a:bodyPr>
          <a:lstStyle/>
          <a:p>
            <a:pPr marL="58738" indent="0" fontAlgn="auto">
              <a:spcBef>
                <a:spcPts val="600"/>
              </a:spcBef>
              <a:spcAft>
                <a:spcPts val="0"/>
              </a:spcAft>
              <a:buClr>
                <a:srgbClr val="94C600"/>
              </a:buClr>
              <a:buSzPct val="75000"/>
              <a:defRPr/>
            </a:pPr>
            <a:r>
              <a:rPr lang="en-US" altLang="en-US" sz="2800" b="1" dirty="0" smtClean="0">
                <a:solidFill>
                  <a:srgbClr val="3E3D2D"/>
                </a:solidFill>
              </a:rPr>
              <a:t>1. Congruency</a:t>
            </a:r>
            <a:endParaRPr lang="en-US" altLang="en-US" sz="2800" b="1" dirty="0">
              <a:solidFill>
                <a:srgbClr val="3E3D2D"/>
              </a:solidFill>
            </a:endParaRPr>
          </a:p>
          <a:p>
            <a:pPr lvl="1" fontAlgn="auto">
              <a:spcBef>
                <a:spcPts val="500"/>
              </a:spcBef>
              <a:spcAft>
                <a:spcPts val="0"/>
              </a:spcAft>
              <a:buClr>
                <a:srgbClr val="94C600"/>
              </a:buClr>
              <a:buSzPct val="75000"/>
              <a:buFont typeface="Wingdings" pitchFamily="2" charset="2"/>
              <a:buChar char="v"/>
              <a:defRPr/>
            </a:pPr>
            <a:r>
              <a:rPr lang="en-US" altLang="en-US" sz="2400" b="1" i="1" dirty="0" smtClean="0">
                <a:solidFill>
                  <a:srgbClr val="0070C0"/>
                </a:solidFill>
              </a:rPr>
              <a:t>Do the standards hold </a:t>
            </a:r>
            <a:r>
              <a:rPr lang="en-US" altLang="en-US" sz="2400" b="1" i="1" dirty="0">
                <a:solidFill>
                  <a:srgbClr val="0070C0"/>
                </a:solidFill>
              </a:rPr>
              <a:t>true to the Anchor?</a:t>
            </a:r>
          </a:p>
          <a:p>
            <a:pPr marL="58738" indent="0" fontAlgn="auto">
              <a:spcBef>
                <a:spcPts val="600"/>
              </a:spcBef>
              <a:spcAft>
                <a:spcPts val="0"/>
              </a:spcAft>
              <a:buClr>
                <a:srgbClr val="94C600"/>
              </a:buClr>
              <a:buSzPct val="75000"/>
              <a:defRPr/>
            </a:pPr>
            <a:r>
              <a:rPr lang="en-US" altLang="en-US" sz="2800" b="1" dirty="0">
                <a:solidFill>
                  <a:srgbClr val="3E3D2D"/>
                </a:solidFill>
              </a:rPr>
              <a:t>2. Coherency</a:t>
            </a:r>
          </a:p>
          <a:p>
            <a:pPr lvl="1" fontAlgn="auto">
              <a:spcBef>
                <a:spcPts val="500"/>
              </a:spcBef>
              <a:spcAft>
                <a:spcPts val="0"/>
              </a:spcAft>
              <a:buClr>
                <a:srgbClr val="94C600"/>
              </a:buClr>
              <a:buSzPct val="75000"/>
              <a:buFont typeface="Wingdings" pitchFamily="2" charset="2"/>
              <a:buChar char="v"/>
              <a:defRPr/>
            </a:pPr>
            <a:r>
              <a:rPr lang="en-US" altLang="en-US" sz="2400" b="1" i="1" dirty="0">
                <a:solidFill>
                  <a:srgbClr val="0070C0"/>
                </a:solidFill>
              </a:rPr>
              <a:t>Do the grade level set of standards </a:t>
            </a:r>
            <a:r>
              <a:rPr lang="en-US" altLang="en-US" sz="2400" b="1" i="1" dirty="0" smtClean="0">
                <a:solidFill>
                  <a:srgbClr val="0070C0"/>
                </a:solidFill>
              </a:rPr>
              <a:t>fit </a:t>
            </a:r>
            <a:r>
              <a:rPr lang="en-US" altLang="en-US" sz="2400" b="1" i="1" dirty="0">
                <a:solidFill>
                  <a:srgbClr val="0070C0"/>
                </a:solidFill>
              </a:rPr>
              <a:t>together without any gaps?</a:t>
            </a:r>
          </a:p>
          <a:p>
            <a:pPr marL="58738" indent="0" fontAlgn="auto">
              <a:spcBef>
                <a:spcPts val="600"/>
              </a:spcBef>
              <a:spcAft>
                <a:spcPts val="0"/>
              </a:spcAft>
              <a:buClr>
                <a:srgbClr val="94C600"/>
              </a:buClr>
              <a:buSzPct val="75000"/>
              <a:defRPr/>
            </a:pPr>
            <a:r>
              <a:rPr lang="en-US" altLang="en-US" sz="2800" b="1" dirty="0">
                <a:solidFill>
                  <a:srgbClr val="3E3D2D"/>
                </a:solidFill>
              </a:rPr>
              <a:t>3.  Clarity</a:t>
            </a:r>
          </a:p>
          <a:p>
            <a:pPr lvl="1" fontAlgn="auto">
              <a:spcBef>
                <a:spcPts val="500"/>
              </a:spcBef>
              <a:spcAft>
                <a:spcPts val="0"/>
              </a:spcAft>
              <a:buClr>
                <a:srgbClr val="94C600"/>
              </a:buClr>
              <a:buSzPct val="75000"/>
              <a:buFont typeface="Wingdings" pitchFamily="2" charset="2"/>
              <a:buChar char="v"/>
              <a:defRPr/>
            </a:pPr>
            <a:r>
              <a:rPr lang="en-US" altLang="en-US" sz="2400" b="1" i="1" dirty="0">
                <a:solidFill>
                  <a:srgbClr val="0070C0"/>
                </a:solidFill>
              </a:rPr>
              <a:t>Do the standards contain clear language that is measurable?</a:t>
            </a:r>
          </a:p>
        </p:txBody>
      </p:sp>
    </p:spTree>
    <p:extLst>
      <p:ext uri="{BB962C8B-B14F-4D97-AF65-F5344CB8AC3E}">
        <p14:creationId xmlns:p14="http://schemas.microsoft.com/office/powerpoint/2010/main" val="1789448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endParaRPr lang="en-US" sz="4400" dirty="0" smtClean="0">
              <a:hlinkClick r:id="rId2"/>
            </a:endParaRPr>
          </a:p>
          <a:p>
            <a:pPr marL="0" indent="0">
              <a:buNone/>
            </a:pPr>
            <a:endParaRPr lang="en-US" sz="4400" dirty="0">
              <a:hlinkClick r:id="rId2"/>
            </a:endParaRPr>
          </a:p>
          <a:p>
            <a:pPr marL="0" indent="0">
              <a:buNone/>
            </a:pPr>
            <a:endParaRPr lang="en-US" sz="4400" dirty="0" smtClean="0">
              <a:hlinkClick r:id="rId2"/>
            </a:endParaRPr>
          </a:p>
          <a:p>
            <a:pPr marL="0" indent="0">
              <a:buNone/>
            </a:pPr>
            <a:r>
              <a:rPr lang="en-US" sz="4400" dirty="0" smtClean="0">
                <a:hlinkClick r:id="rId2"/>
              </a:rPr>
              <a:t>www.surveymonkey.com/s/sskas</a:t>
            </a:r>
            <a:r>
              <a:rPr lang="en-US" sz="4400" dirty="0" smtClean="0"/>
              <a:t> </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4191000" cy="3538304"/>
          </a:xfrm>
          <a:prstGeom prst="rect">
            <a:avLst/>
          </a:prstGeom>
        </p:spPr>
      </p:pic>
    </p:spTree>
    <p:extLst>
      <p:ext uri="{BB962C8B-B14F-4D97-AF65-F5344CB8AC3E}">
        <p14:creationId xmlns:p14="http://schemas.microsoft.com/office/powerpoint/2010/main" val="1037335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effectLst>
                  <a:outerShdw blurRad="38100" dist="38100" dir="2700000" algn="tl">
                    <a:srgbClr val="000000">
                      <a:alpha val="43137"/>
                    </a:srgbClr>
                  </a:outerShdw>
                </a:effectLst>
              </a:rPr>
              <a:t>Projected Timeline At A Glance…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143001"/>
            <a:ext cx="8229600" cy="5373688"/>
          </a:xfrm>
        </p:spPr>
        <p:txBody>
          <a:bodyPr>
            <a:normAutofit fontScale="92500" lnSpcReduction="10000"/>
          </a:bodyPr>
          <a:lstStyle/>
          <a:p>
            <a:r>
              <a:rPr lang="en-US" b="1" dirty="0" smtClean="0">
                <a:solidFill>
                  <a:srgbClr val="C00000"/>
                </a:solidFill>
              </a:rPr>
              <a:t>September 2014 </a:t>
            </a:r>
            <a:r>
              <a:rPr lang="en-US" dirty="0" smtClean="0"/>
              <a:t>Targeted Focus Groups</a:t>
            </a:r>
          </a:p>
          <a:p>
            <a:pPr marL="0" indent="0">
              <a:buNone/>
            </a:pPr>
            <a:r>
              <a:rPr lang="en-US" dirty="0"/>
              <a:t>	</a:t>
            </a:r>
            <a:r>
              <a:rPr lang="en-US" dirty="0" smtClean="0"/>
              <a:t>*Higher Education</a:t>
            </a:r>
          </a:p>
          <a:p>
            <a:pPr marL="0" indent="0">
              <a:buNone/>
            </a:pPr>
            <a:r>
              <a:rPr lang="en-US" dirty="0" smtClean="0"/>
              <a:t>	*Content Leadership Networks (Sept 26</a:t>
            </a:r>
            <a:r>
              <a:rPr lang="en-US" baseline="30000" dirty="0" smtClean="0"/>
              <a:t>th</a:t>
            </a:r>
            <a:r>
              <a:rPr lang="en-US" dirty="0" smtClean="0"/>
              <a:t>)</a:t>
            </a:r>
          </a:p>
          <a:p>
            <a:pPr marL="0" indent="0">
              <a:buNone/>
            </a:pPr>
            <a:r>
              <a:rPr lang="en-US" dirty="0"/>
              <a:t>	</a:t>
            </a:r>
            <a:r>
              <a:rPr lang="en-US" dirty="0" smtClean="0"/>
              <a:t>*Other Key Stakeholders</a:t>
            </a:r>
          </a:p>
          <a:p>
            <a:r>
              <a:rPr lang="en-US" b="1" dirty="0" smtClean="0">
                <a:solidFill>
                  <a:srgbClr val="C00000"/>
                </a:solidFill>
              </a:rPr>
              <a:t>October 2014</a:t>
            </a:r>
            <a:r>
              <a:rPr lang="en-US" dirty="0" smtClean="0"/>
              <a:t> First Read KBE</a:t>
            </a:r>
          </a:p>
          <a:p>
            <a:r>
              <a:rPr lang="en-US" b="1" dirty="0" smtClean="0">
                <a:solidFill>
                  <a:srgbClr val="C00000"/>
                </a:solidFill>
              </a:rPr>
              <a:t>November 2014 </a:t>
            </a:r>
            <a:r>
              <a:rPr lang="en-US" dirty="0" smtClean="0"/>
              <a:t>Continue to solicit Feedback and Refine Draft</a:t>
            </a:r>
          </a:p>
          <a:p>
            <a:r>
              <a:rPr lang="en-US" b="1" dirty="0" smtClean="0">
                <a:solidFill>
                  <a:srgbClr val="C00000"/>
                </a:solidFill>
              </a:rPr>
              <a:t>December 2014 </a:t>
            </a:r>
            <a:r>
              <a:rPr lang="en-US" dirty="0" smtClean="0"/>
              <a:t>Second Read</a:t>
            </a:r>
          </a:p>
          <a:p>
            <a:r>
              <a:rPr lang="en-US" b="1" dirty="0" smtClean="0">
                <a:solidFill>
                  <a:srgbClr val="C00000"/>
                </a:solidFill>
              </a:rPr>
              <a:t>January 2015 </a:t>
            </a:r>
            <a:r>
              <a:rPr lang="en-US" dirty="0" smtClean="0"/>
              <a:t>Public Comment Period</a:t>
            </a:r>
          </a:p>
          <a:p>
            <a:r>
              <a:rPr lang="en-US" b="1" dirty="0" smtClean="0">
                <a:solidFill>
                  <a:srgbClr val="C00000"/>
                </a:solidFill>
              </a:rPr>
              <a:t>2015-2016 </a:t>
            </a:r>
            <a:r>
              <a:rPr lang="en-US" dirty="0" smtClean="0"/>
              <a:t>Implementation </a:t>
            </a:r>
          </a:p>
        </p:txBody>
      </p:sp>
    </p:spTree>
    <p:extLst>
      <p:ext uri="{BB962C8B-B14F-4D97-AF65-F5344CB8AC3E}">
        <p14:creationId xmlns:p14="http://schemas.microsoft.com/office/powerpoint/2010/main" val="765082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Resources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endParaRPr lang="en-US" dirty="0" smtClean="0"/>
          </a:p>
          <a:p>
            <a:endParaRPr lang="en-US" dirty="0"/>
          </a:p>
          <a:p>
            <a:endParaRPr lang="en-US" dirty="0" smtClean="0"/>
          </a:p>
          <a:p>
            <a:endParaRPr lang="en-US" dirty="0" smtClean="0"/>
          </a:p>
          <a:p>
            <a:endParaRPr lang="en-US" dirty="0"/>
          </a:p>
          <a:p>
            <a:r>
              <a:rPr lang="en-US" dirty="0" smtClean="0"/>
              <a:t>October Board Meeting Materials KDE Website </a:t>
            </a:r>
          </a:p>
          <a:p>
            <a:r>
              <a:rPr lang="en-US" dirty="0" smtClean="0"/>
              <a:t>Colleagues in SSTLN PLC</a:t>
            </a:r>
          </a:p>
          <a:p>
            <a:r>
              <a:rPr lang="en-US" dirty="0" err="1" smtClean="0"/>
              <a:t>LiveBinder</a:t>
            </a:r>
            <a:r>
              <a:rPr lang="en-US" dirty="0" smtClean="0"/>
              <a:t> </a:t>
            </a:r>
          </a:p>
          <a:p>
            <a:r>
              <a:rPr lang="en-US" dirty="0">
                <a:hlinkClick r:id="rId2"/>
              </a:rPr>
              <a:t>http://ovecssnetwork.weebly.com</a:t>
            </a:r>
            <a:r>
              <a:rPr lang="en-US" dirty="0" smtClean="0">
                <a:hlinkClick r:id="rId2"/>
              </a:rPr>
              <a:t>/</a:t>
            </a:r>
            <a:r>
              <a:rPr lang="en-US" dirty="0" smtClean="0"/>
              <a:t> </a:t>
            </a:r>
          </a:p>
          <a:p>
            <a:r>
              <a:rPr lang="en-US" dirty="0" smtClean="0"/>
              <a:t>Amy Treece </a:t>
            </a:r>
            <a:r>
              <a:rPr lang="en-US" dirty="0" smtClean="0">
                <a:hlinkClick r:id="rId3"/>
              </a:rPr>
              <a:t>amy.treece@education.ky.gov</a:t>
            </a:r>
            <a:r>
              <a:rPr lang="en-US" dirty="0" smtClean="0"/>
              <a:t> </a:t>
            </a:r>
          </a:p>
          <a:p>
            <a:pPr marL="0" indent="0">
              <a:buNone/>
            </a:pPr>
            <a:endParaRPr lang="en-US" dirty="0" smtClean="0"/>
          </a:p>
          <a:p>
            <a:endParaRPr lang="en-US" dirty="0"/>
          </a:p>
        </p:txBody>
      </p:sp>
      <p:pic>
        <p:nvPicPr>
          <p:cNvPr id="1026" name="Picture 2" descr="C:\Users\atreece\Desktop\Dropbox\Screenshots\Screenshot 2014-09-25 13.50.31.png"/>
          <p:cNvPicPr>
            <a:picLocks noChangeAspect="1" noChangeArrowheads="1"/>
          </p:cNvPicPr>
          <p:nvPr/>
        </p:nvPicPr>
        <p:blipFill rotWithShape="1">
          <a:blip r:embed="rId4">
            <a:extLst>
              <a:ext uri="{28A0092B-C50C-407E-A947-70E740481C1C}">
                <a14:useLocalDpi xmlns:a14="http://schemas.microsoft.com/office/drawing/2010/main" val="0"/>
              </a:ext>
            </a:extLst>
          </a:blip>
          <a:srcRect t="7168" r="22325"/>
          <a:stretch/>
        </p:blipFill>
        <p:spPr bwMode="auto">
          <a:xfrm>
            <a:off x="3352800" y="76200"/>
            <a:ext cx="5340927" cy="3588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14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9"/>
          <p:cNvGrpSpPr>
            <a:grpSpLocks/>
          </p:cNvGrpSpPr>
          <p:nvPr/>
        </p:nvGrpSpPr>
        <p:grpSpPr bwMode="auto">
          <a:xfrm>
            <a:off x="-566738" y="0"/>
            <a:ext cx="10458451" cy="7116763"/>
            <a:chOff x="0" y="0"/>
            <a:chExt cx="6588" cy="4483"/>
          </a:xfrm>
        </p:grpSpPr>
        <p:grpSp>
          <p:nvGrpSpPr>
            <p:cNvPr id="4105" name="Group 16"/>
            <p:cNvGrpSpPr>
              <a:grpSpLocks/>
            </p:cNvGrpSpPr>
            <p:nvPr/>
          </p:nvGrpSpPr>
          <p:grpSpPr bwMode="auto">
            <a:xfrm>
              <a:off x="406" y="0"/>
              <a:ext cx="5760" cy="4320"/>
              <a:chOff x="0" y="0"/>
              <a:chExt cx="5760" cy="4320"/>
            </a:xfrm>
          </p:grpSpPr>
          <p:grpSp>
            <p:nvGrpSpPr>
              <p:cNvPr id="4128" name="Group 4"/>
              <p:cNvGrpSpPr>
                <a:grpSpLocks/>
              </p:cNvGrpSpPr>
              <p:nvPr/>
            </p:nvGrpSpPr>
            <p:grpSpPr bwMode="auto">
              <a:xfrm>
                <a:off x="0" y="0"/>
                <a:ext cx="1583" cy="4320"/>
                <a:chOff x="0" y="0"/>
                <a:chExt cx="1583" cy="4320"/>
              </a:xfrm>
            </p:grpSpPr>
            <p:sp>
              <p:nvSpPr>
                <p:cNvPr id="4140" name="Rectangle 1"/>
                <p:cNvSpPr>
                  <a:spLocks/>
                </p:cNvSpPr>
                <p:nvPr/>
              </p:nvSpPr>
              <p:spPr bwMode="auto">
                <a:xfrm>
                  <a:off x="576" y="0"/>
                  <a:ext cx="1007"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41" name="Rectangle 2"/>
                <p:cNvSpPr>
                  <a:spLocks/>
                </p:cNvSpPr>
                <p:nvPr/>
              </p:nvSpPr>
              <p:spPr bwMode="auto">
                <a:xfrm>
                  <a:off x="0"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42" name="Rectangle 3"/>
                <p:cNvSpPr>
                  <a:spLocks/>
                </p:cNvSpPr>
                <p:nvPr/>
              </p:nvSpPr>
              <p:spPr bwMode="auto">
                <a:xfrm>
                  <a:off x="144" y="0"/>
                  <a:ext cx="480"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grpSp>
            <p:nvGrpSpPr>
              <p:cNvPr id="4129" name="Group 8"/>
              <p:cNvGrpSpPr>
                <a:grpSpLocks/>
              </p:cNvGrpSpPr>
              <p:nvPr/>
            </p:nvGrpSpPr>
            <p:grpSpPr bwMode="auto">
              <a:xfrm>
                <a:off x="266" y="0"/>
                <a:ext cx="1584" cy="4320"/>
                <a:chOff x="0" y="0"/>
                <a:chExt cx="1584" cy="4320"/>
              </a:xfrm>
            </p:grpSpPr>
            <p:sp>
              <p:nvSpPr>
                <p:cNvPr id="4137" name="Rectangle 5"/>
                <p:cNvSpPr>
                  <a:spLocks/>
                </p:cNvSpPr>
                <p:nvPr/>
              </p:nvSpPr>
              <p:spPr bwMode="auto">
                <a:xfrm>
                  <a:off x="576" y="0"/>
                  <a:ext cx="100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8" name="Rectangle 6"/>
                <p:cNvSpPr>
                  <a:spLocks/>
                </p:cNvSpPr>
                <p:nvPr/>
              </p:nvSpPr>
              <p:spPr bwMode="auto">
                <a:xfrm>
                  <a:off x="0"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9" name="Rectangle 7"/>
                <p:cNvSpPr>
                  <a:spLocks/>
                </p:cNvSpPr>
                <p:nvPr/>
              </p:nvSpPr>
              <p:spPr bwMode="auto">
                <a:xfrm>
                  <a:off x="144" y="0"/>
                  <a:ext cx="480"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grpSp>
            <p:nvGrpSpPr>
              <p:cNvPr id="4130" name="Group 12"/>
              <p:cNvGrpSpPr>
                <a:grpSpLocks/>
              </p:cNvGrpSpPr>
              <p:nvPr/>
            </p:nvGrpSpPr>
            <p:grpSpPr bwMode="auto">
              <a:xfrm rot="10800000">
                <a:off x="4175" y="0"/>
                <a:ext cx="1584" cy="4320"/>
                <a:chOff x="0" y="0"/>
                <a:chExt cx="1584" cy="4320"/>
              </a:xfrm>
            </p:grpSpPr>
            <p:sp>
              <p:nvSpPr>
                <p:cNvPr id="4134" name="Rectangle 9"/>
                <p:cNvSpPr>
                  <a:spLocks/>
                </p:cNvSpPr>
                <p:nvPr/>
              </p:nvSpPr>
              <p:spPr bwMode="auto">
                <a:xfrm>
                  <a:off x="576" y="0"/>
                  <a:ext cx="100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5" name="Rectangle 10"/>
                <p:cNvSpPr>
                  <a:spLocks/>
                </p:cNvSpPr>
                <p:nvPr/>
              </p:nvSpPr>
              <p:spPr bwMode="auto">
                <a:xfrm>
                  <a:off x="0"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6" name="Rectangle 11"/>
                <p:cNvSpPr>
                  <a:spLocks/>
                </p:cNvSpPr>
                <p:nvPr/>
              </p:nvSpPr>
              <p:spPr bwMode="auto">
                <a:xfrm>
                  <a:off x="144" y="0"/>
                  <a:ext cx="480"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sp>
            <p:nvSpPr>
              <p:cNvPr id="4131" name="Rectangle 13"/>
              <p:cNvSpPr>
                <a:spLocks/>
              </p:cNvSpPr>
              <p:nvPr/>
            </p:nvSpPr>
            <p:spPr bwMode="auto">
              <a:xfrm>
                <a:off x="2399" y="0"/>
                <a:ext cx="1777"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2" name="Rectangle 14"/>
              <p:cNvSpPr>
                <a:spLocks/>
              </p:cNvSpPr>
              <p:nvPr/>
            </p:nvSpPr>
            <p:spPr bwMode="auto">
              <a:xfrm>
                <a:off x="1824"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3" name="Rectangle 15"/>
              <p:cNvSpPr>
                <a:spLocks/>
              </p:cNvSpPr>
              <p:nvPr/>
            </p:nvSpPr>
            <p:spPr bwMode="auto">
              <a:xfrm>
                <a:off x="1967" y="0"/>
                <a:ext cx="481"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sp>
          <p:nvSpPr>
            <p:cNvPr id="4106" name="Freeform 17"/>
            <p:cNvSpPr>
              <a:spLocks/>
            </p:cNvSpPr>
            <p:nvPr/>
          </p:nvSpPr>
          <p:spPr bwMode="auto">
            <a:xfrm>
              <a:off x="398" y="3172"/>
              <a:ext cx="5761" cy="734"/>
            </a:xfrm>
            <a:custGeom>
              <a:avLst/>
              <a:gdLst>
                <a:gd name="T0" fmla="*/ 0 w 21600"/>
                <a:gd name="T1" fmla="*/ 0 h 21431"/>
                <a:gd name="T2" fmla="*/ 0 w 21600"/>
                <a:gd name="T3" fmla="*/ 0 h 21431"/>
                <a:gd name="T4" fmla="*/ 0 w 21600"/>
                <a:gd name="T5" fmla="*/ 0 h 21431"/>
                <a:gd name="T6" fmla="*/ 0 w 21600"/>
                <a:gd name="T7" fmla="*/ 0 h 21431"/>
                <a:gd name="T8" fmla="*/ 0 w 21600"/>
                <a:gd name="T9" fmla="*/ 0 h 2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431">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07" name="Freeform 18"/>
            <p:cNvSpPr>
              <a:spLocks/>
            </p:cNvSpPr>
            <p:nvPr/>
          </p:nvSpPr>
          <p:spPr bwMode="auto">
            <a:xfrm>
              <a:off x="398" y="2195"/>
              <a:ext cx="5761" cy="549"/>
            </a:xfrm>
            <a:custGeom>
              <a:avLst/>
              <a:gdLst>
                <a:gd name="T0" fmla="*/ 0 w 21600"/>
                <a:gd name="T1" fmla="*/ 0 h 21132"/>
                <a:gd name="T2" fmla="*/ 0 w 21600"/>
                <a:gd name="T3" fmla="*/ 0 h 21132"/>
                <a:gd name="T4" fmla="*/ 0 w 21600"/>
                <a:gd name="T5" fmla="*/ 0 h 21132"/>
                <a:gd name="T6" fmla="*/ 0 w 21600"/>
                <a:gd name="T7" fmla="*/ 0 h 21132"/>
                <a:gd name="T8" fmla="*/ 0 w 21600"/>
                <a:gd name="T9" fmla="*/ 0 h 21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132">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08" name="Freeform 19"/>
            <p:cNvSpPr>
              <a:spLocks/>
            </p:cNvSpPr>
            <p:nvPr/>
          </p:nvSpPr>
          <p:spPr bwMode="auto">
            <a:xfrm>
              <a:off x="391" y="3553"/>
              <a:ext cx="1893" cy="763"/>
            </a:xfrm>
            <a:custGeom>
              <a:avLst/>
              <a:gdLst>
                <a:gd name="T0" fmla="*/ 0 w 21600"/>
                <a:gd name="T1" fmla="*/ 0 h 21600"/>
                <a:gd name="T2" fmla="*/ 0 w 21600"/>
                <a:gd name="T3" fmla="*/ 0 h 21600"/>
                <a:gd name="T4" fmla="*/ 0 60000 65536"/>
                <a:gd name="T5" fmla="*/ 0 60000 65536"/>
              </a:gdLst>
              <a:ahLst/>
              <a:cxnLst>
                <a:cxn ang="T4">
                  <a:pos x="T0" y="T1"/>
                </a:cxn>
                <a:cxn ang="T5">
                  <a:pos x="T2" y="T3"/>
                </a:cxn>
              </a:cxnLst>
              <a:rect l="0" t="0" r="r" b="b"/>
              <a:pathLst>
                <a:path w="21600" h="21600">
                  <a:moveTo>
                    <a:pt x="0" y="0"/>
                  </a:moveTo>
                  <a:cubicBezTo>
                    <a:pt x="7933" y="8947"/>
                    <a:pt x="15866" y="17894"/>
                    <a:pt x="21600" y="21600"/>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09" name="Freeform 20"/>
            <p:cNvSpPr>
              <a:spLocks/>
            </p:cNvSpPr>
            <p:nvPr/>
          </p:nvSpPr>
          <p:spPr bwMode="auto">
            <a:xfrm>
              <a:off x="398" y="3329"/>
              <a:ext cx="5761" cy="922"/>
            </a:xfrm>
            <a:custGeom>
              <a:avLst/>
              <a:gdLst>
                <a:gd name="T0" fmla="*/ 0 w 21600"/>
                <a:gd name="T1" fmla="*/ 0 h 21438"/>
                <a:gd name="T2" fmla="*/ 0 w 21600"/>
                <a:gd name="T3" fmla="*/ 0 h 21438"/>
                <a:gd name="T4" fmla="*/ 0 w 21600"/>
                <a:gd name="T5" fmla="*/ 0 h 21438"/>
                <a:gd name="T6" fmla="*/ 0 w 21600"/>
                <a:gd name="T7" fmla="*/ 0 h 21438"/>
                <a:gd name="T8" fmla="*/ 0 w 21600"/>
                <a:gd name="T9" fmla="*/ 0 h 21438"/>
                <a:gd name="T10" fmla="*/ 0 w 21600"/>
                <a:gd name="T11" fmla="*/ 0 h 21438"/>
                <a:gd name="T12" fmla="*/ 0 w 21600"/>
                <a:gd name="T13" fmla="*/ 0 h 21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438">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0" name="Freeform 21"/>
            <p:cNvSpPr>
              <a:spLocks/>
            </p:cNvSpPr>
            <p:nvPr/>
          </p:nvSpPr>
          <p:spPr bwMode="auto">
            <a:xfrm>
              <a:off x="1752" y="3235"/>
              <a:ext cx="4399" cy="1081"/>
            </a:xfrm>
            <a:custGeom>
              <a:avLst/>
              <a:gdLst>
                <a:gd name="T0" fmla="*/ 0 w 21600"/>
                <a:gd name="T1" fmla="*/ 0 h 21531"/>
                <a:gd name="T2" fmla="*/ 0 w 21600"/>
                <a:gd name="T3" fmla="*/ 0 h 21531"/>
                <a:gd name="T4" fmla="*/ 0 w 21600"/>
                <a:gd name="T5" fmla="*/ 0 h 21531"/>
                <a:gd name="T6" fmla="*/ 0 w 21600"/>
                <a:gd name="T7" fmla="*/ 0 h 21531"/>
                <a:gd name="T8" fmla="*/ 0 w 21600"/>
                <a:gd name="T9" fmla="*/ 0 h 21531"/>
                <a:gd name="T10" fmla="*/ 0 w 21600"/>
                <a:gd name="T11" fmla="*/ 0 h 21531"/>
                <a:gd name="T12" fmla="*/ 0 w 21600"/>
                <a:gd name="T13" fmla="*/ 0 h 21531"/>
                <a:gd name="T14" fmla="*/ 0 w 21600"/>
                <a:gd name="T15" fmla="*/ 0 h 21531"/>
                <a:gd name="T16" fmla="*/ 0 w 21600"/>
                <a:gd name="T17" fmla="*/ 0 h 21531"/>
                <a:gd name="T18" fmla="*/ 0 w 21600"/>
                <a:gd name="T19" fmla="*/ 0 h 21531"/>
                <a:gd name="T20" fmla="*/ 0 w 21600"/>
                <a:gd name="T21" fmla="*/ 0 h 215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531">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1" name="Freeform 22"/>
            <p:cNvSpPr>
              <a:spLocks/>
            </p:cNvSpPr>
            <p:nvPr/>
          </p:nvSpPr>
          <p:spPr bwMode="auto">
            <a:xfrm rot="1800000">
              <a:off x="2293" y="1801"/>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9412"/>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2" name="Freeform 23"/>
            <p:cNvSpPr>
              <a:spLocks/>
            </p:cNvSpPr>
            <p:nvPr/>
          </p:nvSpPr>
          <p:spPr bwMode="auto">
            <a:xfrm rot="1800000">
              <a:off x="2749" y="2599"/>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3" name="Freeform 24"/>
            <p:cNvSpPr>
              <a:spLocks/>
            </p:cNvSpPr>
            <p:nvPr/>
          </p:nvSpPr>
          <p:spPr bwMode="auto">
            <a:xfrm rot="1800000">
              <a:off x="2755" y="1003"/>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14" name="Freeform 25"/>
            <p:cNvSpPr>
              <a:spLocks/>
            </p:cNvSpPr>
            <p:nvPr/>
          </p:nvSpPr>
          <p:spPr bwMode="auto">
            <a:xfrm rot="1800000">
              <a:off x="2281" y="205"/>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3137"/>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15" name="Freeform 26"/>
            <p:cNvSpPr>
              <a:spLocks/>
            </p:cNvSpPr>
            <p:nvPr/>
          </p:nvSpPr>
          <p:spPr bwMode="auto">
            <a:xfrm rot="1800000">
              <a:off x="3217" y="3391"/>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5098"/>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6" name="Freeform 27"/>
            <p:cNvSpPr>
              <a:spLocks/>
            </p:cNvSpPr>
            <p:nvPr/>
          </p:nvSpPr>
          <p:spPr bwMode="auto">
            <a:xfrm rot="1800000">
              <a:off x="165" y="2647"/>
              <a:ext cx="795" cy="8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1635"/>
                  </a:moveTo>
                  <a:lnTo>
                    <a:pt x="965" y="0"/>
                  </a:lnTo>
                  <a:lnTo>
                    <a:pt x="14815" y="0"/>
                  </a:lnTo>
                  <a:lnTo>
                    <a:pt x="21600" y="10800"/>
                  </a:lnTo>
                  <a:lnTo>
                    <a:pt x="14815" y="21600"/>
                  </a:lnTo>
                  <a:lnTo>
                    <a:pt x="12749" y="21595"/>
                  </a:lnTo>
                  <a:lnTo>
                    <a:pt x="0" y="1635"/>
                  </a:lnTo>
                  <a:close/>
                  <a:moveTo>
                    <a:pt x="0" y="1635"/>
                  </a:moveTo>
                </a:path>
              </a:pathLst>
            </a:custGeom>
            <a:solidFill>
              <a:srgbClr val="FFFFFF">
                <a:alpha val="9412"/>
              </a:srgbClr>
            </a:solidFill>
            <a:ln w="12700" cap="flat">
              <a:solidFill>
                <a:srgbClr val="FFFFFF">
                  <a:alpha val="12157"/>
                </a:srgbClr>
              </a:solidFill>
              <a:prstDash val="solid"/>
              <a:round/>
              <a:headEnd type="none" w="med" len="med"/>
              <a:tailEnd type="none" w="med" len="med"/>
            </a:ln>
          </p:spPr>
          <p:txBody>
            <a:bodyPr lIns="0" tIns="0" rIns="0" bIns="0"/>
            <a:lstStyle/>
            <a:p>
              <a:endParaRPr lang="en-US"/>
            </a:p>
          </p:txBody>
        </p:sp>
        <p:sp>
          <p:nvSpPr>
            <p:cNvPr id="4117" name="Freeform 28"/>
            <p:cNvSpPr>
              <a:spLocks/>
            </p:cNvSpPr>
            <p:nvPr/>
          </p:nvSpPr>
          <p:spPr bwMode="auto">
            <a:xfrm rot="1800000">
              <a:off x="421" y="3403"/>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8" name="Freeform 29"/>
            <p:cNvSpPr>
              <a:spLocks/>
            </p:cNvSpPr>
            <p:nvPr/>
          </p:nvSpPr>
          <p:spPr bwMode="auto">
            <a:xfrm rot="1800000">
              <a:off x="439" y="1795"/>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19" name="Freeform 30"/>
            <p:cNvSpPr>
              <a:spLocks/>
            </p:cNvSpPr>
            <p:nvPr/>
          </p:nvSpPr>
          <p:spPr bwMode="auto">
            <a:xfrm rot="1800000">
              <a:off x="895" y="2599"/>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0" name="Freeform 31"/>
            <p:cNvSpPr>
              <a:spLocks/>
            </p:cNvSpPr>
            <p:nvPr/>
          </p:nvSpPr>
          <p:spPr bwMode="auto">
            <a:xfrm rot="1800000">
              <a:off x="1357" y="3409"/>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1" name="Freeform 32"/>
            <p:cNvSpPr>
              <a:spLocks/>
            </p:cNvSpPr>
            <p:nvPr/>
          </p:nvSpPr>
          <p:spPr bwMode="auto">
            <a:xfrm rot="1800000">
              <a:off x="1369" y="1801"/>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22" name="Freeform 33"/>
            <p:cNvSpPr>
              <a:spLocks/>
            </p:cNvSpPr>
            <p:nvPr/>
          </p:nvSpPr>
          <p:spPr bwMode="auto">
            <a:xfrm rot="1800000">
              <a:off x="907" y="985"/>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3" name="Freeform 34"/>
            <p:cNvSpPr>
              <a:spLocks/>
            </p:cNvSpPr>
            <p:nvPr/>
          </p:nvSpPr>
          <p:spPr bwMode="auto">
            <a:xfrm rot="1800000">
              <a:off x="4694" y="2611"/>
              <a:ext cx="1008"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52" y="0"/>
                  </a:moveTo>
                  <a:lnTo>
                    <a:pt x="0" y="10800"/>
                  </a:lnTo>
                  <a:lnTo>
                    <a:pt x="5352" y="21600"/>
                  </a:lnTo>
                  <a:lnTo>
                    <a:pt x="16248" y="21600"/>
                  </a:lnTo>
                  <a:lnTo>
                    <a:pt x="21600" y="10800"/>
                  </a:lnTo>
                  <a:lnTo>
                    <a:pt x="16248" y="0"/>
                  </a:lnTo>
                  <a:lnTo>
                    <a:pt x="5352" y="0"/>
                  </a:lnTo>
                  <a:close/>
                  <a:moveTo>
                    <a:pt x="5352" y="0"/>
                  </a:moveTo>
                </a:path>
              </a:pathLst>
            </a:custGeom>
            <a:solidFill>
              <a:srgbClr val="FFFFFF">
                <a:alpha val="9412"/>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4" name="Freeform 35"/>
            <p:cNvSpPr>
              <a:spLocks/>
            </p:cNvSpPr>
            <p:nvPr/>
          </p:nvSpPr>
          <p:spPr bwMode="auto">
            <a:xfrm rot="1800000">
              <a:off x="5162" y="3415"/>
              <a:ext cx="1008"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52" y="0"/>
                  </a:moveTo>
                  <a:lnTo>
                    <a:pt x="0" y="10800"/>
                  </a:lnTo>
                  <a:lnTo>
                    <a:pt x="5352" y="21600"/>
                  </a:lnTo>
                  <a:lnTo>
                    <a:pt x="16248" y="21600"/>
                  </a:lnTo>
                  <a:lnTo>
                    <a:pt x="21600" y="10800"/>
                  </a:lnTo>
                  <a:lnTo>
                    <a:pt x="16248" y="0"/>
                  </a:lnTo>
                  <a:lnTo>
                    <a:pt x="5352" y="0"/>
                  </a:lnTo>
                  <a:close/>
                  <a:moveTo>
                    <a:pt x="5352"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5" name="Freeform 36"/>
            <p:cNvSpPr>
              <a:spLocks/>
            </p:cNvSpPr>
            <p:nvPr/>
          </p:nvSpPr>
          <p:spPr bwMode="auto">
            <a:xfrm rot="1800000">
              <a:off x="5162" y="1807"/>
              <a:ext cx="1008"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52" y="0"/>
                  </a:moveTo>
                  <a:lnTo>
                    <a:pt x="0" y="10800"/>
                  </a:lnTo>
                  <a:lnTo>
                    <a:pt x="5352" y="21600"/>
                  </a:lnTo>
                  <a:lnTo>
                    <a:pt x="16248" y="21600"/>
                  </a:lnTo>
                  <a:lnTo>
                    <a:pt x="21600" y="10800"/>
                  </a:lnTo>
                  <a:lnTo>
                    <a:pt x="16248" y="0"/>
                  </a:lnTo>
                  <a:lnTo>
                    <a:pt x="5352" y="0"/>
                  </a:lnTo>
                  <a:close/>
                  <a:moveTo>
                    <a:pt x="5352"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26" name="Freeform 37"/>
            <p:cNvSpPr>
              <a:spLocks/>
            </p:cNvSpPr>
            <p:nvPr/>
          </p:nvSpPr>
          <p:spPr bwMode="auto">
            <a:xfrm rot="1800000">
              <a:off x="5639" y="2555"/>
              <a:ext cx="783" cy="8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10800"/>
                  </a:moveTo>
                  <a:lnTo>
                    <a:pt x="6884" y="0"/>
                  </a:lnTo>
                  <a:lnTo>
                    <a:pt x="8235" y="62"/>
                  </a:lnTo>
                  <a:lnTo>
                    <a:pt x="21600" y="20631"/>
                  </a:lnTo>
                  <a:lnTo>
                    <a:pt x="20935" y="21600"/>
                  </a:lnTo>
                  <a:lnTo>
                    <a:pt x="6884" y="21600"/>
                  </a:lnTo>
                  <a:lnTo>
                    <a:pt x="0" y="10800"/>
                  </a:lnTo>
                  <a:close/>
                  <a:moveTo>
                    <a:pt x="0" y="10800"/>
                  </a:moveTo>
                </a:path>
              </a:pathLst>
            </a:custGeom>
            <a:solidFill>
              <a:srgbClr val="FFFFFF">
                <a:alpha val="3137"/>
              </a:srgbClr>
            </a:solidFill>
            <a:ln w="12700" cap="flat">
              <a:solidFill>
                <a:srgbClr val="FFFFFF">
                  <a:alpha val="12157"/>
                </a:srgbClr>
              </a:solidFill>
              <a:prstDash val="solid"/>
              <a:round/>
              <a:headEnd type="none" w="med" len="med"/>
              <a:tailEnd type="none" w="med" len="med"/>
            </a:ln>
          </p:spPr>
          <p:txBody>
            <a:bodyPr lIns="0" tIns="0" rIns="0" bIns="0"/>
            <a:lstStyle/>
            <a:p>
              <a:endParaRPr lang="en-US"/>
            </a:p>
          </p:txBody>
        </p:sp>
        <p:sp>
          <p:nvSpPr>
            <p:cNvPr id="4127" name="Freeform 38"/>
            <p:cNvSpPr>
              <a:spLocks/>
            </p:cNvSpPr>
            <p:nvPr/>
          </p:nvSpPr>
          <p:spPr bwMode="auto">
            <a:xfrm rot="1800000">
              <a:off x="5639" y="952"/>
              <a:ext cx="782"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10805"/>
                  </a:moveTo>
                  <a:lnTo>
                    <a:pt x="6892" y="9"/>
                  </a:lnTo>
                  <a:lnTo>
                    <a:pt x="8384" y="0"/>
                  </a:lnTo>
                  <a:lnTo>
                    <a:pt x="21600" y="20590"/>
                  </a:lnTo>
                  <a:lnTo>
                    <a:pt x="20961" y="21600"/>
                  </a:lnTo>
                  <a:lnTo>
                    <a:pt x="6892" y="21600"/>
                  </a:lnTo>
                  <a:lnTo>
                    <a:pt x="0" y="10805"/>
                  </a:lnTo>
                  <a:close/>
                  <a:moveTo>
                    <a:pt x="0" y="10805"/>
                  </a:moveTo>
                </a:path>
              </a:pathLst>
            </a:custGeom>
            <a:solidFill>
              <a:srgbClr val="FFFFFF">
                <a:alpha val="0"/>
              </a:srgbClr>
            </a:solidFill>
            <a:ln w="12700" cap="flat">
              <a:solidFill>
                <a:srgbClr val="FFFFFF">
                  <a:alpha val="12157"/>
                </a:srgbClr>
              </a:solidFill>
              <a:prstDash val="solid"/>
              <a:round/>
              <a:headEnd type="none" w="med" len="med"/>
              <a:tailEnd type="none" w="med" len="med"/>
            </a:ln>
          </p:spPr>
          <p:txBody>
            <a:bodyPr lIns="0" tIns="0" rIns="0" bIns="0"/>
            <a:lstStyle/>
            <a:p>
              <a:endParaRPr lang="en-US"/>
            </a:p>
          </p:txBody>
        </p:sp>
      </p:grpSp>
      <p:sp>
        <p:nvSpPr>
          <p:cNvPr id="4099" name="Rectangle 40"/>
          <p:cNvSpPr>
            <a:spLocks/>
          </p:cNvSpPr>
          <p:nvPr/>
        </p:nvSpPr>
        <p:spPr bwMode="auto">
          <a:xfrm>
            <a:off x="77788" y="331788"/>
            <a:ext cx="8928100" cy="6418262"/>
          </a:xfrm>
          <a:prstGeom prst="rect">
            <a:avLst/>
          </a:prstGeom>
          <a:solidFill>
            <a:srgbClr val="FFFFFF"/>
          </a:solidFill>
          <a:ln w="6350">
            <a:solidFill>
              <a:schemeClr val="tx1"/>
            </a:solidFill>
            <a:miter lim="800000"/>
            <a:headEnd/>
            <a:tailEnd/>
          </a:ln>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8169" name="Rectangle 41"/>
          <p:cNvSpPr>
            <a:spLocks/>
          </p:cNvSpPr>
          <p:nvPr/>
        </p:nvSpPr>
        <p:spPr bwMode="auto">
          <a:xfrm>
            <a:off x="-33338" y="773113"/>
            <a:ext cx="9194801"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31788" indent="-273050">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1. Kentucky’s Core Academic Standards</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developing understanding </a:t>
            </a:r>
            <a:r>
              <a:rPr lang="en-US" altLang="en-US" sz="2400" i="1" dirty="0" smtClean="0">
                <a:solidFill>
                  <a:srgbClr val="0070C0"/>
                </a:solidFill>
              </a:rPr>
              <a:t>of </a:t>
            </a:r>
            <a:r>
              <a:rPr lang="en-US" altLang="en-US" sz="2400" i="1" dirty="0" smtClean="0">
                <a:solidFill>
                  <a:srgbClr val="0070C0"/>
                </a:solidFill>
                <a:cs typeface="+mn-cs"/>
              </a:rPr>
              <a:t>the standards and planning to share this with your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2. Highly Effective Teaching and Learning </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emphasizing highly effective teaching and learning characteristics in your classroom,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3.  Assessment Literacy</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using formative/summative assessment to improve instruction &amp; learning in your classroom,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4.  Leadership</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using the leadership capacity you are building to share information in your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p:txBody>
      </p:sp>
      <p:pic>
        <p:nvPicPr>
          <p:cNvPr id="4101" name="Picture 4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688" y="-58738"/>
            <a:ext cx="1960562" cy="135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83" y="-107156"/>
            <a:ext cx="73818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1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fld id="{4478A3CC-6C67-470C-B45E-F56FFA8BC15D}" type="slidenum">
              <a:rPr lang="fr-CA" altLang="en-US" sz="1200">
                <a:solidFill>
                  <a:schemeClr val="tx2"/>
                </a:solidFill>
                <a:latin typeface="Arial" charset="0"/>
                <a:cs typeface="Arial" charset="0"/>
              </a:rPr>
              <a:pPr fontAlgn="base">
                <a:spcBef>
                  <a:spcPct val="0"/>
                </a:spcBef>
                <a:spcAft>
                  <a:spcPct val="0"/>
                </a:spcAft>
                <a:buFontTx/>
                <a:buNone/>
              </a:pPr>
              <a:t>34</a:t>
            </a:fld>
            <a:endParaRPr lang="fr-CA" altLang="en-US" sz="1200">
              <a:solidFill>
                <a:schemeClr val="tx2"/>
              </a:solidFill>
              <a:latin typeface="Arial" charset="0"/>
              <a:cs typeface="Arial" charset="0"/>
            </a:endParaRPr>
          </a:p>
        </p:txBody>
      </p:sp>
      <p:sp>
        <p:nvSpPr>
          <p:cNvPr id="41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1200">
                <a:solidFill>
                  <a:schemeClr val="tx2"/>
                </a:solidFill>
                <a:latin typeface="Franklin Gothic Book" pitchFamily="34" charset="0"/>
              </a:rPr>
              <a:t>Kentucky Department of Education Network</a:t>
            </a:r>
          </a:p>
        </p:txBody>
      </p:sp>
    </p:spTree>
    <p:extLst>
      <p:ext uri="{BB962C8B-B14F-4D97-AF65-F5344CB8AC3E}">
        <p14:creationId xmlns:p14="http://schemas.microsoft.com/office/powerpoint/2010/main" val="107513680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6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6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8169">
                                            <p:txEl>
                                              <p:pRg st="2" end="2"/>
                                            </p:txEl>
                                          </p:spTgt>
                                        </p:tgtEl>
                                        <p:attrNameLst>
                                          <p:attrName>style.visibility</p:attrName>
                                        </p:attrNameLst>
                                      </p:cBhvr>
                                      <p:to>
                                        <p:strVal val="visible"/>
                                      </p:to>
                                    </p:set>
                                    <p:animEffect transition="in" filter="wipe(up)">
                                      <p:cBhvr>
                                        <p:cTn id="13" dur="500"/>
                                        <p:tgtEl>
                                          <p:spTgt spid="48169">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8169">
                                            <p:txEl>
                                              <p:pRg st="3" end="3"/>
                                            </p:txEl>
                                          </p:spTgt>
                                        </p:tgtEl>
                                        <p:attrNameLst>
                                          <p:attrName>style.visibility</p:attrName>
                                        </p:attrNameLst>
                                      </p:cBhvr>
                                      <p:to>
                                        <p:strVal val="visible"/>
                                      </p:to>
                                    </p:set>
                                    <p:animEffect transition="in" filter="wipe(up)">
                                      <p:cBhvr>
                                        <p:cTn id="16" dur="500"/>
                                        <p:tgtEl>
                                          <p:spTgt spid="4816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8169">
                                            <p:txEl>
                                              <p:pRg st="4" end="4"/>
                                            </p:txEl>
                                          </p:spTgt>
                                        </p:tgtEl>
                                        <p:attrNameLst>
                                          <p:attrName>style.visibility</p:attrName>
                                        </p:attrNameLst>
                                      </p:cBhvr>
                                      <p:to>
                                        <p:strVal val="visible"/>
                                      </p:to>
                                    </p:set>
                                    <p:animEffect transition="in" filter="wipe(up)">
                                      <p:cBhvr>
                                        <p:cTn id="21" dur="500"/>
                                        <p:tgtEl>
                                          <p:spTgt spid="48169">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8169">
                                            <p:txEl>
                                              <p:pRg st="5" end="5"/>
                                            </p:txEl>
                                          </p:spTgt>
                                        </p:tgtEl>
                                        <p:attrNameLst>
                                          <p:attrName>style.visibility</p:attrName>
                                        </p:attrNameLst>
                                      </p:cBhvr>
                                      <p:to>
                                        <p:strVal val="visible"/>
                                      </p:to>
                                    </p:set>
                                    <p:animEffect transition="in" filter="wipe(up)">
                                      <p:cBhvr>
                                        <p:cTn id="24" dur="500"/>
                                        <p:tgtEl>
                                          <p:spTgt spid="48169">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8169">
                                            <p:txEl>
                                              <p:pRg st="6" end="6"/>
                                            </p:txEl>
                                          </p:spTgt>
                                        </p:tgtEl>
                                        <p:attrNameLst>
                                          <p:attrName>style.visibility</p:attrName>
                                        </p:attrNameLst>
                                      </p:cBhvr>
                                      <p:to>
                                        <p:strVal val="visible"/>
                                      </p:to>
                                    </p:set>
                                    <p:animEffect transition="in" filter="wipe(up)">
                                      <p:cBhvr>
                                        <p:cTn id="29" dur="500"/>
                                        <p:tgtEl>
                                          <p:spTgt spid="48169">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8169">
                                            <p:txEl>
                                              <p:pRg st="7" end="7"/>
                                            </p:txEl>
                                          </p:spTgt>
                                        </p:tgtEl>
                                        <p:attrNameLst>
                                          <p:attrName>style.visibility</p:attrName>
                                        </p:attrNameLst>
                                      </p:cBhvr>
                                      <p:to>
                                        <p:strVal val="visible"/>
                                      </p:to>
                                    </p:set>
                                    <p:animEffect transition="in" filter="wipe(up)">
                                      <p:cBhvr>
                                        <p:cTn id="32" dur="500"/>
                                        <p:tgtEl>
                                          <p:spTgt spid="4816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0562"/>
          </a:xfrm>
        </p:spPr>
        <p:txBody>
          <a:bodyPr>
            <a:normAutofit/>
          </a:bodyPr>
          <a:lstStyle/>
          <a:p>
            <a:pPr algn="l"/>
            <a:r>
              <a:rPr lang="en-US" sz="4000" b="1" dirty="0" smtClean="0"/>
              <a:t>What if…</a:t>
            </a:r>
            <a:br>
              <a:rPr lang="en-US" sz="4000" b="1" dirty="0" smtClean="0"/>
            </a:br>
            <a:r>
              <a:rPr lang="en-US" sz="3100" b="1" dirty="0" smtClean="0">
                <a:solidFill>
                  <a:srgbClr val="0070C0"/>
                </a:solidFill>
              </a:rPr>
              <a:t>What if I were teaching students with the hope of preparing them to face a world 20 years from now…</a:t>
            </a:r>
            <a:br>
              <a:rPr lang="en-US" sz="3100" b="1" dirty="0" smtClean="0">
                <a:solidFill>
                  <a:srgbClr val="0070C0"/>
                </a:solidFill>
              </a:rPr>
            </a:br>
            <a:r>
              <a:rPr lang="en-US" sz="3100" b="1" dirty="0">
                <a:solidFill>
                  <a:schemeClr val="accent6">
                    <a:lumMod val="75000"/>
                  </a:schemeClr>
                </a:solidFill>
              </a:rPr>
              <a:t>W</a:t>
            </a:r>
            <a:r>
              <a:rPr lang="en-US" sz="3100" b="1" dirty="0" smtClean="0">
                <a:solidFill>
                  <a:schemeClr val="accent6">
                    <a:lumMod val="75000"/>
                  </a:schemeClr>
                </a:solidFill>
              </a:rPr>
              <a:t>hat skills will they need to be successful?</a:t>
            </a:r>
            <a:endParaRPr lang="en-US" sz="3100" b="1" dirty="0">
              <a:solidFill>
                <a:schemeClr val="accent6">
                  <a:lumMod val="75000"/>
                </a:schemeClr>
              </a:solidFill>
            </a:endParaRPr>
          </a:p>
        </p:txBody>
      </p:sp>
      <p:pic>
        <p:nvPicPr>
          <p:cNvPr id="1026" name="Picture 2" descr="http://image.slidesharecdn.com/newpedagogiesforthedigitalage-100201165724-phpapp01/95/new-pedagogies-for-the-digital-age-6-1024.jpg?cb=1283762097"/>
          <p:cNvPicPr>
            <a:picLocks noChangeAspect="1" noChangeArrowheads="1"/>
          </p:cNvPicPr>
          <p:nvPr/>
        </p:nvPicPr>
        <p:blipFill rotWithShape="1">
          <a:blip r:embed="rId3">
            <a:extLst>
              <a:ext uri="{28A0092B-C50C-407E-A947-70E740481C1C}">
                <a14:useLocalDpi xmlns:a14="http://schemas.microsoft.com/office/drawing/2010/main" val="0"/>
              </a:ext>
            </a:extLst>
          </a:blip>
          <a:srcRect l="259" t="26521" r="1299" b="12915"/>
          <a:stretch/>
        </p:blipFill>
        <p:spPr bwMode="auto">
          <a:xfrm>
            <a:off x="2411752" y="3657600"/>
            <a:ext cx="6627318" cy="305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34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pPr algn="l"/>
            <a:r>
              <a:rPr lang="en-US" b="1" dirty="0" smtClean="0"/>
              <a:t>What if…</a:t>
            </a:r>
            <a:br>
              <a:rPr lang="en-US" b="1" dirty="0" smtClean="0"/>
            </a:br>
            <a:r>
              <a:rPr lang="en-US" b="1" dirty="0" smtClean="0">
                <a:solidFill>
                  <a:srgbClr val="C00000"/>
                </a:solidFill>
              </a:rPr>
              <a:t>Assessment Looks Different????</a:t>
            </a:r>
            <a:endParaRPr lang="en-US" b="1" dirty="0">
              <a:solidFill>
                <a:srgbClr val="C00000"/>
              </a:solidFill>
            </a:endParaRPr>
          </a:p>
        </p:txBody>
      </p:sp>
      <p:pic>
        <p:nvPicPr>
          <p:cNvPr id="2050" name="Picture 2" descr="http://4.bp.blogspot.com/--o9QlXixj5c/T9U4qBYmy9I/AAAAAAAAG7Q/pAIpvPYrEd0/s1600/21st+century+skill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14600"/>
            <a:ext cx="4692999" cy="40816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326" y="13855"/>
            <a:ext cx="3479533" cy="3338945"/>
          </a:xfrm>
          <a:prstGeom prst="rect">
            <a:avLst/>
          </a:prstGeom>
        </p:spPr>
      </p:pic>
    </p:spTree>
    <p:extLst>
      <p:ext uri="{BB962C8B-B14F-4D97-AF65-F5344CB8AC3E}">
        <p14:creationId xmlns:p14="http://schemas.microsoft.com/office/powerpoint/2010/main" val="2991556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89025"/>
          </a:xfrm>
        </p:spPr>
        <p:txBody>
          <a:bodyPr/>
          <a:lstStyle/>
          <a:p>
            <a:r>
              <a:rPr lang="en-US" dirty="0" smtClean="0"/>
              <a:t>Vision for science assessment:</a:t>
            </a:r>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533400" y="1348800"/>
            <a:ext cx="8305800" cy="5509200"/>
          </a:xfrm>
          <a:prstGeom prst="rect">
            <a:avLst/>
          </a:prstGeom>
        </p:spPr>
        <p:txBody>
          <a:bodyPr wrap="square">
            <a:spAutoFit/>
          </a:bodyPr>
          <a:lstStyle/>
          <a:p>
            <a:r>
              <a:rPr lang="en-US" sz="3200" b="1" dirty="0"/>
              <a:t>2014-15 is the year </a:t>
            </a:r>
            <a:r>
              <a:rPr lang="en-US" sz="3200" b="1" u="sng" dirty="0"/>
              <a:t>each</a:t>
            </a:r>
            <a:r>
              <a:rPr lang="en-US" sz="3200" b="1" dirty="0"/>
              <a:t> grade is to begin full implementation of the new Science Standards in Kentucky.  In order to do this effectively--that is, in the spirit they are intended—we must prepare to </a:t>
            </a:r>
            <a:r>
              <a:rPr lang="en-US" sz="3200" b="1" u="sng" dirty="0"/>
              <a:t>SHIFT</a:t>
            </a:r>
            <a:r>
              <a:rPr lang="en-US" sz="3200" b="1" dirty="0"/>
              <a:t>…shift our thinking about what it means to know and to teach/learn science—both for us as educators and for our students.  We must prepare to engineer learning environments that require students to GATHER, REASON, and COMMUNICATE scientifically—across “3 Dimensions”. </a:t>
            </a:r>
            <a:endParaRPr lang="en-US" sz="3200" dirty="0"/>
          </a:p>
        </p:txBody>
      </p:sp>
    </p:spTree>
    <p:extLst>
      <p:ext uri="{BB962C8B-B14F-4D97-AF65-F5344CB8AC3E}">
        <p14:creationId xmlns:p14="http://schemas.microsoft.com/office/powerpoint/2010/main" val="291402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89025"/>
          </a:xfrm>
        </p:spPr>
        <p:txBody>
          <a:bodyPr/>
          <a:lstStyle/>
          <a:p>
            <a:r>
              <a:rPr lang="en-US" dirty="0" smtClean="0"/>
              <a:t>Vision for science assessment:</a:t>
            </a:r>
            <a:endParaRPr lang="en-US" dirty="0"/>
          </a:p>
        </p:txBody>
      </p:sp>
      <p:sp>
        <p:nvSpPr>
          <p:cNvPr id="3" name="Subtitle 2"/>
          <p:cNvSpPr>
            <a:spLocks noGrp="1"/>
          </p:cNvSpPr>
          <p:nvPr>
            <p:ph type="subTitle" idx="1"/>
          </p:nvPr>
        </p:nvSpPr>
        <p:spPr/>
        <p:txBody>
          <a:bodyPr/>
          <a:lstStyle/>
          <a:p>
            <a:endParaRPr lang="en-US"/>
          </a:p>
        </p:txBody>
      </p:sp>
      <p:sp>
        <p:nvSpPr>
          <p:cNvPr id="6" name="Rectangle 5"/>
          <p:cNvSpPr/>
          <p:nvPr/>
        </p:nvSpPr>
        <p:spPr>
          <a:xfrm>
            <a:off x="510508" y="1343085"/>
            <a:ext cx="8305086" cy="4524315"/>
          </a:xfrm>
          <a:prstGeom prst="rect">
            <a:avLst/>
          </a:prstGeom>
        </p:spPr>
        <p:txBody>
          <a:bodyPr wrap="square">
            <a:spAutoFit/>
          </a:bodyPr>
          <a:lstStyle/>
          <a:p>
            <a:r>
              <a:rPr lang="en-US" sz="3200" b="1" dirty="0"/>
              <a:t> As we engineer these experiences, we must focus PRIMARILY on what the </a:t>
            </a:r>
            <a:r>
              <a:rPr lang="en-US" sz="3200" b="1" u="sng" dirty="0"/>
              <a:t>STUDENTS</a:t>
            </a:r>
            <a:r>
              <a:rPr lang="en-US" sz="3200" b="1" dirty="0"/>
              <a:t> WILL BE DOING versus what the teacher will be doing.  We must remind ourselves that it isn’t enough to have </a:t>
            </a:r>
            <a:r>
              <a:rPr lang="en-US" sz="3200" b="1" u="sng" dirty="0"/>
              <a:t>STUDENTS</a:t>
            </a:r>
            <a:r>
              <a:rPr lang="en-US" sz="3200" b="1" dirty="0"/>
              <a:t> telling WHAT or THAT (something is, is not, etc.)—we must ensure that STUDENTS’ LEARNING is SHIFTED to EXPLAINING—REASONING-- (using evidence)</a:t>
            </a:r>
            <a:r>
              <a:rPr lang="en-US" sz="3200" b="1" dirty="0" err="1"/>
              <a:t>à</a:t>
            </a:r>
            <a:r>
              <a:rPr lang="en-US" sz="3200" b="1" dirty="0"/>
              <a:t> addressing WHY and HOW. </a:t>
            </a:r>
            <a:endParaRPr lang="en-US" sz="3200" dirty="0"/>
          </a:p>
        </p:txBody>
      </p:sp>
    </p:spTree>
    <p:extLst>
      <p:ext uri="{BB962C8B-B14F-4D97-AF65-F5344CB8AC3E}">
        <p14:creationId xmlns:p14="http://schemas.microsoft.com/office/powerpoint/2010/main" val="3565237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89025"/>
          </a:xfrm>
        </p:spPr>
        <p:txBody>
          <a:bodyPr/>
          <a:lstStyle/>
          <a:p>
            <a:r>
              <a:rPr lang="en-US" dirty="0" smtClean="0"/>
              <a:t>Vision for science assessment:</a:t>
            </a:r>
            <a:endParaRPr lang="en-US" dirty="0"/>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510508" y="1348800"/>
            <a:ext cx="8305086" cy="5509200"/>
          </a:xfrm>
          <a:prstGeom prst="rect">
            <a:avLst/>
          </a:prstGeom>
        </p:spPr>
        <p:txBody>
          <a:bodyPr wrap="square">
            <a:spAutoFit/>
          </a:bodyPr>
          <a:lstStyle/>
          <a:p>
            <a:r>
              <a:rPr lang="en-US" sz="3200" b="1" dirty="0"/>
              <a:t> We’ll SHIFT our ideas about what constitutes acceptable evidence of student attainment of the standards—and design “lesson ideas” that are “</a:t>
            </a:r>
            <a:r>
              <a:rPr lang="en-US" sz="3200" b="1" i="1" u="sng" dirty="0"/>
              <a:t>consciously congruent</a:t>
            </a:r>
            <a:r>
              <a:rPr lang="en-US" sz="3200" b="1" dirty="0"/>
              <a:t>” to the intent of the standards and ASSURE that acceptable and sufficient evidence of student understanding results.  AND—as a result of our work to create such a model—we’ll transform our SYSTEM of ASSESSMENT for Science statewide—beginning in the classroom!  </a:t>
            </a:r>
            <a:endParaRPr lang="en-US" sz="3200" dirty="0"/>
          </a:p>
          <a:p>
            <a:r>
              <a:rPr lang="en-US" sz="3200" dirty="0"/>
              <a:t> </a:t>
            </a:r>
          </a:p>
        </p:txBody>
      </p:sp>
    </p:spTree>
    <p:extLst>
      <p:ext uri="{BB962C8B-B14F-4D97-AF65-F5344CB8AC3E}">
        <p14:creationId xmlns:p14="http://schemas.microsoft.com/office/powerpoint/2010/main" val="276044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Science assessment (draft)</a:t>
            </a:r>
            <a:endParaRPr lang="en-US" dirty="0"/>
          </a:p>
        </p:txBody>
      </p:sp>
      <p:pic>
        <p:nvPicPr>
          <p:cNvPr id="5" name="Content Placeholder 4" descr="4276_001.pdf"/>
          <p:cNvPicPr>
            <a:picLocks noGrp="1" noChangeAspect="1"/>
          </p:cNvPicPr>
          <p:nvPr>
            <p:ph idx="1"/>
          </p:nvPr>
        </p:nvPicPr>
        <p:blipFill>
          <a:blip r:embed="rId2" cstate="print">
            <a:extLst>
              <a:ext uri="{28A0092B-C50C-407E-A947-70E740481C1C}">
                <a14:useLocalDpi xmlns:a14="http://schemas.microsoft.com/office/drawing/2010/main" val="0"/>
              </a:ext>
            </a:extLst>
          </a:blip>
          <a:srcRect t="14401" b="14401"/>
          <a:stretch>
            <a:fillRect/>
          </a:stretch>
        </p:blipFill>
        <p:spPr>
          <a:xfrm>
            <a:off x="152399" y="990600"/>
            <a:ext cx="9006085" cy="4953000"/>
          </a:xfrm>
        </p:spPr>
      </p:pic>
    </p:spTree>
    <p:extLst>
      <p:ext uri="{BB962C8B-B14F-4D97-AF65-F5344CB8AC3E}">
        <p14:creationId xmlns:p14="http://schemas.microsoft.com/office/powerpoint/2010/main" val="3943870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TotalTime>
  <Words>1941</Words>
  <Application>Microsoft Office PowerPoint</Application>
  <PresentationFormat>On-screen Show (4:3)</PresentationFormat>
  <Paragraphs>241</Paragraphs>
  <Slides>34</Slides>
  <Notes>20</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What if...</vt:lpstr>
      <vt:lpstr>What if… What if I were teaching students with the hope of preparing them to face a world 20 years from now… What skills will they need to be successful?</vt:lpstr>
      <vt:lpstr>What if… Assessment Looks Different????</vt:lpstr>
      <vt:lpstr>Vision for science assessment:</vt:lpstr>
      <vt:lpstr>Vision for science assessment:</vt:lpstr>
      <vt:lpstr>Vision for science assessment:</vt:lpstr>
      <vt:lpstr>Science assessment (draft)</vt:lpstr>
      <vt:lpstr>Social Studies Teacher Leader Network Meeting</vt:lpstr>
      <vt:lpstr>Social Studies Teacher Leader Network Meeting</vt:lpstr>
      <vt:lpstr>PowerPoint Presentation</vt:lpstr>
      <vt:lpstr>PowerPoint Presentation</vt:lpstr>
      <vt:lpstr>Historically, standards were developed…</vt:lpstr>
      <vt:lpstr>What if…</vt:lpstr>
      <vt:lpstr>What is the proper relationship between standards and curriculum?</vt:lpstr>
      <vt:lpstr>Standards are the destination…routes are the curriculum. </vt:lpstr>
      <vt:lpstr>Standards are the rules of the game game…different playbooks make up the curriculum. </vt:lpstr>
      <vt:lpstr>Standards (STUDENT outcome)  or  Curriculum (plans for how to achieve an outcome)</vt:lpstr>
      <vt:lpstr>The Architecture </vt:lpstr>
      <vt:lpstr>PowerPoint Presentation</vt:lpstr>
      <vt:lpstr>PowerPoint Presentation</vt:lpstr>
      <vt:lpstr>PowerPoint Presentation</vt:lpstr>
      <vt:lpstr> </vt:lpstr>
      <vt:lpstr>Learning Progressions</vt:lpstr>
      <vt:lpstr>PowerPoint Presentation</vt:lpstr>
      <vt:lpstr>Return to District Teams</vt:lpstr>
      <vt:lpstr>LUNCH</vt:lpstr>
      <vt:lpstr>Focus Group Schedule 1:00-2:45</vt:lpstr>
      <vt:lpstr>   Into Grade Level Standards </vt:lpstr>
      <vt:lpstr>    </vt:lpstr>
      <vt:lpstr>Projected Timeline At A Glance…</vt:lpstr>
      <vt:lpstr>Resources</vt:lpstr>
      <vt:lpstr>PowerPoint Presentation</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Treece, Amy - Division of Program Standards</dc:creator>
  <cp:lastModifiedBy>Treece, Amy - Division of Program Standards</cp:lastModifiedBy>
  <cp:revision>247</cp:revision>
  <cp:lastPrinted>2014-09-18T17:15:18Z</cp:lastPrinted>
  <dcterms:created xsi:type="dcterms:W3CDTF">2014-09-09T21:55:27Z</dcterms:created>
  <dcterms:modified xsi:type="dcterms:W3CDTF">2014-10-23T17:49:24Z</dcterms:modified>
</cp:coreProperties>
</file>