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81C"/>
    <a:srgbClr val="321E63"/>
    <a:srgbClr val="FB5809"/>
    <a:srgbClr val="094E25"/>
    <a:srgbClr val="6FB819"/>
    <a:srgbClr val="150152"/>
    <a:srgbClr val="39AB18"/>
    <a:srgbClr val="DB8A2B"/>
    <a:srgbClr val="3EA8C1"/>
    <a:srgbClr val="582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67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74CDC-DC49-6D4E-8500-ABFE9D24BCAC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2C15-5908-8840-AC24-8705829F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7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AA30-A8EB-6241-A683-BA9E20C1769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mokefreemk.org/wp-content/themes/bones_theme/library/images/pdf_icon.png&amp;imgrefurl=http://smokefreemk.org/resource-centre/&amp;h=191&amp;w=150&amp;tbnid=kVCp01_5Mk1UNM:&amp;zoom=1&amp;docid=tsekOFHSF-ZVyM&amp;ei=hBP-VLHWB6zfsAS4vYEQ&amp;tbm=isch&amp;client=safari&amp;ved=0CCAQMygEMAQ" TargetMode="External"/><Relationship Id="rId2" Type="http://schemas.openxmlformats.org/officeDocument/2006/relationships/hyperlink" Target="http://www.google.com/imgres?imgurl=http://www.thehouselondon.com/wp-content/uploads/2013/03/services_icons_posters.jpg&amp;imgrefurl=http://www.thehouselondon.com/info/services/&amp;h=250&amp;w=400&amp;tbnid=Bfgja3rbfUsgAM:&amp;zoom=1&amp;docid=Qqgu2DwLqjr7QM&amp;ei=SxP-VJ-BO6PIsQSWqoLoCw&amp;tbm=isch&amp;client=safari&amp;ved=0CDQQMygCMA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103" y="295225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Write a Newspaper Editorial</a:t>
            </a:r>
            <a:endParaRPr lang="en-US" sz="1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298852"/>
            <a:ext cx="2984500" cy="2984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65950" y="6149340"/>
            <a:ext cx="1988820" cy="525780"/>
            <a:chOff x="1005840" y="457200"/>
            <a:chExt cx="3840480" cy="1005840"/>
          </a:xfrm>
        </p:grpSpPr>
        <p:sp>
          <p:nvSpPr>
            <p:cNvPr id="7" name="Rectangle 6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15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070" y="721053"/>
            <a:ext cx="7594066" cy="1704837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6F4C92"/>
                </a:solidFill>
              </a:rPr>
              <a:t>Form a Club  </a:t>
            </a:r>
            <a:endParaRPr lang="en-US" sz="11500" dirty="0">
              <a:solidFill>
                <a:srgbClr val="6F4C9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928"/>
          <a:stretch/>
        </p:blipFill>
        <p:spPr>
          <a:xfrm>
            <a:off x="2578870" y="2286000"/>
            <a:ext cx="3986261" cy="40894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75753" y="6257598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336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3894" y="2006914"/>
            <a:ext cx="7594066" cy="1704837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rgbClr val="135991"/>
                </a:solidFill>
              </a:rPr>
              <a:t>Circulate </a:t>
            </a:r>
            <a:br>
              <a:rPr lang="en-US" sz="9600" dirty="0" smtClean="0">
                <a:solidFill>
                  <a:srgbClr val="135991"/>
                </a:solidFill>
              </a:rPr>
            </a:br>
            <a:r>
              <a:rPr lang="en-US" sz="9600" dirty="0" smtClean="0">
                <a:solidFill>
                  <a:srgbClr val="135991"/>
                </a:solidFill>
              </a:rPr>
              <a:t>a </a:t>
            </a:r>
            <a:r>
              <a:rPr lang="en-US" sz="9600" dirty="0">
                <a:solidFill>
                  <a:srgbClr val="135991"/>
                </a:solidFill>
              </a:rPr>
              <a:t>petition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00" y="1519160"/>
            <a:ext cx="3753603" cy="36667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33130" y="6215582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149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98773" y="3800017"/>
            <a:ext cx="8870106" cy="1704837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8EC325"/>
                </a:solidFill>
              </a:rPr>
              <a:t>Write </a:t>
            </a:r>
            <a:br>
              <a:rPr lang="en-US" sz="9600" dirty="0" smtClean="0">
                <a:solidFill>
                  <a:srgbClr val="8EC325"/>
                </a:solidFill>
              </a:rPr>
            </a:br>
            <a:r>
              <a:rPr lang="en-US" sz="9600" dirty="0" smtClean="0">
                <a:solidFill>
                  <a:srgbClr val="8EC325"/>
                </a:solidFill>
              </a:rPr>
              <a:t>(and perform) a </a:t>
            </a:r>
            <a:r>
              <a:rPr lang="en-US" sz="9600" dirty="0">
                <a:solidFill>
                  <a:srgbClr val="8EC325"/>
                </a:solidFill>
              </a:rPr>
              <a:t>song on an </a:t>
            </a:r>
            <a:r>
              <a:rPr lang="en-US" sz="9600" dirty="0" smtClean="0">
                <a:solidFill>
                  <a:srgbClr val="8EC325"/>
                </a:solidFill>
              </a:rPr>
              <a:t>issue </a:t>
            </a:r>
            <a:br>
              <a:rPr lang="en-US" sz="9600" dirty="0" smtClean="0">
                <a:solidFill>
                  <a:srgbClr val="8EC325"/>
                </a:solidFill>
              </a:rPr>
            </a:br>
            <a:endParaRPr lang="en-US" sz="9600" dirty="0">
              <a:solidFill>
                <a:srgbClr val="8EC32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09" y="310255"/>
            <a:ext cx="2903925" cy="2903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40880" y="6227851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476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821636" y="5305103"/>
            <a:ext cx="10606778" cy="124623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4E0108"/>
                </a:solidFill>
              </a:rPr>
              <a:t>Bringing stakeholders </a:t>
            </a:r>
            <a:r>
              <a:rPr lang="en-US" sz="7200" dirty="0">
                <a:solidFill>
                  <a:srgbClr val="4E0108"/>
                </a:solidFill>
              </a:rPr>
              <a:t>together for a </a:t>
            </a:r>
            <a:r>
              <a:rPr lang="en-US" sz="7200" dirty="0" smtClean="0">
                <a:solidFill>
                  <a:srgbClr val="4E0108"/>
                </a:solidFill>
              </a:rPr>
              <a:t/>
            </a:r>
            <a:br>
              <a:rPr lang="en-US" sz="7200" dirty="0" smtClean="0">
                <a:solidFill>
                  <a:srgbClr val="4E0108"/>
                </a:solidFill>
              </a:rPr>
            </a:br>
            <a:r>
              <a:rPr lang="en-US" sz="7200" dirty="0" smtClean="0">
                <a:solidFill>
                  <a:srgbClr val="4E0108"/>
                </a:solidFill>
              </a:rPr>
              <a:t>classroom </a:t>
            </a:r>
            <a:r>
              <a:rPr lang="en-US" sz="7200" dirty="0">
                <a:solidFill>
                  <a:srgbClr val="4E0108"/>
                </a:solidFill>
              </a:rPr>
              <a:t>forum.</a:t>
            </a:r>
            <a:br>
              <a:rPr lang="en-US" sz="7200" dirty="0">
                <a:solidFill>
                  <a:srgbClr val="4E0108"/>
                </a:solidFill>
              </a:rPr>
            </a:br>
            <a:r>
              <a:rPr lang="en-US" sz="7200" dirty="0" smtClean="0">
                <a:solidFill>
                  <a:srgbClr val="4E0108"/>
                </a:solidFill>
              </a:rPr>
              <a:t/>
            </a:r>
            <a:br>
              <a:rPr lang="en-US" sz="7200" dirty="0" smtClean="0">
                <a:solidFill>
                  <a:srgbClr val="4E0108"/>
                </a:solidFill>
              </a:rPr>
            </a:br>
            <a:endParaRPr lang="en-US" sz="7200" dirty="0">
              <a:solidFill>
                <a:srgbClr val="4E010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76" y="-295380"/>
            <a:ext cx="3931396" cy="39313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86600" y="6265585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680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47346" y="4358742"/>
            <a:ext cx="10606778" cy="124623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DA7216"/>
                </a:solidFill>
              </a:rPr>
              <a:t>Invite a </a:t>
            </a:r>
            <a:br>
              <a:rPr lang="en-US" sz="9600" dirty="0" smtClean="0">
                <a:solidFill>
                  <a:srgbClr val="DA7216"/>
                </a:solidFill>
              </a:rPr>
            </a:br>
            <a:r>
              <a:rPr lang="en-US" sz="9600" dirty="0" smtClean="0">
                <a:solidFill>
                  <a:srgbClr val="DA7216"/>
                </a:solidFill>
              </a:rPr>
              <a:t>Guest Speaker</a:t>
            </a:r>
            <a:endParaRPr lang="en-US" sz="9600" dirty="0">
              <a:solidFill>
                <a:srgbClr val="DA721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38" y="272156"/>
            <a:ext cx="3561127" cy="32393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63740" y="6235052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4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19" y="1924149"/>
            <a:ext cx="953762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Create a poster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and hang it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in a public space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>
              <a:solidFill>
                <a:prstClr val="black"/>
              </a:solidFill>
              <a:latin typeface="ArialMT"/>
            </a:endParaRP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>
              <a:hlinkClick r:id="rId3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246" y="152456"/>
            <a:ext cx="3338586" cy="31981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55180" y="6332220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11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368CEE"/>
                </a:solidFill>
              </a:rPr>
              <a:t>Present to another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948" y="479028"/>
            <a:ext cx="2671307" cy="27154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40880" y="6217603"/>
            <a:ext cx="1988820" cy="525780"/>
            <a:chOff x="1005840" y="457200"/>
            <a:chExt cx="3840480" cy="1005840"/>
          </a:xfrm>
        </p:grpSpPr>
        <p:sp>
          <p:nvSpPr>
            <p:cNvPr id="5" name="Rectangle 4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32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37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6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582685"/>
                </a:solidFill>
              </a:rPr>
              <a:t>Write an article for the school newspaper</a:t>
            </a:r>
            <a:endParaRPr lang="en-US" sz="6600" dirty="0">
              <a:solidFill>
                <a:srgbClr val="58268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90" y="251498"/>
            <a:ext cx="3222597" cy="35705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63740" y="6240780"/>
            <a:ext cx="1988820" cy="525780"/>
            <a:chOff x="1005840" y="457200"/>
            <a:chExt cx="3840480" cy="1005840"/>
          </a:xfrm>
        </p:grpSpPr>
        <p:sp>
          <p:nvSpPr>
            <p:cNvPr id="5" name="Rectangle 4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59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Present on the morning announcements 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25" y="2249164"/>
            <a:ext cx="4393928" cy="43939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63740" y="6263640"/>
            <a:ext cx="1988820" cy="525780"/>
            <a:chOff x="1005840" y="457200"/>
            <a:chExt cx="3840480" cy="1005840"/>
          </a:xfrm>
        </p:grpSpPr>
        <p:sp>
          <p:nvSpPr>
            <p:cNvPr id="7" name="Rectangle 6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808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2264115"/>
            <a:ext cx="4605866" cy="4605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626"/>
            <a:ext cx="8229600" cy="1154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solidFill>
                  <a:srgbClr val="218FC6"/>
                </a:solidFill>
              </a:rPr>
              <a:t>Have a </a:t>
            </a:r>
            <a:r>
              <a:rPr lang="en-US" sz="8000" dirty="0" smtClean="0">
                <a:solidFill>
                  <a:srgbClr val="218FC6"/>
                </a:solidFill>
              </a:rPr>
              <a:t>debate with invited guests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40880" y="6217920"/>
            <a:ext cx="1988820" cy="525780"/>
            <a:chOff x="1005840" y="457200"/>
            <a:chExt cx="3840480" cy="1005840"/>
          </a:xfrm>
        </p:grpSpPr>
        <p:sp>
          <p:nvSpPr>
            <p:cNvPr id="5" name="Rectangle 4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13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6204" y="3898617"/>
            <a:ext cx="7772400" cy="1470025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1F497D"/>
                </a:solidFill>
              </a:rPr>
              <a:t>Create </a:t>
            </a:r>
            <a:r>
              <a:rPr lang="en-US" sz="9600" dirty="0">
                <a:solidFill>
                  <a:srgbClr val="1F497D"/>
                </a:solidFill>
              </a:rPr>
              <a:t>a Facebook page on an I</a:t>
            </a:r>
            <a:r>
              <a:rPr lang="en-US" sz="9600" dirty="0" smtClean="0">
                <a:solidFill>
                  <a:srgbClr val="1F497D"/>
                </a:solidFill>
              </a:rPr>
              <a:t>ssue </a:t>
            </a:r>
            <a:r>
              <a:rPr lang="en-US" sz="9600" dirty="0">
                <a:solidFill>
                  <a:srgbClr val="1F497D"/>
                </a:solidFill>
              </a:rPr>
              <a:t/>
            </a:r>
            <a:br>
              <a:rPr lang="en-US" sz="9600" dirty="0">
                <a:solidFill>
                  <a:srgbClr val="1F497D"/>
                </a:solidFill>
              </a:rPr>
            </a:br>
            <a:endParaRPr lang="en-US" sz="11500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83" y="300414"/>
            <a:ext cx="2857500" cy="2857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72300" y="6109345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16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71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3EA8C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EA8C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EA8C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EA8C1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3EA8C1"/>
                </a:solidFill>
              </a:rPr>
              <a:t>Create a community education pamphlet </a:t>
            </a:r>
            <a:endParaRPr lang="en-US" sz="8000" dirty="0">
              <a:solidFill>
                <a:srgbClr val="3EA8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3" y="465667"/>
            <a:ext cx="3429000" cy="3429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63740" y="6235098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35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0992"/>
            <a:ext cx="8229600" cy="3755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1180C6"/>
                </a:solidFill>
              </a:rPr>
              <a:t>Promote a cause on </a:t>
            </a:r>
            <a:r>
              <a:rPr lang="en-US" sz="6600" dirty="0">
                <a:solidFill>
                  <a:srgbClr val="1180C6"/>
                </a:solidFill>
              </a:rPr>
              <a:t>I</a:t>
            </a:r>
            <a:r>
              <a:rPr lang="en-US" sz="6600" dirty="0" smtClean="0">
                <a:solidFill>
                  <a:srgbClr val="1180C6"/>
                </a:solidFill>
              </a:rPr>
              <a:t>nstagram or Twitter</a:t>
            </a:r>
            <a:endParaRPr lang="en-US" sz="6600" dirty="0">
              <a:solidFill>
                <a:srgbClr val="1180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94" y="274637"/>
            <a:ext cx="3803613" cy="38036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949440" y="6213598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491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89" y="2016687"/>
            <a:ext cx="5502713" cy="491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9913"/>
            <a:ext cx="8229600" cy="2925762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DB8A2B"/>
                </a:solidFill>
              </a:rPr>
              <a:t>Work collaboratively to write a resolution</a:t>
            </a:r>
            <a:br>
              <a:rPr lang="en-US" sz="7200" dirty="0">
                <a:solidFill>
                  <a:srgbClr val="DB8A2B"/>
                </a:solidFill>
              </a:rPr>
            </a:br>
            <a:endParaRPr lang="en-US" sz="7200" dirty="0">
              <a:solidFill>
                <a:srgbClr val="DB8A2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72421" y="6217920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465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3789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39AB18"/>
                </a:solidFill>
              </a:rPr>
              <a:t>Contact an organization with whose platform you agree and see how you can get involved</a:t>
            </a:r>
            <a:br>
              <a:rPr lang="en-US" sz="4800" dirty="0">
                <a:solidFill>
                  <a:srgbClr val="39AB18"/>
                </a:solidFill>
              </a:rPr>
            </a:br>
            <a:endParaRPr lang="en-US" sz="4800" dirty="0">
              <a:solidFill>
                <a:srgbClr val="39AB1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3" y="2315634"/>
            <a:ext cx="4296833" cy="42968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86600" y="6223847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657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125306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150152"/>
                </a:solidFill>
              </a:rPr>
              <a:t>Create a class position statement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32" y="2732779"/>
            <a:ext cx="3884299" cy="38842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72692" y="6251318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235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52" y="2772227"/>
            <a:ext cx="2905361" cy="29198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49683" y="-145377"/>
            <a:ext cx="7714116" cy="5837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6FB819"/>
                </a:solidFill>
              </a:rPr>
              <a:t>Organize a community service</a:t>
            </a:r>
            <a:endParaRPr lang="en-US" sz="9600" dirty="0">
              <a:solidFill>
                <a:srgbClr val="6FB81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40880" y="6035040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1917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271720"/>
            <a:ext cx="5900673" cy="490851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1500" dirty="0" smtClean="0"/>
              <a:t>Organize a rally</a:t>
            </a:r>
            <a:endParaRPr lang="en-US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7" y="2152992"/>
            <a:ext cx="4214057" cy="42140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40880" y="6035040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91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120" y="271720"/>
            <a:ext cx="6730032" cy="490851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1500" dirty="0" smtClean="0">
                <a:solidFill>
                  <a:srgbClr val="094E25"/>
                </a:solidFill>
              </a:rPr>
              <a:t>Champion  a Boycott</a:t>
            </a:r>
            <a:endParaRPr lang="en-US" sz="11500" dirty="0">
              <a:solidFill>
                <a:srgbClr val="094E2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87" y="3345398"/>
            <a:ext cx="3581400" cy="3251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40880" y="6035040"/>
            <a:ext cx="1988820" cy="525780"/>
            <a:chOff x="1005840" y="457200"/>
            <a:chExt cx="3840480" cy="1005840"/>
          </a:xfrm>
        </p:grpSpPr>
        <p:sp>
          <p:nvSpPr>
            <p:cNvPr id="7" name="Rectangle 6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716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271720"/>
            <a:ext cx="8871867" cy="490851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8800" dirty="0" smtClean="0">
                <a:solidFill>
                  <a:srgbClr val="FB5809"/>
                </a:solidFill>
              </a:rPr>
              <a:t>Initiate an Informed Conversation</a:t>
            </a:r>
            <a:endParaRPr lang="en-US" sz="8800" dirty="0">
              <a:solidFill>
                <a:srgbClr val="FB580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428" y="3629978"/>
            <a:ext cx="3162592" cy="31625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40880" y="6035040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897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486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67" y="271720"/>
            <a:ext cx="8871867" cy="490851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8800" dirty="0">
                <a:solidFill>
                  <a:srgbClr val="321E63"/>
                </a:solidFill>
              </a:rPr>
              <a:t>Interview an expert or activist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84" y="2833517"/>
            <a:ext cx="3789632" cy="38085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40880" y="6035040"/>
            <a:ext cx="1988820" cy="525780"/>
            <a:chOff x="1005840" y="457200"/>
            <a:chExt cx="3840480" cy="1005840"/>
          </a:xfrm>
        </p:grpSpPr>
        <p:sp>
          <p:nvSpPr>
            <p:cNvPr id="7" name="Rectangle 6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47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448183" y="2597922"/>
            <a:ext cx="9038189" cy="1704837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B00F30"/>
                </a:solidFill>
              </a:rPr>
              <a:t>Create</a:t>
            </a:r>
            <a:br>
              <a:rPr lang="en-US" sz="9600" dirty="0" smtClean="0">
                <a:solidFill>
                  <a:srgbClr val="B00F30"/>
                </a:solidFill>
              </a:rPr>
            </a:br>
            <a:r>
              <a:rPr lang="en-US" sz="9600" dirty="0" smtClean="0">
                <a:solidFill>
                  <a:srgbClr val="B00F30"/>
                </a:solidFill>
              </a:rPr>
              <a:t> </a:t>
            </a:r>
            <a:r>
              <a:rPr lang="en-US" sz="9600" dirty="0">
                <a:solidFill>
                  <a:srgbClr val="B00F30"/>
                </a:solidFill>
              </a:rPr>
              <a:t>short </a:t>
            </a:r>
            <a:r>
              <a:rPr lang="en-US" sz="9600" dirty="0" smtClean="0">
                <a:solidFill>
                  <a:srgbClr val="B00F30"/>
                </a:solidFill>
              </a:rPr>
              <a:t/>
            </a:r>
            <a:br>
              <a:rPr lang="en-US" sz="9600" dirty="0" smtClean="0">
                <a:solidFill>
                  <a:srgbClr val="B00F30"/>
                </a:solidFill>
              </a:rPr>
            </a:br>
            <a:r>
              <a:rPr lang="en-US" sz="9600" dirty="0" smtClean="0">
                <a:solidFill>
                  <a:srgbClr val="B00F30"/>
                </a:solidFill>
              </a:rPr>
              <a:t>public </a:t>
            </a:r>
            <a:r>
              <a:rPr lang="en-US" sz="9600" dirty="0">
                <a:solidFill>
                  <a:srgbClr val="B00F30"/>
                </a:solidFill>
              </a:rPr>
              <a:t>service </a:t>
            </a:r>
            <a:r>
              <a:rPr lang="en-US" sz="9600" dirty="0" smtClean="0">
                <a:solidFill>
                  <a:srgbClr val="B00F30"/>
                </a:solidFill>
              </a:rPr>
              <a:t>    announcements</a:t>
            </a:r>
            <a:endParaRPr lang="en-US" sz="11500" dirty="0">
              <a:solidFill>
                <a:srgbClr val="B00F3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93" y="373562"/>
            <a:ext cx="3192238" cy="31922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72300" y="6225393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5332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04" y="95585"/>
            <a:ext cx="4900662" cy="6858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solidFill>
                  <a:srgbClr val="50981C"/>
                </a:solidFill>
              </a:rPr>
              <a:t>Conduct and publish a </a:t>
            </a:r>
            <a:r>
              <a:rPr lang="en-US" sz="6600" dirty="0">
                <a:solidFill>
                  <a:srgbClr val="50981C"/>
                </a:solidFill>
              </a:rPr>
              <a:t>s</a:t>
            </a:r>
            <a:r>
              <a:rPr lang="en-US" sz="6600" dirty="0" smtClean="0">
                <a:solidFill>
                  <a:srgbClr val="50981C"/>
                </a:solidFill>
              </a:rPr>
              <a:t>urvey that gauges community opinion</a:t>
            </a:r>
            <a:endParaRPr lang="en-US" sz="6600" dirty="0">
              <a:solidFill>
                <a:srgbClr val="50981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95" y="1595927"/>
            <a:ext cx="3754699" cy="36474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40880" y="6035040"/>
            <a:ext cx="1988820" cy="525780"/>
            <a:chOff x="1005840" y="457200"/>
            <a:chExt cx="3840480" cy="1005840"/>
          </a:xfrm>
        </p:grpSpPr>
        <p:sp>
          <p:nvSpPr>
            <p:cNvPr id="5" name="Rectangle 4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71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682" y="1686635"/>
            <a:ext cx="9038189" cy="170483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Write a Letter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a Government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</a:rPr>
              <a:t>Official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818983"/>
            <a:ext cx="4660900" cy="17399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76698" y="6134036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53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47384" y="2539053"/>
            <a:ext cx="9038189" cy="1704837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9DC807"/>
                </a:solidFill>
              </a:rPr>
              <a:t>Speak </a:t>
            </a:r>
            <a:br>
              <a:rPr lang="en-US" sz="9600" dirty="0" smtClean="0">
                <a:solidFill>
                  <a:srgbClr val="9DC807"/>
                </a:solidFill>
              </a:rPr>
            </a:br>
            <a:r>
              <a:rPr lang="en-US" sz="9600" dirty="0" smtClean="0">
                <a:solidFill>
                  <a:srgbClr val="9DC807"/>
                </a:solidFill>
              </a:rPr>
              <a:t>at </a:t>
            </a:r>
            <a:r>
              <a:rPr lang="en-US" sz="9600" dirty="0">
                <a:solidFill>
                  <a:srgbClr val="9DC807"/>
                </a:solidFill>
              </a:rPr>
              <a:t>a </a:t>
            </a:r>
            <a:r>
              <a:rPr lang="en-US" sz="9600" dirty="0" smtClean="0">
                <a:solidFill>
                  <a:srgbClr val="9DC807"/>
                </a:solidFill>
              </a:rPr>
              <a:t/>
            </a:r>
            <a:br>
              <a:rPr lang="en-US" sz="9600" dirty="0" smtClean="0">
                <a:solidFill>
                  <a:srgbClr val="9DC807"/>
                </a:solidFill>
              </a:rPr>
            </a:br>
            <a:r>
              <a:rPr lang="en-US" sz="9600" dirty="0" smtClean="0">
                <a:solidFill>
                  <a:srgbClr val="9DC807"/>
                </a:solidFill>
              </a:rPr>
              <a:t>school</a:t>
            </a:r>
            <a:r>
              <a:rPr lang="en-US" sz="9600" dirty="0">
                <a:solidFill>
                  <a:srgbClr val="9DC807"/>
                </a:solidFill>
              </a:rPr>
              <a:t>, town, or city meeting.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0343"/>
          <a:stretch/>
        </p:blipFill>
        <p:spPr>
          <a:xfrm>
            <a:off x="1020828" y="271591"/>
            <a:ext cx="3992268" cy="3244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95160" y="6271322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574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984" y="2563958"/>
            <a:ext cx="9038189" cy="1704837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rgbClr val="0E73AC"/>
                </a:solidFill>
              </a:rPr>
              <a:t>Present </a:t>
            </a:r>
            <a:br>
              <a:rPr lang="en-US" sz="9600" dirty="0" smtClean="0">
                <a:solidFill>
                  <a:srgbClr val="0E73AC"/>
                </a:solidFill>
              </a:rPr>
            </a:br>
            <a:r>
              <a:rPr lang="en-US" sz="9600" dirty="0" smtClean="0">
                <a:solidFill>
                  <a:srgbClr val="0E73AC"/>
                </a:solidFill>
              </a:rPr>
              <a:t>to </a:t>
            </a:r>
            <a:r>
              <a:rPr lang="en-US" sz="9600" dirty="0">
                <a:solidFill>
                  <a:srgbClr val="0E73AC"/>
                </a:solidFill>
              </a:rPr>
              <a:t>a </a:t>
            </a:r>
            <a:r>
              <a:rPr lang="en-US" sz="9600" dirty="0" smtClean="0">
                <a:solidFill>
                  <a:srgbClr val="0E73AC"/>
                </a:solidFill>
              </a:rPr>
              <a:t>local </a:t>
            </a:r>
            <a:br>
              <a:rPr lang="en-US" sz="9600" dirty="0" smtClean="0">
                <a:solidFill>
                  <a:srgbClr val="0E73AC"/>
                </a:solidFill>
              </a:rPr>
            </a:br>
            <a:r>
              <a:rPr lang="en-US" sz="9600" dirty="0" smtClean="0">
                <a:solidFill>
                  <a:srgbClr val="0E73AC"/>
                </a:solidFill>
              </a:rPr>
              <a:t>Civic Organization</a:t>
            </a:r>
            <a:br>
              <a:rPr lang="en-US" sz="9600" dirty="0" smtClean="0">
                <a:solidFill>
                  <a:srgbClr val="0E73AC"/>
                </a:solidFill>
              </a:rPr>
            </a:br>
            <a:r>
              <a:rPr lang="en-US" sz="2800" dirty="0" smtClean="0">
                <a:solidFill>
                  <a:srgbClr val="0E73AC"/>
                </a:solidFill>
              </a:rPr>
              <a:t>(e.g., Lions </a:t>
            </a:r>
            <a:r>
              <a:rPr lang="en-US" sz="2800" dirty="0">
                <a:solidFill>
                  <a:srgbClr val="0E73AC"/>
                </a:solidFill>
              </a:rPr>
              <a:t>Club, VFW, American Legion, Kiwanis, </a:t>
            </a:r>
            <a:r>
              <a:rPr lang="en-US" sz="2800" dirty="0" smtClean="0">
                <a:solidFill>
                  <a:srgbClr val="0E73AC"/>
                </a:solidFill>
              </a:rPr>
              <a:t>bock clubs)</a:t>
            </a:r>
            <a:endParaRPr lang="en-US" sz="2800" dirty="0">
              <a:solidFill>
                <a:srgbClr val="0E73A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05" y="543718"/>
            <a:ext cx="3066325" cy="44620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78857" y="6245850"/>
            <a:ext cx="1988820" cy="525780"/>
            <a:chOff x="1005840" y="457200"/>
            <a:chExt cx="3840480" cy="1005840"/>
          </a:xfrm>
        </p:grpSpPr>
        <p:sp>
          <p:nvSpPr>
            <p:cNvPr id="7" name="Rectangle 6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88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8378" y="2159811"/>
            <a:ext cx="8124977" cy="1704837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rgbClr val="C36F16"/>
                </a:solidFill>
              </a:rPr>
              <a:t>Organize </a:t>
            </a:r>
            <a:r>
              <a:rPr lang="en-US" sz="8800" dirty="0">
                <a:solidFill>
                  <a:srgbClr val="C36F16"/>
                </a:solidFill>
              </a:rPr>
              <a:t>a </a:t>
            </a:r>
            <a:r>
              <a:rPr lang="en-US" sz="8800" dirty="0" smtClean="0">
                <a:solidFill>
                  <a:srgbClr val="C36F16"/>
                </a:solidFill>
              </a:rPr>
              <a:t/>
            </a:r>
            <a:br>
              <a:rPr lang="en-US" sz="8800" dirty="0" smtClean="0">
                <a:solidFill>
                  <a:srgbClr val="C36F16"/>
                </a:solidFill>
              </a:rPr>
            </a:br>
            <a:r>
              <a:rPr lang="en-US" sz="8800" dirty="0" smtClean="0">
                <a:solidFill>
                  <a:srgbClr val="C36F16"/>
                </a:solidFill>
              </a:rPr>
              <a:t>“flyer” </a:t>
            </a:r>
            <a:r>
              <a:rPr lang="en-US" sz="8800" dirty="0">
                <a:solidFill>
                  <a:srgbClr val="C36F16"/>
                </a:solidFill>
              </a:rPr>
              <a:t>campaign </a:t>
            </a:r>
            <a:r>
              <a:rPr lang="en-US" sz="8800" dirty="0" smtClean="0">
                <a:solidFill>
                  <a:srgbClr val="C36F16"/>
                </a:solidFill>
              </a:rPr>
              <a:t/>
            </a:r>
            <a:br>
              <a:rPr lang="en-US" sz="8800" dirty="0" smtClean="0">
                <a:solidFill>
                  <a:srgbClr val="C36F16"/>
                </a:solidFill>
              </a:rPr>
            </a:br>
            <a:r>
              <a:rPr lang="en-US" sz="8800" dirty="0" smtClean="0">
                <a:solidFill>
                  <a:srgbClr val="C36F16"/>
                </a:solidFill>
              </a:rPr>
              <a:t>to </a:t>
            </a:r>
            <a:r>
              <a:rPr lang="en-US" sz="8800" dirty="0">
                <a:solidFill>
                  <a:srgbClr val="C36F16"/>
                </a:solidFill>
              </a:rPr>
              <a:t>raise </a:t>
            </a:r>
            <a:r>
              <a:rPr lang="en-US" sz="8800" dirty="0" smtClean="0">
                <a:solidFill>
                  <a:srgbClr val="C36F16"/>
                </a:solidFill>
              </a:rPr>
              <a:t>awareness</a:t>
            </a:r>
            <a:endParaRPr lang="en-US" sz="8800" dirty="0">
              <a:solidFill>
                <a:srgbClr val="C36F1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56" y="3212224"/>
            <a:ext cx="3022600" cy="3073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55180" y="6285624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78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4534" y="2425890"/>
            <a:ext cx="7594066" cy="1704837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>
                <a:solidFill>
                  <a:srgbClr val="479C9A"/>
                </a:solidFill>
              </a:rPr>
              <a:t>Organize</a:t>
            </a:r>
            <a:br>
              <a:rPr lang="en-US" sz="9600" dirty="0" smtClean="0">
                <a:solidFill>
                  <a:srgbClr val="479C9A"/>
                </a:solidFill>
              </a:rPr>
            </a:br>
            <a:r>
              <a:rPr lang="en-US" sz="9600" dirty="0" smtClean="0">
                <a:solidFill>
                  <a:srgbClr val="479C9A"/>
                </a:solidFill>
              </a:rPr>
              <a:t>fundraising </a:t>
            </a:r>
            <a:r>
              <a:rPr lang="en-US" sz="9600" dirty="0">
                <a:solidFill>
                  <a:srgbClr val="479C9A"/>
                </a:solidFill>
              </a:rPr>
              <a:t>event for </a:t>
            </a:r>
            <a:r>
              <a:rPr lang="en-US" sz="9600" dirty="0" smtClean="0">
                <a:solidFill>
                  <a:srgbClr val="479C9A"/>
                </a:solidFill>
              </a:rPr>
              <a:t>a cause</a:t>
            </a:r>
            <a:r>
              <a:rPr lang="en-US" sz="9600" dirty="0" smtClean="0">
                <a:solidFill>
                  <a:srgbClr val="479C9A"/>
                </a:solidFill>
                <a:effectLst/>
              </a:rPr>
              <a:t> </a:t>
            </a:r>
            <a:endParaRPr lang="en-US" sz="9600" dirty="0">
              <a:solidFill>
                <a:srgbClr val="479C9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512"/>
            <a:ext cx="3290665" cy="32906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49780" y="6172200"/>
            <a:ext cx="1988820" cy="525780"/>
            <a:chOff x="1005840" y="457200"/>
            <a:chExt cx="3840480" cy="1005840"/>
          </a:xfrm>
        </p:grpSpPr>
        <p:sp>
          <p:nvSpPr>
            <p:cNvPr id="6" name="Rectangle 5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063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070" y="721053"/>
            <a:ext cx="7594066" cy="1704837"/>
          </a:xfrm>
        </p:spPr>
        <p:txBody>
          <a:bodyPr>
            <a:noAutofit/>
          </a:bodyPr>
          <a:lstStyle/>
          <a:p>
            <a:pPr algn="r"/>
            <a:r>
              <a:rPr lang="en-US" sz="13800" dirty="0" smtClean="0">
                <a:solidFill>
                  <a:srgbClr val="DA7216"/>
                </a:solidFill>
              </a:rPr>
              <a:t>Volunteer</a:t>
            </a:r>
            <a:r>
              <a:rPr lang="en-US" sz="13800" dirty="0" smtClean="0">
                <a:solidFill>
                  <a:srgbClr val="479C9A"/>
                </a:solidFill>
              </a:rPr>
              <a:t>  </a:t>
            </a:r>
            <a:endParaRPr lang="en-US" sz="13800" dirty="0">
              <a:solidFill>
                <a:srgbClr val="479C9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14" y="2641520"/>
            <a:ext cx="3867821" cy="38678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56054" y="6246451"/>
            <a:ext cx="1988820" cy="525780"/>
            <a:chOff x="1005840" y="457200"/>
            <a:chExt cx="3840480" cy="1005840"/>
          </a:xfrm>
        </p:grpSpPr>
        <p:sp>
          <p:nvSpPr>
            <p:cNvPr id="7" name="Rectangle 6"/>
            <p:cNvSpPr/>
            <p:nvPr/>
          </p:nvSpPr>
          <p:spPr>
            <a:xfrm>
              <a:off x="1005840" y="457200"/>
              <a:ext cx="3840480" cy="100584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3 Teachers - College Career &amp; Civil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531494"/>
              <a:ext cx="365760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71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140</Words>
  <Application>Microsoft Office PowerPoint</Application>
  <PresentationFormat>On-screen Show (4:3)</PresentationFormat>
  <Paragraphs>58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ArialMT</vt:lpstr>
      <vt:lpstr>Calibri</vt:lpstr>
      <vt:lpstr>Office Theme</vt:lpstr>
      <vt:lpstr>Write a Newspaper Editorial</vt:lpstr>
      <vt:lpstr>Create a Facebook page on an Issue  </vt:lpstr>
      <vt:lpstr>Create  short  public service     announcements</vt:lpstr>
      <vt:lpstr>Write a Letter to a Government Official</vt:lpstr>
      <vt:lpstr>Speak  at a  school, town, or city meeting. </vt:lpstr>
      <vt:lpstr>Present  to a local  Civic Organization (e.g., Lions Club, VFW, American Legion, Kiwanis, bock clubs)</vt:lpstr>
      <vt:lpstr>Organize a  “flyer” campaign  to raise awareness</vt:lpstr>
      <vt:lpstr>Organize fundraising event for a cause </vt:lpstr>
      <vt:lpstr>Volunteer  </vt:lpstr>
      <vt:lpstr>Form a Club  </vt:lpstr>
      <vt:lpstr>Circulate  a petition</vt:lpstr>
      <vt:lpstr>Write  (and perform) a song on an issue  </vt:lpstr>
      <vt:lpstr>Bringing stakeholders together for a  classroom forum.  </vt:lpstr>
      <vt:lpstr>Invite a  Guest Speaker</vt:lpstr>
      <vt:lpstr>PowerPoint Presentation</vt:lpstr>
      <vt:lpstr>PowerPoint Presentation</vt:lpstr>
      <vt:lpstr>PowerPoint Presentation</vt:lpstr>
      <vt:lpstr>PowerPoint Presentation</vt:lpstr>
      <vt:lpstr>Have a debate with invited guests  </vt:lpstr>
      <vt:lpstr>PowerPoint Presentation</vt:lpstr>
      <vt:lpstr>PowerPoint Presentation</vt:lpstr>
      <vt:lpstr>Work collaboratively to write a resolution </vt:lpstr>
      <vt:lpstr>Contact an organization with whose platform you agree and see how you can get involved </vt:lpstr>
      <vt:lpstr>Create a class position statement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 and publish a survey that gauges community opinion</vt:lpstr>
    </vt:vector>
  </TitlesOfParts>
  <Company>University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Informed Action</dc:title>
  <dc:creator>Kathy Swan</dc:creator>
  <cp:lastModifiedBy>New, Ryan - Division of Student Success</cp:lastModifiedBy>
  <cp:revision>25</cp:revision>
  <dcterms:created xsi:type="dcterms:W3CDTF">2015-03-09T14:40:33Z</dcterms:created>
  <dcterms:modified xsi:type="dcterms:W3CDTF">2015-09-25T18:01:58Z</dcterms:modified>
</cp:coreProperties>
</file>